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40" r:id="rId1"/>
  </p:sldMasterIdLst>
  <p:notesMasterIdLst>
    <p:notesMasterId r:id="rId88"/>
  </p:notesMasterIdLst>
  <p:handoutMasterIdLst>
    <p:handoutMasterId r:id="rId89"/>
  </p:handoutMasterIdLst>
  <p:sldIdLst>
    <p:sldId id="256" r:id="rId2"/>
    <p:sldId id="341" r:id="rId3"/>
    <p:sldId id="373" r:id="rId4"/>
    <p:sldId id="340" r:id="rId5"/>
    <p:sldId id="368" r:id="rId6"/>
    <p:sldId id="345" r:id="rId7"/>
    <p:sldId id="258" r:id="rId8"/>
    <p:sldId id="259" r:id="rId9"/>
    <p:sldId id="355" r:id="rId10"/>
    <p:sldId id="261" r:id="rId11"/>
    <p:sldId id="342" r:id="rId12"/>
    <p:sldId id="295" r:id="rId13"/>
    <p:sldId id="323" r:id="rId14"/>
    <p:sldId id="337" r:id="rId15"/>
    <p:sldId id="338" r:id="rId16"/>
    <p:sldId id="361" r:id="rId17"/>
    <p:sldId id="296" r:id="rId18"/>
    <p:sldId id="297" r:id="rId19"/>
    <p:sldId id="479" r:id="rId20"/>
    <p:sldId id="304" r:id="rId21"/>
    <p:sldId id="308" r:id="rId22"/>
    <p:sldId id="476" r:id="rId23"/>
    <p:sldId id="359" r:id="rId24"/>
    <p:sldId id="477" r:id="rId25"/>
    <p:sldId id="365" r:id="rId26"/>
    <p:sldId id="489" r:id="rId27"/>
    <p:sldId id="307" r:id="rId28"/>
    <p:sldId id="305" r:id="rId29"/>
    <p:sldId id="487" r:id="rId30"/>
    <p:sldId id="480" r:id="rId31"/>
    <p:sldId id="488" r:id="rId32"/>
    <p:sldId id="292" r:id="rId33"/>
    <p:sldId id="360" r:id="rId34"/>
    <p:sldId id="478" r:id="rId35"/>
    <p:sldId id="322" r:id="rId36"/>
    <p:sldId id="372" r:id="rId37"/>
    <p:sldId id="371" r:id="rId38"/>
    <p:sldId id="333" r:id="rId39"/>
    <p:sldId id="356" r:id="rId40"/>
    <p:sldId id="362" r:id="rId41"/>
    <p:sldId id="336" r:id="rId42"/>
    <p:sldId id="369" r:id="rId43"/>
    <p:sldId id="306" r:id="rId44"/>
    <p:sldId id="374" r:id="rId45"/>
    <p:sldId id="262" r:id="rId46"/>
    <p:sldId id="315" r:id="rId47"/>
    <p:sldId id="316" r:id="rId48"/>
    <p:sldId id="317" r:id="rId49"/>
    <p:sldId id="264" r:id="rId50"/>
    <p:sldId id="265" r:id="rId51"/>
    <p:sldId id="266" r:id="rId52"/>
    <p:sldId id="363" r:id="rId53"/>
    <p:sldId id="328" r:id="rId54"/>
    <p:sldId id="329" r:id="rId55"/>
    <p:sldId id="332" r:id="rId56"/>
    <p:sldId id="331" r:id="rId57"/>
    <p:sldId id="364" r:id="rId58"/>
    <p:sldId id="267" r:id="rId59"/>
    <p:sldId id="290" r:id="rId60"/>
    <p:sldId id="269" r:id="rId61"/>
    <p:sldId id="270" r:id="rId62"/>
    <p:sldId id="271" r:id="rId63"/>
    <p:sldId id="272" r:id="rId64"/>
    <p:sldId id="346" r:id="rId65"/>
    <p:sldId id="348" r:id="rId66"/>
    <p:sldId id="310" r:id="rId67"/>
    <p:sldId id="311" r:id="rId68"/>
    <p:sldId id="313" r:id="rId69"/>
    <p:sldId id="349" r:id="rId70"/>
    <p:sldId id="350" r:id="rId71"/>
    <p:sldId id="312" r:id="rId72"/>
    <p:sldId id="273" r:id="rId73"/>
    <p:sldId id="275" r:id="rId74"/>
    <p:sldId id="289" r:id="rId75"/>
    <p:sldId id="276" r:id="rId76"/>
    <p:sldId id="277" r:id="rId77"/>
    <p:sldId id="358" r:id="rId78"/>
    <p:sldId id="278" r:id="rId79"/>
    <p:sldId id="279" r:id="rId80"/>
    <p:sldId id="314" r:id="rId81"/>
    <p:sldId id="318" r:id="rId82"/>
    <p:sldId id="354" r:id="rId83"/>
    <p:sldId id="370" r:id="rId84"/>
    <p:sldId id="353" r:id="rId85"/>
    <p:sldId id="282" r:id="rId86"/>
    <p:sldId id="321" r:id="rId8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9805B"/>
    <a:srgbClr val="F1792B"/>
    <a:srgbClr val="623FA9"/>
    <a:srgbClr val="FFBF00"/>
    <a:srgbClr val="FFE0D3"/>
    <a:srgbClr val="F1882B"/>
    <a:srgbClr val="2E759A"/>
    <a:srgbClr val="FDE1CB"/>
    <a:srgbClr val="FDF6C6"/>
    <a:srgbClr val="F1FD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966"/>
    <p:restoredTop sz="89524"/>
  </p:normalViewPr>
  <p:slideViewPr>
    <p:cSldViewPr snapToGrid="0" snapToObjects="1">
      <p:cViewPr varScale="1">
        <p:scale>
          <a:sx n="114" d="100"/>
          <a:sy n="114" d="100"/>
        </p:scale>
        <p:origin x="2528"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handoutMaster" Target="handoutMasters/handoutMaster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presProps" Target="pres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notesMaster" Target="notesMasters/notesMaster1.xml"/><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heme" Target="theme/theme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3CB228F-62EF-0346-BC13-7FFBA263D63E}" type="datetimeFigureOut">
              <a:rPr lang="en-US" smtClean="0"/>
              <a:t>1/6/25</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586D429-0E41-4C44-B56A-B22D936C6E90}" type="slidenum">
              <a:rPr lang="en-US" smtClean="0"/>
              <a:t>‹#›</a:t>
            </a:fld>
            <a:endParaRPr lang="en-US"/>
          </a:p>
        </p:txBody>
      </p:sp>
    </p:spTree>
    <p:extLst>
      <p:ext uri="{BB962C8B-B14F-4D97-AF65-F5344CB8AC3E}">
        <p14:creationId xmlns:p14="http://schemas.microsoft.com/office/powerpoint/2010/main" val="25442868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70CDBD4-023F-1141-9026-843AA8E8DE3B}" type="datetimeFigureOut">
              <a:rPr lang="en-US" smtClean="0"/>
              <a:t>1/6/25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F2589D3-3AF1-8A4E-B826-2981C3C48FDF}" type="slidenum">
              <a:rPr lang="en-US" smtClean="0"/>
              <a:t>‹#›</a:t>
            </a:fld>
            <a:endParaRPr lang="en-US"/>
          </a:p>
        </p:txBody>
      </p:sp>
    </p:spTree>
    <p:extLst>
      <p:ext uri="{BB962C8B-B14F-4D97-AF65-F5344CB8AC3E}">
        <p14:creationId xmlns:p14="http://schemas.microsoft.com/office/powerpoint/2010/main" val="17883367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F2589D3-3AF1-8A4E-B826-2981C3C48FDF}" type="slidenum">
              <a:rPr lang="en-US" smtClean="0"/>
              <a:t>1</a:t>
            </a:fld>
            <a:endParaRPr lang="en-US"/>
          </a:p>
        </p:txBody>
      </p:sp>
    </p:spTree>
    <p:extLst>
      <p:ext uri="{BB962C8B-B14F-4D97-AF65-F5344CB8AC3E}">
        <p14:creationId xmlns:p14="http://schemas.microsoft.com/office/powerpoint/2010/main" val="5430348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F2589D3-3AF1-8A4E-B826-2981C3C48FDF}" type="slidenum">
              <a:rPr lang="en-US" smtClean="0"/>
              <a:t>14</a:t>
            </a:fld>
            <a:endParaRPr lang="en-US"/>
          </a:p>
        </p:txBody>
      </p:sp>
    </p:spTree>
    <p:extLst>
      <p:ext uri="{BB962C8B-B14F-4D97-AF65-F5344CB8AC3E}">
        <p14:creationId xmlns:p14="http://schemas.microsoft.com/office/powerpoint/2010/main" val="5243896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F2589D3-3AF1-8A4E-B826-2981C3C48FDF}" type="slidenum">
              <a:rPr lang="en-US" smtClean="0"/>
              <a:t>15</a:t>
            </a:fld>
            <a:endParaRPr lang="en-US"/>
          </a:p>
        </p:txBody>
      </p:sp>
    </p:spTree>
    <p:extLst>
      <p:ext uri="{BB962C8B-B14F-4D97-AF65-F5344CB8AC3E}">
        <p14:creationId xmlns:p14="http://schemas.microsoft.com/office/powerpoint/2010/main" val="7996268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F2589D3-3AF1-8A4E-B826-2981C3C48FDF}" type="slidenum">
              <a:rPr lang="en-US" smtClean="0"/>
              <a:t>17</a:t>
            </a:fld>
            <a:endParaRPr lang="en-US"/>
          </a:p>
        </p:txBody>
      </p:sp>
    </p:spTree>
    <p:extLst>
      <p:ext uri="{BB962C8B-B14F-4D97-AF65-F5344CB8AC3E}">
        <p14:creationId xmlns:p14="http://schemas.microsoft.com/office/powerpoint/2010/main" val="14497807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F2589D3-3AF1-8A4E-B826-2981C3C48FDF}" type="slidenum">
              <a:rPr lang="en-US" smtClean="0"/>
              <a:t>18</a:t>
            </a:fld>
            <a:endParaRPr lang="en-US"/>
          </a:p>
        </p:txBody>
      </p:sp>
    </p:spTree>
    <p:extLst>
      <p:ext uri="{BB962C8B-B14F-4D97-AF65-F5344CB8AC3E}">
        <p14:creationId xmlns:p14="http://schemas.microsoft.com/office/powerpoint/2010/main" val="12927988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F2589D3-3AF1-8A4E-B826-2981C3C48FDF}" type="slidenum">
              <a:rPr lang="en-US" smtClean="0"/>
              <a:t>20</a:t>
            </a:fld>
            <a:endParaRPr lang="en-US"/>
          </a:p>
        </p:txBody>
      </p:sp>
    </p:spTree>
    <p:extLst>
      <p:ext uri="{BB962C8B-B14F-4D97-AF65-F5344CB8AC3E}">
        <p14:creationId xmlns:p14="http://schemas.microsoft.com/office/powerpoint/2010/main" val="21032909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F2589D3-3AF1-8A4E-B826-2981C3C48FDF}" type="slidenum">
              <a:rPr lang="en-US" smtClean="0"/>
              <a:t>21</a:t>
            </a:fld>
            <a:endParaRPr lang="en-US"/>
          </a:p>
        </p:txBody>
      </p:sp>
    </p:spTree>
    <p:extLst>
      <p:ext uri="{BB962C8B-B14F-4D97-AF65-F5344CB8AC3E}">
        <p14:creationId xmlns:p14="http://schemas.microsoft.com/office/powerpoint/2010/main" val="16177250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F2589D3-3AF1-8A4E-B826-2981C3C48FDF}" type="slidenum">
              <a:rPr lang="en-US" smtClean="0"/>
              <a:t>22</a:t>
            </a:fld>
            <a:endParaRPr lang="en-US"/>
          </a:p>
        </p:txBody>
      </p:sp>
    </p:spTree>
    <p:extLst>
      <p:ext uri="{BB962C8B-B14F-4D97-AF65-F5344CB8AC3E}">
        <p14:creationId xmlns:p14="http://schemas.microsoft.com/office/powerpoint/2010/main" val="37546266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2589D3-3AF1-8A4E-B826-2981C3C48FDF}" type="slidenum">
              <a:rPr lang="en-US" smtClean="0"/>
              <a:t>23</a:t>
            </a:fld>
            <a:endParaRPr lang="en-US"/>
          </a:p>
        </p:txBody>
      </p:sp>
    </p:spTree>
    <p:extLst>
      <p:ext uri="{BB962C8B-B14F-4D97-AF65-F5344CB8AC3E}">
        <p14:creationId xmlns:p14="http://schemas.microsoft.com/office/powerpoint/2010/main" val="20320190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F2589D3-3AF1-8A4E-B826-2981C3C48FDF}" type="slidenum">
              <a:rPr lang="en-US" smtClean="0"/>
              <a:t>25</a:t>
            </a:fld>
            <a:endParaRPr lang="en-US"/>
          </a:p>
        </p:txBody>
      </p:sp>
    </p:spTree>
    <p:extLst>
      <p:ext uri="{BB962C8B-B14F-4D97-AF65-F5344CB8AC3E}">
        <p14:creationId xmlns:p14="http://schemas.microsoft.com/office/powerpoint/2010/main" val="31673923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F2589D3-3AF1-8A4E-B826-2981C3C48FDF}" type="slidenum">
              <a:rPr lang="en-US" smtClean="0"/>
              <a:t>27</a:t>
            </a:fld>
            <a:endParaRPr lang="en-US"/>
          </a:p>
        </p:txBody>
      </p:sp>
    </p:spTree>
    <p:extLst>
      <p:ext uri="{BB962C8B-B14F-4D97-AF65-F5344CB8AC3E}">
        <p14:creationId xmlns:p14="http://schemas.microsoft.com/office/powerpoint/2010/main" val="12678440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10b609eb106_2_7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7" name="Google Shape;127;g10b609eb106_2_7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28" name="Google Shape;128;g10b609eb106_2_7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3</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F2589D3-3AF1-8A4E-B826-2981C3C48FDF}" type="slidenum">
              <a:rPr lang="en-US" smtClean="0"/>
              <a:t>28</a:t>
            </a:fld>
            <a:endParaRPr lang="en-US"/>
          </a:p>
        </p:txBody>
      </p:sp>
    </p:spTree>
    <p:extLst>
      <p:ext uri="{BB962C8B-B14F-4D97-AF65-F5344CB8AC3E}">
        <p14:creationId xmlns:p14="http://schemas.microsoft.com/office/powerpoint/2010/main" val="16266439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F2589D3-3AF1-8A4E-B826-2981C3C48FDF}" type="slidenum">
              <a:rPr lang="en-US" smtClean="0"/>
              <a:t>32</a:t>
            </a:fld>
            <a:endParaRPr lang="en-US"/>
          </a:p>
        </p:txBody>
      </p:sp>
    </p:spTree>
    <p:extLst>
      <p:ext uri="{BB962C8B-B14F-4D97-AF65-F5344CB8AC3E}">
        <p14:creationId xmlns:p14="http://schemas.microsoft.com/office/powerpoint/2010/main" val="15379741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F2589D3-3AF1-8A4E-B826-2981C3C48FDF}" type="slidenum">
              <a:rPr lang="en-US" smtClean="0"/>
              <a:t>34</a:t>
            </a:fld>
            <a:endParaRPr lang="en-US"/>
          </a:p>
        </p:txBody>
      </p:sp>
    </p:spTree>
    <p:extLst>
      <p:ext uri="{BB962C8B-B14F-4D97-AF65-F5344CB8AC3E}">
        <p14:creationId xmlns:p14="http://schemas.microsoft.com/office/powerpoint/2010/main" val="27125680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F2589D3-3AF1-8A4E-B826-2981C3C48FDF}" type="slidenum">
              <a:rPr lang="en-US" smtClean="0"/>
              <a:t>35</a:t>
            </a:fld>
            <a:endParaRPr lang="en-US"/>
          </a:p>
        </p:txBody>
      </p:sp>
    </p:spTree>
    <p:extLst>
      <p:ext uri="{BB962C8B-B14F-4D97-AF65-F5344CB8AC3E}">
        <p14:creationId xmlns:p14="http://schemas.microsoft.com/office/powerpoint/2010/main" val="9134968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F2589D3-3AF1-8A4E-B826-2981C3C48FDF}" type="slidenum">
              <a:rPr lang="en-US" smtClean="0"/>
              <a:t>36</a:t>
            </a:fld>
            <a:endParaRPr lang="en-US"/>
          </a:p>
        </p:txBody>
      </p:sp>
    </p:spTree>
    <p:extLst>
      <p:ext uri="{BB962C8B-B14F-4D97-AF65-F5344CB8AC3E}">
        <p14:creationId xmlns:p14="http://schemas.microsoft.com/office/powerpoint/2010/main" val="17219128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F2589D3-3AF1-8A4E-B826-2981C3C48FDF}" type="slidenum">
              <a:rPr lang="en-US" smtClean="0"/>
              <a:t>37</a:t>
            </a:fld>
            <a:endParaRPr lang="en-US"/>
          </a:p>
        </p:txBody>
      </p:sp>
    </p:spTree>
    <p:extLst>
      <p:ext uri="{BB962C8B-B14F-4D97-AF65-F5344CB8AC3E}">
        <p14:creationId xmlns:p14="http://schemas.microsoft.com/office/powerpoint/2010/main" val="3588658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F2589D3-3AF1-8A4E-B826-2981C3C48FDF}" type="slidenum">
              <a:rPr lang="en-US" smtClean="0"/>
              <a:t>38</a:t>
            </a:fld>
            <a:endParaRPr lang="en-US"/>
          </a:p>
        </p:txBody>
      </p:sp>
    </p:spTree>
    <p:extLst>
      <p:ext uri="{BB962C8B-B14F-4D97-AF65-F5344CB8AC3E}">
        <p14:creationId xmlns:p14="http://schemas.microsoft.com/office/powerpoint/2010/main" val="19626502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F2589D3-3AF1-8A4E-B826-2981C3C48FDF}" type="slidenum">
              <a:rPr lang="en-US" smtClean="0"/>
              <a:t>43</a:t>
            </a:fld>
            <a:endParaRPr lang="en-US"/>
          </a:p>
        </p:txBody>
      </p:sp>
    </p:spTree>
    <p:extLst>
      <p:ext uri="{BB962C8B-B14F-4D97-AF65-F5344CB8AC3E}">
        <p14:creationId xmlns:p14="http://schemas.microsoft.com/office/powerpoint/2010/main" val="7809319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F2589D3-3AF1-8A4E-B826-2981C3C48FDF}" type="slidenum">
              <a:rPr lang="en-US" smtClean="0"/>
              <a:t>45</a:t>
            </a:fld>
            <a:endParaRPr lang="en-US"/>
          </a:p>
        </p:txBody>
      </p:sp>
    </p:spTree>
    <p:extLst>
      <p:ext uri="{BB962C8B-B14F-4D97-AF65-F5344CB8AC3E}">
        <p14:creationId xmlns:p14="http://schemas.microsoft.com/office/powerpoint/2010/main" val="33755714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F2589D3-3AF1-8A4E-B826-2981C3C48FDF}" type="slidenum">
              <a:rPr lang="en-US" smtClean="0"/>
              <a:t>46</a:t>
            </a:fld>
            <a:endParaRPr lang="en-US"/>
          </a:p>
        </p:txBody>
      </p:sp>
    </p:spTree>
    <p:extLst>
      <p:ext uri="{BB962C8B-B14F-4D97-AF65-F5344CB8AC3E}">
        <p14:creationId xmlns:p14="http://schemas.microsoft.com/office/powerpoint/2010/main" val="13471224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2589D3-3AF1-8A4E-B826-2981C3C48FDF}" type="slidenum">
              <a:rPr lang="en-US" smtClean="0"/>
              <a:t>4</a:t>
            </a:fld>
            <a:endParaRPr lang="en-US"/>
          </a:p>
        </p:txBody>
      </p:sp>
    </p:spTree>
    <p:extLst>
      <p:ext uri="{BB962C8B-B14F-4D97-AF65-F5344CB8AC3E}">
        <p14:creationId xmlns:p14="http://schemas.microsoft.com/office/powerpoint/2010/main" val="4756102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in some sense, the grade-school multiplication algorithm</a:t>
            </a:r>
            <a:r>
              <a:rPr lang="en-US" baseline="0" dirty="0"/>
              <a:t> is the ultimate “algorithm!”</a:t>
            </a:r>
            <a:endParaRPr lang="en-US" dirty="0"/>
          </a:p>
        </p:txBody>
      </p:sp>
      <p:sp>
        <p:nvSpPr>
          <p:cNvPr id="4" name="Slide Number Placeholder 3"/>
          <p:cNvSpPr>
            <a:spLocks noGrp="1"/>
          </p:cNvSpPr>
          <p:nvPr>
            <p:ph type="sldNum" sz="quarter" idx="10"/>
          </p:nvPr>
        </p:nvSpPr>
        <p:spPr/>
        <p:txBody>
          <a:bodyPr/>
          <a:lstStyle/>
          <a:p>
            <a:fld id="{8F2589D3-3AF1-8A4E-B826-2981C3C48FDF}" type="slidenum">
              <a:rPr lang="en-US" smtClean="0"/>
              <a:t>47</a:t>
            </a:fld>
            <a:endParaRPr lang="en-US"/>
          </a:p>
        </p:txBody>
      </p:sp>
    </p:spTree>
    <p:extLst>
      <p:ext uri="{BB962C8B-B14F-4D97-AF65-F5344CB8AC3E}">
        <p14:creationId xmlns:p14="http://schemas.microsoft.com/office/powerpoint/2010/main" val="5837032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F2589D3-3AF1-8A4E-B826-2981C3C48FDF}" type="slidenum">
              <a:rPr lang="en-US" smtClean="0"/>
              <a:t>48</a:t>
            </a:fld>
            <a:endParaRPr lang="en-US"/>
          </a:p>
        </p:txBody>
      </p:sp>
    </p:spTree>
    <p:extLst>
      <p:ext uri="{BB962C8B-B14F-4D97-AF65-F5344CB8AC3E}">
        <p14:creationId xmlns:p14="http://schemas.microsoft.com/office/powerpoint/2010/main" val="155932715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F2589D3-3AF1-8A4E-B826-2981C3C48FDF}" type="slidenum">
              <a:rPr lang="en-US" smtClean="0"/>
              <a:t>49</a:t>
            </a:fld>
            <a:endParaRPr lang="en-US"/>
          </a:p>
        </p:txBody>
      </p:sp>
    </p:spTree>
    <p:extLst>
      <p:ext uri="{BB962C8B-B14F-4D97-AF65-F5344CB8AC3E}">
        <p14:creationId xmlns:p14="http://schemas.microsoft.com/office/powerpoint/2010/main" val="166253601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F2589D3-3AF1-8A4E-B826-2981C3C48FDF}" type="slidenum">
              <a:rPr lang="en-US" smtClean="0"/>
              <a:t>50</a:t>
            </a:fld>
            <a:endParaRPr lang="en-US"/>
          </a:p>
        </p:txBody>
      </p:sp>
    </p:spTree>
    <p:extLst>
      <p:ext uri="{BB962C8B-B14F-4D97-AF65-F5344CB8AC3E}">
        <p14:creationId xmlns:p14="http://schemas.microsoft.com/office/powerpoint/2010/main" val="16669153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F2589D3-3AF1-8A4E-B826-2981C3C48FDF}" type="slidenum">
              <a:rPr lang="en-US" smtClean="0"/>
              <a:t>51</a:t>
            </a:fld>
            <a:endParaRPr lang="en-US"/>
          </a:p>
        </p:txBody>
      </p:sp>
    </p:spTree>
    <p:extLst>
      <p:ext uri="{BB962C8B-B14F-4D97-AF65-F5344CB8AC3E}">
        <p14:creationId xmlns:p14="http://schemas.microsoft.com/office/powerpoint/2010/main" val="185679802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F2589D3-3AF1-8A4E-B826-2981C3C48FDF}" type="slidenum">
              <a:rPr lang="en-US" smtClean="0"/>
              <a:t>53</a:t>
            </a:fld>
            <a:endParaRPr lang="en-US"/>
          </a:p>
        </p:txBody>
      </p:sp>
    </p:spTree>
    <p:extLst>
      <p:ext uri="{BB962C8B-B14F-4D97-AF65-F5344CB8AC3E}">
        <p14:creationId xmlns:p14="http://schemas.microsoft.com/office/powerpoint/2010/main" val="62263717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totally</a:t>
            </a:r>
            <a:r>
              <a:rPr lang="en-US" baseline="0" dirty="0"/>
              <a:t> takes me less than 30 seconds to multiply two 500-digit numbers</a:t>
            </a:r>
            <a:r>
              <a:rPr lang="mr-IN" baseline="0" dirty="0"/>
              <a:t>…</a:t>
            </a:r>
            <a:endParaRPr lang="en-US" dirty="0"/>
          </a:p>
        </p:txBody>
      </p:sp>
      <p:sp>
        <p:nvSpPr>
          <p:cNvPr id="4" name="Slide Number Placeholder 3"/>
          <p:cNvSpPr>
            <a:spLocks noGrp="1"/>
          </p:cNvSpPr>
          <p:nvPr>
            <p:ph type="sldNum" sz="quarter" idx="10"/>
          </p:nvPr>
        </p:nvSpPr>
        <p:spPr/>
        <p:txBody>
          <a:bodyPr/>
          <a:lstStyle/>
          <a:p>
            <a:fld id="{8F2589D3-3AF1-8A4E-B826-2981C3C48FDF}" type="slidenum">
              <a:rPr lang="en-US" smtClean="0"/>
              <a:t>54</a:t>
            </a:fld>
            <a:endParaRPr lang="en-US"/>
          </a:p>
        </p:txBody>
      </p:sp>
    </p:spTree>
    <p:extLst>
      <p:ext uri="{BB962C8B-B14F-4D97-AF65-F5344CB8AC3E}">
        <p14:creationId xmlns:p14="http://schemas.microsoft.com/office/powerpoint/2010/main" val="103401152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totally</a:t>
            </a:r>
            <a:r>
              <a:rPr lang="en-US" baseline="0" dirty="0"/>
              <a:t> takes me less than 30 seconds to multiply two 500-digit numbers</a:t>
            </a:r>
            <a:r>
              <a:rPr lang="mr-IN" baseline="0" dirty="0"/>
              <a:t>…</a:t>
            </a:r>
            <a:endParaRPr lang="en-US" dirty="0"/>
          </a:p>
        </p:txBody>
      </p:sp>
      <p:sp>
        <p:nvSpPr>
          <p:cNvPr id="4" name="Slide Number Placeholder 3"/>
          <p:cNvSpPr>
            <a:spLocks noGrp="1"/>
          </p:cNvSpPr>
          <p:nvPr>
            <p:ph type="sldNum" sz="quarter" idx="10"/>
          </p:nvPr>
        </p:nvSpPr>
        <p:spPr/>
        <p:txBody>
          <a:bodyPr/>
          <a:lstStyle/>
          <a:p>
            <a:fld id="{8F2589D3-3AF1-8A4E-B826-2981C3C48FDF}" type="slidenum">
              <a:rPr lang="en-US" smtClean="0"/>
              <a:t>55</a:t>
            </a:fld>
            <a:endParaRPr lang="en-US"/>
          </a:p>
        </p:txBody>
      </p:sp>
    </p:spTree>
    <p:extLst>
      <p:ext uri="{BB962C8B-B14F-4D97-AF65-F5344CB8AC3E}">
        <p14:creationId xmlns:p14="http://schemas.microsoft.com/office/powerpoint/2010/main" val="18374651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F2589D3-3AF1-8A4E-B826-2981C3C48FDF}" type="slidenum">
              <a:rPr lang="en-US" smtClean="0"/>
              <a:t>56</a:t>
            </a:fld>
            <a:endParaRPr lang="en-US"/>
          </a:p>
        </p:txBody>
      </p:sp>
    </p:spTree>
    <p:extLst>
      <p:ext uri="{BB962C8B-B14F-4D97-AF65-F5344CB8AC3E}">
        <p14:creationId xmlns:p14="http://schemas.microsoft.com/office/powerpoint/2010/main" val="212265523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F2589D3-3AF1-8A4E-B826-2981C3C48FDF}" type="slidenum">
              <a:rPr lang="en-US" smtClean="0"/>
              <a:t>58</a:t>
            </a:fld>
            <a:endParaRPr lang="en-US"/>
          </a:p>
        </p:txBody>
      </p:sp>
    </p:spTree>
    <p:extLst>
      <p:ext uri="{BB962C8B-B14F-4D97-AF65-F5344CB8AC3E}">
        <p14:creationId xmlns:p14="http://schemas.microsoft.com/office/powerpoint/2010/main" val="10111962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F2589D3-3AF1-8A4E-B826-2981C3C48FDF}" type="slidenum">
              <a:rPr lang="en-US" smtClean="0"/>
              <a:t>7</a:t>
            </a:fld>
            <a:endParaRPr lang="en-US"/>
          </a:p>
        </p:txBody>
      </p:sp>
    </p:spTree>
    <p:extLst>
      <p:ext uri="{BB962C8B-B14F-4D97-AF65-F5344CB8AC3E}">
        <p14:creationId xmlns:p14="http://schemas.microsoft.com/office/powerpoint/2010/main" val="113280816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F2589D3-3AF1-8A4E-B826-2981C3C48FDF}" type="slidenum">
              <a:rPr lang="en-US" smtClean="0"/>
              <a:t>59</a:t>
            </a:fld>
            <a:endParaRPr lang="en-US"/>
          </a:p>
        </p:txBody>
      </p:sp>
    </p:spTree>
    <p:extLst>
      <p:ext uri="{BB962C8B-B14F-4D97-AF65-F5344CB8AC3E}">
        <p14:creationId xmlns:p14="http://schemas.microsoft.com/office/powerpoint/2010/main" val="213791370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F2589D3-3AF1-8A4E-B826-2981C3C48FDF}" type="slidenum">
              <a:rPr lang="en-US" smtClean="0"/>
              <a:t>60</a:t>
            </a:fld>
            <a:endParaRPr lang="en-US"/>
          </a:p>
        </p:txBody>
      </p:sp>
    </p:spTree>
    <p:extLst>
      <p:ext uri="{BB962C8B-B14F-4D97-AF65-F5344CB8AC3E}">
        <p14:creationId xmlns:p14="http://schemas.microsoft.com/office/powerpoint/2010/main" val="21925833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F2589D3-3AF1-8A4E-B826-2981C3C48FDF}" type="slidenum">
              <a:rPr lang="en-US" smtClean="0"/>
              <a:t>61</a:t>
            </a:fld>
            <a:endParaRPr lang="en-US"/>
          </a:p>
        </p:txBody>
      </p:sp>
    </p:spTree>
    <p:extLst>
      <p:ext uri="{BB962C8B-B14F-4D97-AF65-F5344CB8AC3E}">
        <p14:creationId xmlns:p14="http://schemas.microsoft.com/office/powerpoint/2010/main" val="214031451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8F2589D3-3AF1-8A4E-B826-2981C3C48FDF}" type="slidenum">
              <a:rPr lang="en-US" smtClean="0"/>
              <a:t>62</a:t>
            </a:fld>
            <a:endParaRPr lang="en-US"/>
          </a:p>
        </p:txBody>
      </p:sp>
    </p:spTree>
    <p:extLst>
      <p:ext uri="{BB962C8B-B14F-4D97-AF65-F5344CB8AC3E}">
        <p14:creationId xmlns:p14="http://schemas.microsoft.com/office/powerpoint/2010/main" val="164075208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F2589D3-3AF1-8A4E-B826-2981C3C48FDF}" type="slidenum">
              <a:rPr lang="en-US" smtClean="0"/>
              <a:t>63</a:t>
            </a:fld>
            <a:endParaRPr lang="en-US"/>
          </a:p>
        </p:txBody>
      </p:sp>
    </p:spTree>
    <p:extLst>
      <p:ext uri="{BB962C8B-B14F-4D97-AF65-F5344CB8AC3E}">
        <p14:creationId xmlns:p14="http://schemas.microsoft.com/office/powerpoint/2010/main" val="123214454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F2589D3-3AF1-8A4E-B826-2981C3C48FDF}" type="slidenum">
              <a:rPr lang="en-US" smtClean="0"/>
              <a:t>65</a:t>
            </a:fld>
            <a:endParaRPr lang="en-US"/>
          </a:p>
        </p:txBody>
      </p:sp>
    </p:spTree>
    <p:extLst>
      <p:ext uri="{BB962C8B-B14F-4D97-AF65-F5344CB8AC3E}">
        <p14:creationId xmlns:p14="http://schemas.microsoft.com/office/powerpoint/2010/main" val="66673921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F2589D3-3AF1-8A4E-B826-2981C3C48FDF}" type="slidenum">
              <a:rPr lang="en-US" smtClean="0"/>
              <a:t>66</a:t>
            </a:fld>
            <a:endParaRPr lang="en-US"/>
          </a:p>
        </p:txBody>
      </p:sp>
    </p:spTree>
    <p:extLst>
      <p:ext uri="{BB962C8B-B14F-4D97-AF65-F5344CB8AC3E}">
        <p14:creationId xmlns:p14="http://schemas.microsoft.com/office/powerpoint/2010/main" val="191491593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F2589D3-3AF1-8A4E-B826-2981C3C48FDF}" type="slidenum">
              <a:rPr lang="en-US" smtClean="0"/>
              <a:t>67</a:t>
            </a:fld>
            <a:endParaRPr lang="en-US"/>
          </a:p>
        </p:txBody>
      </p:sp>
    </p:spTree>
    <p:extLst>
      <p:ext uri="{BB962C8B-B14F-4D97-AF65-F5344CB8AC3E}">
        <p14:creationId xmlns:p14="http://schemas.microsoft.com/office/powerpoint/2010/main" val="180216879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F2589D3-3AF1-8A4E-B826-2981C3C48FDF}" type="slidenum">
              <a:rPr lang="en-US" smtClean="0"/>
              <a:t>68</a:t>
            </a:fld>
            <a:endParaRPr lang="en-US"/>
          </a:p>
        </p:txBody>
      </p:sp>
    </p:spTree>
    <p:extLst>
      <p:ext uri="{BB962C8B-B14F-4D97-AF65-F5344CB8AC3E}">
        <p14:creationId xmlns:p14="http://schemas.microsoft.com/office/powerpoint/2010/main" val="94159708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F2589D3-3AF1-8A4E-B826-2981C3C48FDF}" type="slidenum">
              <a:rPr lang="en-US" smtClean="0"/>
              <a:t>69</a:t>
            </a:fld>
            <a:endParaRPr lang="en-US"/>
          </a:p>
        </p:txBody>
      </p:sp>
    </p:spTree>
    <p:extLst>
      <p:ext uri="{BB962C8B-B14F-4D97-AF65-F5344CB8AC3E}">
        <p14:creationId xmlns:p14="http://schemas.microsoft.com/office/powerpoint/2010/main" val="18502204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F2589D3-3AF1-8A4E-B826-2981C3C48FDF}" type="slidenum">
              <a:rPr lang="en-US" smtClean="0"/>
              <a:t>8</a:t>
            </a:fld>
            <a:endParaRPr lang="en-US"/>
          </a:p>
        </p:txBody>
      </p:sp>
    </p:spTree>
    <p:extLst>
      <p:ext uri="{BB962C8B-B14F-4D97-AF65-F5344CB8AC3E}">
        <p14:creationId xmlns:p14="http://schemas.microsoft.com/office/powerpoint/2010/main" val="95941262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F2589D3-3AF1-8A4E-B826-2981C3C48FDF}" type="slidenum">
              <a:rPr lang="en-US" smtClean="0"/>
              <a:t>70</a:t>
            </a:fld>
            <a:endParaRPr lang="en-US"/>
          </a:p>
        </p:txBody>
      </p:sp>
    </p:spTree>
    <p:extLst>
      <p:ext uri="{BB962C8B-B14F-4D97-AF65-F5344CB8AC3E}">
        <p14:creationId xmlns:p14="http://schemas.microsoft.com/office/powerpoint/2010/main" val="313761406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F2589D3-3AF1-8A4E-B826-2981C3C48FDF}" type="slidenum">
              <a:rPr lang="en-US" smtClean="0"/>
              <a:t>71</a:t>
            </a:fld>
            <a:endParaRPr lang="en-US"/>
          </a:p>
        </p:txBody>
      </p:sp>
    </p:spTree>
    <p:extLst>
      <p:ext uri="{BB962C8B-B14F-4D97-AF65-F5344CB8AC3E}">
        <p14:creationId xmlns:p14="http://schemas.microsoft.com/office/powerpoint/2010/main" val="61519604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F2589D3-3AF1-8A4E-B826-2981C3C48FDF}" type="slidenum">
              <a:rPr lang="en-US" smtClean="0"/>
              <a:t>72</a:t>
            </a:fld>
            <a:endParaRPr lang="en-US"/>
          </a:p>
        </p:txBody>
      </p:sp>
    </p:spTree>
    <p:extLst>
      <p:ext uri="{BB962C8B-B14F-4D97-AF65-F5344CB8AC3E}">
        <p14:creationId xmlns:p14="http://schemas.microsoft.com/office/powerpoint/2010/main" val="161365165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F2589D3-3AF1-8A4E-B826-2981C3C48FDF}" type="slidenum">
              <a:rPr lang="en-US" smtClean="0"/>
              <a:t>73</a:t>
            </a:fld>
            <a:endParaRPr lang="en-US"/>
          </a:p>
        </p:txBody>
      </p:sp>
    </p:spTree>
    <p:extLst>
      <p:ext uri="{BB962C8B-B14F-4D97-AF65-F5344CB8AC3E}">
        <p14:creationId xmlns:p14="http://schemas.microsoft.com/office/powerpoint/2010/main" val="192946414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F2589D3-3AF1-8A4E-B826-2981C3C48FDF}" type="slidenum">
              <a:rPr lang="en-US" smtClean="0"/>
              <a:t>74</a:t>
            </a:fld>
            <a:endParaRPr lang="en-US"/>
          </a:p>
        </p:txBody>
      </p:sp>
    </p:spTree>
    <p:extLst>
      <p:ext uri="{BB962C8B-B14F-4D97-AF65-F5344CB8AC3E}">
        <p14:creationId xmlns:p14="http://schemas.microsoft.com/office/powerpoint/2010/main" val="170796925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F2589D3-3AF1-8A4E-B826-2981C3C48FDF}" type="slidenum">
              <a:rPr lang="en-US" smtClean="0"/>
              <a:t>75</a:t>
            </a:fld>
            <a:endParaRPr lang="en-US"/>
          </a:p>
        </p:txBody>
      </p:sp>
    </p:spTree>
    <p:extLst>
      <p:ext uri="{BB962C8B-B14F-4D97-AF65-F5344CB8AC3E}">
        <p14:creationId xmlns:p14="http://schemas.microsoft.com/office/powerpoint/2010/main" val="186980905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F2589D3-3AF1-8A4E-B826-2981C3C48FDF}" type="slidenum">
              <a:rPr lang="en-US" smtClean="0"/>
              <a:t>76</a:t>
            </a:fld>
            <a:endParaRPr lang="en-US"/>
          </a:p>
        </p:txBody>
      </p:sp>
    </p:spTree>
    <p:extLst>
      <p:ext uri="{BB962C8B-B14F-4D97-AF65-F5344CB8AC3E}">
        <p14:creationId xmlns:p14="http://schemas.microsoft.com/office/powerpoint/2010/main" val="42527530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F2589D3-3AF1-8A4E-B826-2981C3C48FDF}" type="slidenum">
              <a:rPr lang="en-US" smtClean="0"/>
              <a:t>77</a:t>
            </a:fld>
            <a:endParaRPr lang="en-US"/>
          </a:p>
        </p:txBody>
      </p:sp>
    </p:spTree>
    <p:extLst>
      <p:ext uri="{BB962C8B-B14F-4D97-AF65-F5344CB8AC3E}">
        <p14:creationId xmlns:p14="http://schemas.microsoft.com/office/powerpoint/2010/main" val="167213567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F2589D3-3AF1-8A4E-B826-2981C3C48FDF}" type="slidenum">
              <a:rPr lang="en-US" smtClean="0"/>
              <a:t>78</a:t>
            </a:fld>
            <a:endParaRPr lang="en-US"/>
          </a:p>
        </p:txBody>
      </p:sp>
    </p:spTree>
    <p:extLst>
      <p:ext uri="{BB962C8B-B14F-4D97-AF65-F5344CB8AC3E}">
        <p14:creationId xmlns:p14="http://schemas.microsoft.com/office/powerpoint/2010/main" val="77640669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10"/>
          </p:nvPr>
        </p:nvSpPr>
        <p:spPr/>
        <p:txBody>
          <a:bodyPr/>
          <a:lstStyle/>
          <a:p>
            <a:fld id="{8F2589D3-3AF1-8A4E-B826-2981C3C48FDF}" type="slidenum">
              <a:rPr lang="en-US" smtClean="0"/>
              <a:t>79</a:t>
            </a:fld>
            <a:endParaRPr lang="en-US"/>
          </a:p>
        </p:txBody>
      </p:sp>
    </p:spTree>
    <p:extLst>
      <p:ext uri="{BB962C8B-B14F-4D97-AF65-F5344CB8AC3E}">
        <p14:creationId xmlns:p14="http://schemas.microsoft.com/office/powerpoint/2010/main" val="12728212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F2589D3-3AF1-8A4E-B826-2981C3C48FDF}" type="slidenum">
              <a:rPr lang="en-US" smtClean="0"/>
              <a:t>9</a:t>
            </a:fld>
            <a:endParaRPr lang="en-US"/>
          </a:p>
        </p:txBody>
      </p:sp>
    </p:spTree>
    <p:extLst>
      <p:ext uri="{BB962C8B-B14F-4D97-AF65-F5344CB8AC3E}">
        <p14:creationId xmlns:p14="http://schemas.microsoft.com/office/powerpoint/2010/main" val="58241695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F2589D3-3AF1-8A4E-B826-2981C3C48FDF}" type="slidenum">
              <a:rPr lang="en-US" smtClean="0"/>
              <a:t>80</a:t>
            </a:fld>
            <a:endParaRPr lang="en-US"/>
          </a:p>
        </p:txBody>
      </p:sp>
    </p:spTree>
    <p:extLst>
      <p:ext uri="{BB962C8B-B14F-4D97-AF65-F5344CB8AC3E}">
        <p14:creationId xmlns:p14="http://schemas.microsoft.com/office/powerpoint/2010/main" val="95661646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F2589D3-3AF1-8A4E-B826-2981C3C48FDF}" type="slidenum">
              <a:rPr lang="en-US" smtClean="0"/>
              <a:t>81</a:t>
            </a:fld>
            <a:endParaRPr lang="en-US"/>
          </a:p>
        </p:txBody>
      </p:sp>
    </p:spTree>
    <p:extLst>
      <p:ext uri="{BB962C8B-B14F-4D97-AF65-F5344CB8AC3E}">
        <p14:creationId xmlns:p14="http://schemas.microsoft.com/office/powerpoint/2010/main" val="179034581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F2589D3-3AF1-8A4E-B826-2981C3C48FDF}" type="slidenum">
              <a:rPr lang="en-US" smtClean="0"/>
              <a:t>82</a:t>
            </a:fld>
            <a:endParaRPr lang="en-US"/>
          </a:p>
        </p:txBody>
      </p:sp>
    </p:spTree>
    <p:extLst>
      <p:ext uri="{BB962C8B-B14F-4D97-AF65-F5344CB8AC3E}">
        <p14:creationId xmlns:p14="http://schemas.microsoft.com/office/powerpoint/2010/main" val="94217049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F2589D3-3AF1-8A4E-B826-2981C3C48FDF}" type="slidenum">
              <a:rPr lang="en-US" smtClean="0"/>
              <a:t>85</a:t>
            </a:fld>
            <a:endParaRPr lang="en-US"/>
          </a:p>
        </p:txBody>
      </p:sp>
    </p:spTree>
    <p:extLst>
      <p:ext uri="{BB962C8B-B14F-4D97-AF65-F5344CB8AC3E}">
        <p14:creationId xmlns:p14="http://schemas.microsoft.com/office/powerpoint/2010/main" val="166043961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F2589D3-3AF1-8A4E-B826-2981C3C48FDF}" type="slidenum">
              <a:rPr lang="en-US" smtClean="0"/>
              <a:t>86</a:t>
            </a:fld>
            <a:endParaRPr lang="en-US"/>
          </a:p>
        </p:txBody>
      </p:sp>
    </p:spTree>
    <p:extLst>
      <p:ext uri="{BB962C8B-B14F-4D97-AF65-F5344CB8AC3E}">
        <p14:creationId xmlns:p14="http://schemas.microsoft.com/office/powerpoint/2010/main" val="5441696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F2589D3-3AF1-8A4E-B826-2981C3C48FDF}" type="slidenum">
              <a:rPr lang="en-US" smtClean="0"/>
              <a:t>10</a:t>
            </a:fld>
            <a:endParaRPr lang="en-US"/>
          </a:p>
        </p:txBody>
      </p:sp>
    </p:spTree>
    <p:extLst>
      <p:ext uri="{BB962C8B-B14F-4D97-AF65-F5344CB8AC3E}">
        <p14:creationId xmlns:p14="http://schemas.microsoft.com/office/powerpoint/2010/main" val="16254947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F2589D3-3AF1-8A4E-B826-2981C3C48FDF}" type="slidenum">
              <a:rPr lang="en-US" smtClean="0"/>
              <a:t>12</a:t>
            </a:fld>
            <a:endParaRPr lang="en-US"/>
          </a:p>
        </p:txBody>
      </p:sp>
    </p:spTree>
    <p:extLst>
      <p:ext uri="{BB962C8B-B14F-4D97-AF65-F5344CB8AC3E}">
        <p14:creationId xmlns:p14="http://schemas.microsoft.com/office/powerpoint/2010/main" val="600433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F2589D3-3AF1-8A4E-B826-2981C3C48FDF}" type="slidenum">
              <a:rPr lang="en-US" smtClean="0"/>
              <a:t>13</a:t>
            </a:fld>
            <a:endParaRPr lang="en-US"/>
          </a:p>
        </p:txBody>
      </p:sp>
    </p:spTree>
    <p:extLst>
      <p:ext uri="{BB962C8B-B14F-4D97-AF65-F5344CB8AC3E}">
        <p14:creationId xmlns:p14="http://schemas.microsoft.com/office/powerpoint/2010/main" val="19781815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9E77A41-912C-7A43-A022-11B816D1C429}" type="datetimeFigureOut">
              <a:rPr lang="en-US" smtClean="0"/>
              <a:t>1/6/25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06367B-7900-C844-8C5A-7A61280C4404}"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9E77A41-912C-7A43-A022-11B816D1C429}" type="datetimeFigureOut">
              <a:rPr lang="en-US" smtClean="0"/>
              <a:t>1/6/25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06367B-7900-C844-8C5A-7A61280C4404}"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9E77A41-912C-7A43-A022-11B816D1C429}" type="datetimeFigureOut">
              <a:rPr lang="en-US" smtClean="0"/>
              <a:t>1/6/25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06367B-7900-C844-8C5A-7A61280C4404}"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9E77A41-912C-7A43-A022-11B816D1C429}" type="datetimeFigureOut">
              <a:rPr lang="en-US" smtClean="0"/>
              <a:t>1/6/25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06367B-7900-C844-8C5A-7A61280C4404}"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9E77A41-912C-7A43-A022-11B816D1C429}" type="datetimeFigureOut">
              <a:rPr lang="en-US" smtClean="0"/>
              <a:t>1/6/25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06367B-7900-C844-8C5A-7A61280C4404}"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9E77A41-912C-7A43-A022-11B816D1C429}" type="datetimeFigureOut">
              <a:rPr lang="en-US" smtClean="0"/>
              <a:t>1/6/25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06367B-7900-C844-8C5A-7A61280C4404}"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9E77A41-912C-7A43-A022-11B816D1C429}" type="datetimeFigureOut">
              <a:rPr lang="en-US" smtClean="0"/>
              <a:t>1/6/25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506367B-7900-C844-8C5A-7A61280C4404}"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9E77A41-912C-7A43-A022-11B816D1C429}" type="datetimeFigureOut">
              <a:rPr lang="en-US" smtClean="0"/>
              <a:t>1/6/25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506367B-7900-C844-8C5A-7A61280C4404}"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9E77A41-912C-7A43-A022-11B816D1C429}" type="datetimeFigureOut">
              <a:rPr lang="en-US" smtClean="0"/>
              <a:t>1/6/25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506367B-7900-C844-8C5A-7A61280C4404}"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9E77A41-912C-7A43-A022-11B816D1C429}" type="datetimeFigureOut">
              <a:rPr lang="en-US" smtClean="0"/>
              <a:t>1/6/25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06367B-7900-C844-8C5A-7A61280C4404}"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9E77A41-912C-7A43-A022-11B816D1C429}" type="datetimeFigureOut">
              <a:rPr lang="en-US" smtClean="0"/>
              <a:t>1/6/25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06367B-7900-C844-8C5A-7A61280C4404}"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E77A41-912C-7A43-A022-11B816D1C429}" type="datetimeFigureOut">
              <a:rPr lang="en-US" smtClean="0"/>
              <a:t>1/6/25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506367B-7900-C844-8C5A-7A61280C4404}" type="slidenum">
              <a:rPr lang="en-US" smtClean="0"/>
              <a:t>‹#›</a:t>
            </a:fld>
            <a:endParaRPr lang="en-US"/>
          </a:p>
        </p:txBody>
      </p:sp>
    </p:spTree>
    <p:extLst>
      <p:ext uri="{BB962C8B-B14F-4D97-AF65-F5344CB8AC3E}">
        <p14:creationId xmlns:p14="http://schemas.microsoft.com/office/powerpoint/2010/main" val="570599691"/>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8.tif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2.tiff"/><Relationship Id="rId5" Type="http://schemas.openxmlformats.org/officeDocument/2006/relationships/image" Target="../media/image21.tiff"/><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5.tiff"/><Relationship Id="rId4" Type="http://schemas.openxmlformats.org/officeDocument/2006/relationships/image" Target="../media/image24.tiff"/></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image" Target="../media/image28.tiff"/><Relationship Id="rId7" Type="http://schemas.openxmlformats.org/officeDocument/2006/relationships/image" Target="../media/image32.tiff"/><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1.tiff"/><Relationship Id="rId5" Type="http://schemas.openxmlformats.org/officeDocument/2006/relationships/image" Target="../media/image30.tiff"/><Relationship Id="rId4" Type="http://schemas.openxmlformats.org/officeDocument/2006/relationships/image" Target="../media/image29.tif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mailto:cs161-staff-win2425@cs.stanford.edu"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6.tif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8.tiff"/><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9.tiff"/></Relationships>
</file>

<file path=ppt/slides/_rels/slide3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hyperlink" Target="mailto:cs161-staff-win2425@cs.stanford.edu" TargetMode="Externa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41.tiff"/><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2.tiff"/><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43.tiff"/></Relationships>
</file>

<file path=ppt/slides/_rels/slide48.xml.rels><?xml version="1.0" encoding="UTF-8" standalone="yes"?>
<Relationships xmlns="http://schemas.openxmlformats.org/package/2006/relationships"><Relationship Id="rId3" Type="http://schemas.openxmlformats.org/officeDocument/2006/relationships/image" Target="../media/image44.tiff"/><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422.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46.tiff"/><Relationship Id="rId4" Type="http://schemas.openxmlformats.org/officeDocument/2006/relationships/image" Target="../media/image45.tiff"/></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7.tiff"/><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50.tiff"/><Relationship Id="rId5" Type="http://schemas.openxmlformats.org/officeDocument/2006/relationships/image" Target="../media/image49.tiff"/><Relationship Id="rId4" Type="http://schemas.openxmlformats.org/officeDocument/2006/relationships/image" Target="../media/image48.tiff"/></Relationships>
</file>

<file path=ppt/slides/_rels/slide54.xml.rels><?xml version="1.0" encoding="UTF-8" standalone="yes"?>
<Relationships xmlns="http://schemas.openxmlformats.org/package/2006/relationships"><Relationship Id="rId3" Type="http://schemas.openxmlformats.org/officeDocument/2006/relationships/image" Target="../media/image51.tiff"/><Relationship Id="rId7" Type="http://schemas.openxmlformats.org/officeDocument/2006/relationships/image" Target="../media/image63.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0.tiff"/><Relationship Id="rId4" Type="http://schemas.openxmlformats.org/officeDocument/2006/relationships/image" Target="../media/image49.tiff"/></Relationships>
</file>

<file path=ppt/slides/_rels/slide55.xml.rels><?xml version="1.0" encoding="UTF-8" standalone="yes"?>
<Relationships xmlns="http://schemas.openxmlformats.org/package/2006/relationships"><Relationship Id="rId3" Type="http://schemas.openxmlformats.org/officeDocument/2006/relationships/image" Target="../media/image53.tiff"/><Relationship Id="rId7" Type="http://schemas.openxmlformats.org/officeDocument/2006/relationships/image" Target="../media/image58.tiff"/><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5.tiff"/><Relationship Id="rId10" Type="http://schemas.openxmlformats.org/officeDocument/2006/relationships/image" Target="../media/image64.png"/><Relationship Id="rId4" Type="http://schemas.openxmlformats.org/officeDocument/2006/relationships/image" Target="../media/image54.tiff"/><Relationship Id="rId9" Type="http://schemas.openxmlformats.org/officeDocument/2006/relationships/image" Target="../media/image630.png"/></Relationships>
</file>

<file path=ppt/slides/_rels/slide56.xml.rels><?xml version="1.0" encoding="UTF-8" standalone="yes"?>
<Relationships xmlns="http://schemas.openxmlformats.org/package/2006/relationships"><Relationship Id="rId8" Type="http://schemas.openxmlformats.org/officeDocument/2006/relationships/image" Target="../media/image630.png"/><Relationship Id="rId3" Type="http://schemas.openxmlformats.org/officeDocument/2006/relationships/image" Target="../media/image59.tiff"/><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58.tiff"/><Relationship Id="rId5" Type="http://schemas.openxmlformats.org/officeDocument/2006/relationships/image" Target="../media/image57.png"/><Relationship Id="rId4" Type="http://schemas.openxmlformats.org/officeDocument/2006/relationships/image" Target="../media/image54.tiff"/><Relationship Id="rId9" Type="http://schemas.openxmlformats.org/officeDocument/2006/relationships/image" Target="../media/image64.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71.png"/><Relationship Id="rId4" Type="http://schemas.openxmlformats.org/officeDocument/2006/relationships/image" Target="../media/image110.png"/></Relationships>
</file>

<file path=ppt/slides/_rels/slide59.xml.rels><?xml version="1.0" encoding="UTF-8" standalone="yes"?>
<Relationships xmlns="http://schemas.openxmlformats.org/package/2006/relationships"><Relationship Id="rId3" Type="http://schemas.openxmlformats.org/officeDocument/2006/relationships/image" Target="../media/image60.tiff"/><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140.png"/><Relationship Id="rId4" Type="http://schemas.openxmlformats.org/officeDocument/2006/relationships/image" Target="../media/image13.png"/></Relationships>
</file>

<file path=ppt/slides/_rels/slide62.xml.rels><?xml version="1.0" encoding="UTF-8" standalone="yes"?>
<Relationships xmlns="http://schemas.openxmlformats.org/package/2006/relationships"><Relationship Id="rId3" Type="http://schemas.openxmlformats.org/officeDocument/2006/relationships/image" Target="../media/image61.tiff"/><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63.tiff"/><Relationship Id="rId4" Type="http://schemas.openxmlformats.org/officeDocument/2006/relationships/image" Target="../media/image62.png"/></Relationships>
</file>

<file path=ppt/slides/_rels/slide63.xml.rels><?xml version="1.0" encoding="UTF-8" standalone="yes"?>
<Relationships xmlns="http://schemas.openxmlformats.org/package/2006/relationships"><Relationship Id="rId3" Type="http://schemas.openxmlformats.org/officeDocument/2006/relationships/image" Target="../media/image720.pn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65.tiff"/><Relationship Id="rId5" Type="http://schemas.openxmlformats.org/officeDocument/2006/relationships/image" Target="../media/image64.tiff"/><Relationship Id="rId4" Type="http://schemas.openxmlformats.org/officeDocument/2006/relationships/image" Target="../media/image421.png"/></Relationships>
</file>

<file path=ppt/slides/_rels/slide6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66.tiff"/><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67.tiff"/><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68.tiff"/><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66.tiff"/><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8" Type="http://schemas.openxmlformats.org/officeDocument/2006/relationships/image" Target="../media/image250.png"/><Relationship Id="rId13" Type="http://schemas.openxmlformats.org/officeDocument/2006/relationships/image" Target="../media/image300.png"/><Relationship Id="rId18" Type="http://schemas.openxmlformats.org/officeDocument/2006/relationships/image" Target="../media/image350.png"/><Relationship Id="rId26" Type="http://schemas.openxmlformats.org/officeDocument/2006/relationships/image" Target="../media/image430.png"/><Relationship Id="rId3" Type="http://schemas.openxmlformats.org/officeDocument/2006/relationships/image" Target="../media/image200.png"/><Relationship Id="rId21" Type="http://schemas.openxmlformats.org/officeDocument/2006/relationships/image" Target="../media/image380.png"/><Relationship Id="rId7" Type="http://schemas.openxmlformats.org/officeDocument/2006/relationships/image" Target="../media/image240.png"/><Relationship Id="rId12" Type="http://schemas.openxmlformats.org/officeDocument/2006/relationships/image" Target="../media/image290.png"/><Relationship Id="rId17" Type="http://schemas.openxmlformats.org/officeDocument/2006/relationships/image" Target="../media/image340.png"/><Relationship Id="rId25" Type="http://schemas.openxmlformats.org/officeDocument/2006/relationships/image" Target="../media/image420.png"/><Relationship Id="rId2" Type="http://schemas.openxmlformats.org/officeDocument/2006/relationships/notesSlide" Target="../notesSlides/notesSlide52.xml"/><Relationship Id="rId16" Type="http://schemas.openxmlformats.org/officeDocument/2006/relationships/image" Target="../media/image330.png"/><Relationship Id="rId20" Type="http://schemas.openxmlformats.org/officeDocument/2006/relationships/image" Target="../media/image370.png"/><Relationship Id="rId29" Type="http://schemas.openxmlformats.org/officeDocument/2006/relationships/image" Target="../media/image710.png"/><Relationship Id="rId1" Type="http://schemas.openxmlformats.org/officeDocument/2006/relationships/slideLayout" Target="../slideLayouts/slideLayout2.xml"/><Relationship Id="rId6" Type="http://schemas.openxmlformats.org/officeDocument/2006/relationships/image" Target="../media/image23.png"/><Relationship Id="rId11" Type="http://schemas.openxmlformats.org/officeDocument/2006/relationships/image" Target="../media/image280.png"/><Relationship Id="rId24" Type="http://schemas.openxmlformats.org/officeDocument/2006/relationships/image" Target="../media/image410.png"/><Relationship Id="rId5" Type="http://schemas.openxmlformats.org/officeDocument/2006/relationships/image" Target="../media/image22.png"/><Relationship Id="rId15" Type="http://schemas.openxmlformats.org/officeDocument/2006/relationships/image" Target="../media/image320.png"/><Relationship Id="rId23" Type="http://schemas.openxmlformats.org/officeDocument/2006/relationships/image" Target="../media/image400.png"/><Relationship Id="rId28" Type="http://schemas.openxmlformats.org/officeDocument/2006/relationships/image" Target="../media/image450.png"/><Relationship Id="rId10" Type="http://schemas.openxmlformats.org/officeDocument/2006/relationships/image" Target="../media/image270.png"/><Relationship Id="rId19" Type="http://schemas.openxmlformats.org/officeDocument/2006/relationships/image" Target="../media/image360.png"/><Relationship Id="rId4" Type="http://schemas.openxmlformats.org/officeDocument/2006/relationships/image" Target="../media/image210.png"/><Relationship Id="rId9" Type="http://schemas.openxmlformats.org/officeDocument/2006/relationships/image" Target="../media/image260.png"/><Relationship Id="rId14" Type="http://schemas.openxmlformats.org/officeDocument/2006/relationships/image" Target="../media/image310.png"/><Relationship Id="rId22" Type="http://schemas.openxmlformats.org/officeDocument/2006/relationships/image" Target="../media/image390.png"/><Relationship Id="rId27" Type="http://schemas.openxmlformats.org/officeDocument/2006/relationships/image" Target="../media/image440.png"/></Relationships>
</file>

<file path=ppt/slides/_rels/slide7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780.png"/></Relationships>
</file>

<file path=ppt/slides/_rels/slide74.xml.rels><?xml version="1.0" encoding="UTF-8" standalone="yes"?>
<Relationships xmlns="http://schemas.openxmlformats.org/package/2006/relationships"><Relationship Id="rId3" Type="http://schemas.openxmlformats.org/officeDocument/2006/relationships/image" Target="../media/image740.png"/><Relationship Id="rId2" Type="http://schemas.openxmlformats.org/officeDocument/2006/relationships/notesSlide" Target="../notesSlides/notesSlide54.xml"/><Relationship Id="rId1" Type="http://schemas.openxmlformats.org/officeDocument/2006/relationships/slideLayout" Target="../slideLayouts/slideLayout2.xml"/><Relationship Id="rId5" Type="http://schemas.openxmlformats.org/officeDocument/2006/relationships/image" Target="../media/image110.png"/><Relationship Id="rId4" Type="http://schemas.openxmlformats.org/officeDocument/2006/relationships/image" Target="../media/image10.png"/></Relationships>
</file>

<file path=ppt/slides/_rels/slide7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71.tiff"/></Relationships>
</file>

<file path=ppt/slides/_rels/slide7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7.xml"/><Relationship Id="rId1" Type="http://schemas.openxmlformats.org/officeDocument/2006/relationships/slideLayout" Target="../slideLayouts/slideLayout2.xml"/><Relationship Id="rId5" Type="http://schemas.openxmlformats.org/officeDocument/2006/relationships/image" Target="../media/image64.tiff"/><Relationship Id="rId4" Type="http://schemas.openxmlformats.org/officeDocument/2006/relationships/image" Target="../media/image421.png"/></Relationships>
</file>

<file path=ppt/slides/_rels/slide78.xml.rels><?xml version="1.0" encoding="UTF-8" standalone="yes"?>
<Relationships xmlns="http://schemas.openxmlformats.org/package/2006/relationships"><Relationship Id="rId3" Type="http://schemas.openxmlformats.org/officeDocument/2006/relationships/image" Target="../media/image810.png"/><Relationship Id="rId2" Type="http://schemas.openxmlformats.org/officeDocument/2006/relationships/notesSlide" Target="../notesSlides/notesSlide58.xml"/><Relationship Id="rId1" Type="http://schemas.openxmlformats.org/officeDocument/2006/relationships/slideLayout" Target="../slideLayouts/slideLayout2.xml"/><Relationship Id="rId5" Type="http://schemas.openxmlformats.org/officeDocument/2006/relationships/image" Target="../media/image72.tiff"/><Relationship Id="rId4" Type="http://schemas.openxmlformats.org/officeDocument/2006/relationships/image" Target="../media/image550.png"/></Relationships>
</file>

<file path=ppt/slides/_rels/slide79.xml.rels><?xml version="1.0" encoding="UTF-8" standalone="yes"?>
<Relationships xmlns="http://schemas.openxmlformats.org/package/2006/relationships"><Relationship Id="rId3" Type="http://schemas.openxmlformats.org/officeDocument/2006/relationships/image" Target="../media/image73.tiff"/><Relationship Id="rId2" Type="http://schemas.openxmlformats.org/officeDocument/2006/relationships/notesSlide" Target="../notesSlides/notesSlide59.xml"/><Relationship Id="rId1" Type="http://schemas.openxmlformats.org/officeDocument/2006/relationships/slideLayout" Target="../slideLayouts/slideLayout2.xml"/><Relationship Id="rId6" Type="http://schemas.openxmlformats.org/officeDocument/2006/relationships/image" Target="../media/image580.png"/><Relationship Id="rId5" Type="http://schemas.openxmlformats.org/officeDocument/2006/relationships/image" Target="../media/image570.png"/><Relationship Id="rId4" Type="http://schemas.openxmlformats.org/officeDocument/2006/relationships/image" Target="../media/image560.png"/></Relationships>
</file>

<file path=ppt/slides/_rels/slide8.xml.rels><?xml version="1.0" encoding="UTF-8" standalone="yes"?>
<Relationships xmlns="http://schemas.openxmlformats.org/package/2006/relationships"><Relationship Id="rId8" Type="http://schemas.openxmlformats.org/officeDocument/2006/relationships/image" Target="../media/image8.tiff"/><Relationship Id="rId3" Type="http://schemas.openxmlformats.org/officeDocument/2006/relationships/image" Target="../media/image3.tiff"/><Relationship Id="rId7" Type="http://schemas.openxmlformats.org/officeDocument/2006/relationships/image" Target="../media/image7.tiff"/><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6.tiff"/><Relationship Id="rId5" Type="http://schemas.openxmlformats.org/officeDocument/2006/relationships/image" Target="../media/image5.tiff"/><Relationship Id="rId4" Type="http://schemas.openxmlformats.org/officeDocument/2006/relationships/image" Target="../media/image4.tiff"/><Relationship Id="rId9" Type="http://schemas.openxmlformats.org/officeDocument/2006/relationships/image" Target="../media/image9.tiff"/></Relationships>
</file>

<file path=ppt/slides/_rels/slide80.xml.rels><?xml version="1.0" encoding="UTF-8" standalone="yes"?>
<Relationships xmlns="http://schemas.openxmlformats.org/package/2006/relationships"><Relationship Id="rId3" Type="http://schemas.openxmlformats.org/officeDocument/2006/relationships/image" Target="../media/image74.tiff"/><Relationship Id="rId2" Type="http://schemas.openxmlformats.org/officeDocument/2006/relationships/notesSlide" Target="../notesSlides/notesSlide60.xml"/><Relationship Id="rId1" Type="http://schemas.openxmlformats.org/officeDocument/2006/relationships/slideLayout" Target="../slideLayouts/slideLayout2.xml"/><Relationship Id="rId5" Type="http://schemas.openxmlformats.org/officeDocument/2006/relationships/image" Target="../media/image76.tiff"/><Relationship Id="rId4" Type="http://schemas.openxmlformats.org/officeDocument/2006/relationships/image" Target="../media/image75.tiff"/></Relationships>
</file>

<file path=ppt/slides/_rels/slide8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61.xml"/><Relationship Id="rId1" Type="http://schemas.openxmlformats.org/officeDocument/2006/relationships/slideLayout" Target="../slideLayouts/slideLayout2.xml"/><Relationship Id="rId5" Type="http://schemas.openxmlformats.org/officeDocument/2006/relationships/image" Target="../media/image78.tiff"/><Relationship Id="rId4" Type="http://schemas.openxmlformats.org/officeDocument/2006/relationships/image" Target="../media/image77.tiff"/></Relationships>
</file>

<file path=ppt/slides/_rels/slide82.xml.rels><?xml version="1.0" encoding="UTF-8" standalone="yes"?>
<Relationships xmlns="http://schemas.openxmlformats.org/package/2006/relationships"><Relationship Id="rId3" Type="http://schemas.openxmlformats.org/officeDocument/2006/relationships/image" Target="../media/image79.tiff"/><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80.tiff"/><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image" Target="../media/image81.tiff"/></Relationships>
</file>

<file path=ppt/slides/_rels/slide86.xml.rels><?xml version="1.0" encoding="UTF-8" standalone="yes"?>
<Relationships xmlns="http://schemas.openxmlformats.org/package/2006/relationships"><Relationship Id="rId3" Type="http://schemas.openxmlformats.org/officeDocument/2006/relationships/image" Target="../media/image82.tiff"/><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5.tiff"/><Relationship Id="rId3" Type="http://schemas.openxmlformats.org/officeDocument/2006/relationships/image" Target="../media/image10.tiff"/><Relationship Id="rId7" Type="http://schemas.openxmlformats.org/officeDocument/2006/relationships/image" Target="../media/image14.tiff"/><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3.tiff"/><Relationship Id="rId5" Type="http://schemas.openxmlformats.org/officeDocument/2006/relationships/image" Target="../media/image12.tiff"/><Relationship Id="rId4" Type="http://schemas.openxmlformats.org/officeDocument/2006/relationships/image" Target="../media/image11.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a:t>CS 161</a:t>
            </a:r>
            <a:br>
              <a:rPr lang="en-US" sz="4400" dirty="0">
                <a:solidFill>
                  <a:schemeClr val="accent4"/>
                </a:solidFill>
              </a:rPr>
            </a:br>
            <a:r>
              <a:rPr lang="en-US" sz="4400" dirty="0">
                <a:solidFill>
                  <a:schemeClr val="accent4"/>
                </a:solidFill>
              </a:rPr>
              <a:t>Design and Analysis of Algorithms</a:t>
            </a:r>
            <a:endParaRPr lang="en-US" dirty="0">
              <a:solidFill>
                <a:schemeClr val="accent4"/>
              </a:solidFill>
            </a:endParaRPr>
          </a:p>
        </p:txBody>
      </p:sp>
      <p:sp>
        <p:nvSpPr>
          <p:cNvPr id="3" name="Subtitle 2"/>
          <p:cNvSpPr>
            <a:spLocks noGrp="1"/>
          </p:cNvSpPr>
          <p:nvPr>
            <p:ph type="subTitle" idx="1"/>
          </p:nvPr>
        </p:nvSpPr>
        <p:spPr>
          <a:xfrm>
            <a:off x="1143000" y="3736949"/>
            <a:ext cx="6858000" cy="1655762"/>
          </a:xfrm>
        </p:spPr>
        <p:txBody>
          <a:bodyPr/>
          <a:lstStyle/>
          <a:p>
            <a:r>
              <a:rPr lang="en-US" dirty="0"/>
              <a:t>Lecture 1: </a:t>
            </a:r>
          </a:p>
          <a:p>
            <a:r>
              <a:rPr lang="en-US" dirty="0"/>
              <a:t>Logistics, introduction, and multiplication!</a:t>
            </a:r>
          </a:p>
        </p:txBody>
      </p:sp>
      <p:sp>
        <p:nvSpPr>
          <p:cNvPr id="4" name="Subtitle 2">
            <a:extLst>
              <a:ext uri="{FF2B5EF4-FFF2-40B4-BE49-F238E27FC236}">
                <a16:creationId xmlns:a16="http://schemas.microsoft.com/office/drawing/2014/main" id="{C5045AA5-6B2A-819C-E354-29A5803C065C}"/>
              </a:ext>
            </a:extLst>
          </p:cNvPr>
          <p:cNvSpPr txBox="1">
            <a:spLocks/>
          </p:cNvSpPr>
          <p:nvPr/>
        </p:nvSpPr>
        <p:spPr>
          <a:xfrm>
            <a:off x="1143000" y="5988205"/>
            <a:ext cx="6858000" cy="53070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t>Slides originally created by Mary </a:t>
            </a:r>
            <a:r>
              <a:rPr lang="en-US" dirty="0" err="1"/>
              <a:t>Wootters</a:t>
            </a:r>
            <a:r>
              <a:rPr lang="en-US" dirty="0"/>
              <a:t>.</a:t>
            </a:r>
          </a:p>
        </p:txBody>
      </p:sp>
    </p:spTree>
    <p:extLst>
      <p:ext uri="{BB962C8B-B14F-4D97-AF65-F5344CB8AC3E}">
        <p14:creationId xmlns:p14="http://schemas.microsoft.com/office/powerpoint/2010/main" val="4014351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Algorithms are fun!</a:t>
            </a:r>
          </a:p>
        </p:txBody>
      </p:sp>
      <p:sp>
        <p:nvSpPr>
          <p:cNvPr id="3" name="Content Placeholder 2"/>
          <p:cNvSpPr>
            <a:spLocks noGrp="1"/>
          </p:cNvSpPr>
          <p:nvPr>
            <p:ph idx="1"/>
          </p:nvPr>
        </p:nvSpPr>
        <p:spPr/>
        <p:txBody>
          <a:bodyPr/>
          <a:lstStyle/>
          <a:p>
            <a:r>
              <a:rPr lang="en-US" dirty="0"/>
              <a:t>Algorithm design is both an </a:t>
            </a:r>
            <a:r>
              <a:rPr lang="en-US" dirty="0">
                <a:solidFill>
                  <a:schemeClr val="accent4"/>
                </a:solidFill>
              </a:rPr>
              <a:t>art</a:t>
            </a:r>
            <a:r>
              <a:rPr lang="en-US" dirty="0"/>
              <a:t> and a </a:t>
            </a:r>
            <a:r>
              <a:rPr lang="en-US" dirty="0">
                <a:solidFill>
                  <a:schemeClr val="accent4"/>
                </a:solidFill>
              </a:rPr>
              <a:t>science.</a:t>
            </a:r>
          </a:p>
          <a:p>
            <a:r>
              <a:rPr lang="en-US" dirty="0"/>
              <a:t>Many </a:t>
            </a:r>
            <a:r>
              <a:rPr lang="en-US" dirty="0">
                <a:solidFill>
                  <a:schemeClr val="accent4"/>
                </a:solidFill>
              </a:rPr>
              <a:t>surprises!</a:t>
            </a:r>
          </a:p>
          <a:p>
            <a:r>
              <a:rPr lang="en-US" dirty="0"/>
              <a:t>Many </a:t>
            </a:r>
            <a:r>
              <a:rPr lang="en-US" dirty="0">
                <a:solidFill>
                  <a:schemeClr val="accent4"/>
                </a:solidFill>
              </a:rPr>
              <a:t>exciting research questions!</a:t>
            </a:r>
          </a:p>
          <a:p>
            <a:endParaRPr lang="en-US" dirty="0"/>
          </a:p>
        </p:txBody>
      </p:sp>
    </p:spTree>
    <p:extLst>
      <p:ext uri="{BB962C8B-B14F-4D97-AF65-F5344CB8AC3E}">
        <p14:creationId xmlns:p14="http://schemas.microsoft.com/office/powerpoint/2010/main" val="762578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5BC57-074D-814F-B9B3-3BA83BD89DC4}"/>
              </a:ext>
            </a:extLst>
          </p:cNvPr>
          <p:cNvSpPr>
            <a:spLocks noGrp="1"/>
          </p:cNvSpPr>
          <p:nvPr>
            <p:ph type="title"/>
          </p:nvPr>
        </p:nvSpPr>
        <p:spPr/>
        <p:txBody>
          <a:bodyPr/>
          <a:lstStyle/>
          <a:p>
            <a:r>
              <a:rPr lang="en-US" dirty="0"/>
              <a:t>What’s going on?</a:t>
            </a:r>
          </a:p>
        </p:txBody>
      </p:sp>
      <p:sp>
        <p:nvSpPr>
          <p:cNvPr id="3" name="Content Placeholder 2">
            <a:extLst>
              <a:ext uri="{FF2B5EF4-FFF2-40B4-BE49-F238E27FC236}">
                <a16:creationId xmlns:a16="http://schemas.microsoft.com/office/drawing/2014/main" id="{4858D6C2-0EB1-CC46-B0EA-E21571F5E813}"/>
              </a:ext>
            </a:extLst>
          </p:cNvPr>
          <p:cNvSpPr>
            <a:spLocks noGrp="1"/>
          </p:cNvSpPr>
          <p:nvPr>
            <p:ph idx="1"/>
          </p:nvPr>
        </p:nvSpPr>
        <p:spPr/>
        <p:txBody>
          <a:bodyPr/>
          <a:lstStyle/>
          <a:p>
            <a:r>
              <a:rPr lang="en-US" dirty="0"/>
              <a:t>Course goals/overview</a:t>
            </a:r>
          </a:p>
          <a:p>
            <a:r>
              <a:rPr lang="en-US" dirty="0"/>
              <a:t>Logistics</a:t>
            </a:r>
          </a:p>
        </p:txBody>
      </p:sp>
    </p:spTree>
    <p:extLst>
      <p:ext uri="{BB962C8B-B14F-4D97-AF65-F5344CB8AC3E}">
        <p14:creationId xmlns:p14="http://schemas.microsoft.com/office/powerpoint/2010/main" val="25221097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Course goals</a:t>
            </a:r>
            <a:endParaRPr lang="en-US" sz="3200" dirty="0">
              <a:solidFill>
                <a:schemeClr val="accent4"/>
              </a:solidFill>
            </a:endParaRPr>
          </a:p>
        </p:txBody>
      </p:sp>
      <p:sp>
        <p:nvSpPr>
          <p:cNvPr id="3" name="Content Placeholder 2"/>
          <p:cNvSpPr>
            <a:spLocks noGrp="1"/>
          </p:cNvSpPr>
          <p:nvPr>
            <p:ph idx="1"/>
          </p:nvPr>
        </p:nvSpPr>
        <p:spPr/>
        <p:txBody>
          <a:bodyPr/>
          <a:lstStyle/>
          <a:p>
            <a:r>
              <a:rPr lang="en-US" dirty="0"/>
              <a:t>The </a:t>
            </a:r>
            <a:r>
              <a:rPr lang="en-US" dirty="0">
                <a:solidFill>
                  <a:schemeClr val="accent4"/>
                </a:solidFill>
              </a:rPr>
              <a:t>design and analysis </a:t>
            </a:r>
            <a:r>
              <a:rPr lang="en-US" dirty="0"/>
              <a:t>of algorithms</a:t>
            </a:r>
          </a:p>
          <a:p>
            <a:pPr lvl="1"/>
            <a:r>
              <a:rPr lang="en-US" dirty="0"/>
              <a:t>They go hand-in-hand</a:t>
            </a:r>
          </a:p>
          <a:p>
            <a:pPr lvl="1"/>
            <a:endParaRPr lang="en-US" dirty="0"/>
          </a:p>
          <a:p>
            <a:r>
              <a:rPr lang="en-US" dirty="0"/>
              <a:t>In this course you will:</a:t>
            </a:r>
          </a:p>
          <a:p>
            <a:pPr lvl="1"/>
            <a:r>
              <a:rPr lang="en-US" dirty="0"/>
              <a:t>Learn to </a:t>
            </a:r>
            <a:r>
              <a:rPr lang="en-US" dirty="0">
                <a:solidFill>
                  <a:schemeClr val="accent4"/>
                </a:solidFill>
              </a:rPr>
              <a:t>think analytically </a:t>
            </a:r>
            <a:r>
              <a:rPr lang="en-US" dirty="0"/>
              <a:t>about algorithms</a:t>
            </a:r>
          </a:p>
          <a:p>
            <a:pPr lvl="1"/>
            <a:r>
              <a:rPr lang="en-US" dirty="0"/>
              <a:t>Flesh out an </a:t>
            </a:r>
            <a:r>
              <a:rPr lang="en-US" dirty="0">
                <a:solidFill>
                  <a:schemeClr val="accent4"/>
                </a:solidFill>
              </a:rPr>
              <a:t>“algorithmic toolkit”</a:t>
            </a:r>
          </a:p>
          <a:p>
            <a:pPr lvl="1"/>
            <a:r>
              <a:rPr lang="en-US" dirty="0"/>
              <a:t>Learn to </a:t>
            </a:r>
            <a:r>
              <a:rPr lang="en-US" dirty="0">
                <a:solidFill>
                  <a:schemeClr val="accent4"/>
                </a:solidFill>
              </a:rPr>
              <a:t>communicate clearly </a:t>
            </a:r>
            <a:r>
              <a:rPr lang="en-US" dirty="0"/>
              <a:t>about algorithms</a:t>
            </a:r>
          </a:p>
        </p:txBody>
      </p:sp>
    </p:spTree>
    <p:extLst>
      <p:ext uri="{BB962C8B-B14F-4D97-AF65-F5344CB8AC3E}">
        <p14:creationId xmlns:p14="http://schemas.microsoft.com/office/powerpoint/2010/main" val="1477971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Oval 35"/>
          <p:cNvSpPr/>
          <p:nvPr/>
        </p:nvSpPr>
        <p:spPr>
          <a:xfrm rot="15189228">
            <a:off x="6218781" y="5737992"/>
            <a:ext cx="1652582" cy="2306578"/>
          </a:xfrm>
          <a:prstGeom prst="ellipse">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01593" y="23537"/>
            <a:ext cx="7886700" cy="1325563"/>
          </a:xfrm>
        </p:spPr>
        <p:txBody>
          <a:bodyPr/>
          <a:lstStyle/>
          <a:p>
            <a:r>
              <a:rPr lang="en-US" dirty="0"/>
              <a:t>Roadmap</a:t>
            </a:r>
          </a:p>
        </p:txBody>
      </p:sp>
      <p:sp>
        <p:nvSpPr>
          <p:cNvPr id="5" name="Oval 4"/>
          <p:cNvSpPr/>
          <p:nvPr/>
        </p:nvSpPr>
        <p:spPr>
          <a:xfrm rot="20707109">
            <a:off x="1426319" y="1360930"/>
            <a:ext cx="4085497" cy="2545111"/>
          </a:xfrm>
          <a:prstGeom prst="ellipse">
            <a:avLst/>
          </a:prstGeom>
          <a:solidFill>
            <a:schemeClr val="accent2">
              <a:lumMod val="20000"/>
              <a:lumOff val="8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rot="19051690">
            <a:off x="6300845" y="1287293"/>
            <a:ext cx="1652582" cy="2306578"/>
          </a:xfrm>
          <a:prstGeom prst="ellipse">
            <a:avLst/>
          </a:prstGeom>
          <a:solidFill>
            <a:schemeClr val="accent4">
              <a:lumMod val="20000"/>
              <a:lumOff val="8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rot="15902107">
            <a:off x="4724159" y="2255944"/>
            <a:ext cx="2399306" cy="5150143"/>
          </a:xfrm>
          <a:prstGeom prst="ellipse">
            <a:avLst/>
          </a:prstGeom>
          <a:solidFill>
            <a:srgbClr val="FFE0D3"/>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rot="15467718">
            <a:off x="1649492" y="2887997"/>
            <a:ext cx="2356849" cy="4823651"/>
          </a:xfrm>
          <a:prstGeom prst="ellipse">
            <a:avLst/>
          </a:prstGeom>
          <a:solidFill>
            <a:srgbClr val="FFBF00">
              <a:alpha val="22000"/>
            </a:srgb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rot="21439558">
            <a:off x="4185928" y="2556479"/>
            <a:ext cx="2473377" cy="461665"/>
          </a:xfrm>
          <a:prstGeom prst="rect">
            <a:avLst/>
          </a:prstGeom>
          <a:noFill/>
        </p:spPr>
        <p:txBody>
          <a:bodyPr wrap="square" rtlCol="0">
            <a:spAutoFit/>
          </a:bodyPr>
          <a:lstStyle/>
          <a:p>
            <a:r>
              <a:rPr lang="en-US" sz="2400" dirty="0"/>
              <a:t>Sorting</a:t>
            </a:r>
          </a:p>
        </p:txBody>
      </p:sp>
      <p:sp>
        <p:nvSpPr>
          <p:cNvPr id="10" name="TextBox 9"/>
          <p:cNvSpPr txBox="1"/>
          <p:nvPr/>
        </p:nvSpPr>
        <p:spPr>
          <a:xfrm>
            <a:off x="6171039" y="5019720"/>
            <a:ext cx="2473377" cy="461665"/>
          </a:xfrm>
          <a:prstGeom prst="rect">
            <a:avLst/>
          </a:prstGeom>
          <a:noFill/>
        </p:spPr>
        <p:txBody>
          <a:bodyPr wrap="square" rtlCol="0">
            <a:spAutoFit/>
          </a:bodyPr>
          <a:lstStyle/>
          <a:p>
            <a:r>
              <a:rPr lang="en-US" sz="2400" dirty="0"/>
              <a:t>Graphs!</a:t>
            </a:r>
          </a:p>
        </p:txBody>
      </p:sp>
      <p:sp>
        <p:nvSpPr>
          <p:cNvPr id="11" name="TextBox 10"/>
          <p:cNvSpPr txBox="1"/>
          <p:nvPr/>
        </p:nvSpPr>
        <p:spPr>
          <a:xfrm rot="843160">
            <a:off x="362710" y="5582501"/>
            <a:ext cx="2657924" cy="830997"/>
          </a:xfrm>
          <a:prstGeom prst="rect">
            <a:avLst/>
          </a:prstGeom>
          <a:noFill/>
        </p:spPr>
        <p:txBody>
          <a:bodyPr wrap="square" rtlCol="0">
            <a:spAutoFit/>
          </a:bodyPr>
          <a:lstStyle/>
          <a:p>
            <a:pPr algn="ctr"/>
            <a:r>
              <a:rPr lang="en-US" sz="2400" dirty="0"/>
              <a:t>Longest, Shortest, Max and Min</a:t>
            </a:r>
            <a:r>
              <a:rPr lang="mr-IN" sz="2400" dirty="0"/>
              <a:t>…</a:t>
            </a:r>
            <a:endParaRPr lang="en-US" sz="2400" dirty="0"/>
          </a:p>
        </p:txBody>
      </p:sp>
      <p:sp>
        <p:nvSpPr>
          <p:cNvPr id="12" name="TextBox 11"/>
          <p:cNvSpPr txBox="1"/>
          <p:nvPr/>
        </p:nvSpPr>
        <p:spPr>
          <a:xfrm rot="3022463">
            <a:off x="6201711" y="2122266"/>
            <a:ext cx="1779347" cy="830997"/>
          </a:xfrm>
          <a:prstGeom prst="rect">
            <a:avLst/>
          </a:prstGeom>
          <a:noFill/>
        </p:spPr>
        <p:txBody>
          <a:bodyPr wrap="square" rtlCol="0">
            <a:spAutoFit/>
          </a:bodyPr>
          <a:lstStyle/>
          <a:p>
            <a:pPr algn="ctr"/>
            <a:r>
              <a:rPr lang="en-US" sz="2400"/>
              <a:t>Data structures</a:t>
            </a:r>
          </a:p>
        </p:txBody>
      </p:sp>
      <p:sp>
        <p:nvSpPr>
          <p:cNvPr id="18" name="Freeform 17"/>
          <p:cNvSpPr/>
          <p:nvPr/>
        </p:nvSpPr>
        <p:spPr>
          <a:xfrm>
            <a:off x="924896" y="1361246"/>
            <a:ext cx="6878049" cy="5317695"/>
          </a:xfrm>
          <a:custGeom>
            <a:avLst/>
            <a:gdLst>
              <a:gd name="connsiteX0" fmla="*/ 0 w 6878049"/>
              <a:gd name="connsiteY0" fmla="*/ 1585144 h 5317695"/>
              <a:gd name="connsiteX1" fmla="*/ 149902 w 6878049"/>
              <a:gd name="connsiteY1" fmla="*/ 1105459 h 5317695"/>
              <a:gd name="connsiteX2" fmla="*/ 674557 w 6878049"/>
              <a:gd name="connsiteY2" fmla="*/ 790665 h 5317695"/>
              <a:gd name="connsiteX3" fmla="*/ 1409076 w 6878049"/>
              <a:gd name="connsiteY3" fmla="*/ 1360291 h 5317695"/>
              <a:gd name="connsiteX4" fmla="*/ 2008682 w 6878049"/>
              <a:gd name="connsiteY4" fmla="*/ 1854967 h 5317695"/>
              <a:gd name="connsiteX5" fmla="*/ 2953062 w 6878049"/>
              <a:gd name="connsiteY5" fmla="*/ 1525183 h 5317695"/>
              <a:gd name="connsiteX6" fmla="*/ 3672590 w 6878049"/>
              <a:gd name="connsiteY6" fmla="*/ 505852 h 5317695"/>
              <a:gd name="connsiteX7" fmla="*/ 5171607 w 6878049"/>
              <a:gd name="connsiteY7" fmla="*/ 11177 h 5317695"/>
              <a:gd name="connsiteX8" fmla="*/ 6610662 w 6878049"/>
              <a:gd name="connsiteY8" fmla="*/ 955557 h 5317695"/>
              <a:gd name="connsiteX9" fmla="*/ 6865495 w 6878049"/>
              <a:gd name="connsiteY9" fmla="*/ 2919268 h 5317695"/>
              <a:gd name="connsiteX10" fmla="*/ 6430780 w 6878049"/>
              <a:gd name="connsiteY10" fmla="*/ 3503885 h 5317695"/>
              <a:gd name="connsiteX11" fmla="*/ 5966085 w 6878049"/>
              <a:gd name="connsiteY11" fmla="*/ 2499544 h 5317695"/>
              <a:gd name="connsiteX12" fmla="*/ 5681272 w 6878049"/>
              <a:gd name="connsiteY12" fmla="*/ 3578836 h 5317695"/>
              <a:gd name="connsiteX13" fmla="*/ 5081666 w 6878049"/>
              <a:gd name="connsiteY13" fmla="*/ 2544514 h 5317695"/>
              <a:gd name="connsiteX14" fmla="*/ 4197246 w 6878049"/>
              <a:gd name="connsiteY14" fmla="*/ 3623806 h 5317695"/>
              <a:gd name="connsiteX15" fmla="*/ 1753849 w 6878049"/>
              <a:gd name="connsiteY15" fmla="*/ 3518875 h 5317695"/>
              <a:gd name="connsiteX16" fmla="*/ 929390 w 6878049"/>
              <a:gd name="connsiteY16" fmla="*/ 3758718 h 5317695"/>
              <a:gd name="connsiteX17" fmla="*/ 1633928 w 6878049"/>
              <a:gd name="connsiteY17" fmla="*/ 4343334 h 5317695"/>
              <a:gd name="connsiteX18" fmla="*/ 4107305 w 6878049"/>
              <a:gd name="connsiteY18" fmla="*/ 4178442 h 5317695"/>
              <a:gd name="connsiteX19" fmla="*/ 5321508 w 6878049"/>
              <a:gd name="connsiteY19" fmla="*/ 4463255 h 5317695"/>
              <a:gd name="connsiteX20" fmla="*/ 6041036 w 6878049"/>
              <a:gd name="connsiteY20" fmla="*/ 5317695 h 5317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878049" h="5317695">
                <a:moveTo>
                  <a:pt x="0" y="1585144"/>
                </a:moveTo>
                <a:cubicBezTo>
                  <a:pt x="18738" y="1411508"/>
                  <a:pt x="37476" y="1237872"/>
                  <a:pt x="149902" y="1105459"/>
                </a:cubicBezTo>
                <a:cubicBezTo>
                  <a:pt x="262328" y="973046"/>
                  <a:pt x="464695" y="748193"/>
                  <a:pt x="674557" y="790665"/>
                </a:cubicBezTo>
                <a:cubicBezTo>
                  <a:pt x="884419" y="833137"/>
                  <a:pt x="1186722" y="1182907"/>
                  <a:pt x="1409076" y="1360291"/>
                </a:cubicBezTo>
                <a:cubicBezTo>
                  <a:pt x="1631430" y="1537675"/>
                  <a:pt x="1751351" y="1827485"/>
                  <a:pt x="2008682" y="1854967"/>
                </a:cubicBezTo>
                <a:cubicBezTo>
                  <a:pt x="2266013" y="1882449"/>
                  <a:pt x="2675744" y="1750036"/>
                  <a:pt x="2953062" y="1525183"/>
                </a:cubicBezTo>
                <a:cubicBezTo>
                  <a:pt x="3230380" y="1300330"/>
                  <a:pt x="3302833" y="758186"/>
                  <a:pt x="3672590" y="505852"/>
                </a:cubicBezTo>
                <a:cubicBezTo>
                  <a:pt x="4042347" y="253518"/>
                  <a:pt x="4681928" y="-63774"/>
                  <a:pt x="5171607" y="11177"/>
                </a:cubicBezTo>
                <a:cubicBezTo>
                  <a:pt x="5661286" y="86128"/>
                  <a:pt x="6328347" y="470875"/>
                  <a:pt x="6610662" y="955557"/>
                </a:cubicBezTo>
                <a:cubicBezTo>
                  <a:pt x="6892977" y="1440239"/>
                  <a:pt x="6895475" y="2494547"/>
                  <a:pt x="6865495" y="2919268"/>
                </a:cubicBezTo>
                <a:cubicBezTo>
                  <a:pt x="6835515" y="3343989"/>
                  <a:pt x="6580682" y="3573839"/>
                  <a:pt x="6430780" y="3503885"/>
                </a:cubicBezTo>
                <a:cubicBezTo>
                  <a:pt x="6280878" y="3433931"/>
                  <a:pt x="6091003" y="2487052"/>
                  <a:pt x="5966085" y="2499544"/>
                </a:cubicBezTo>
                <a:cubicBezTo>
                  <a:pt x="5841167" y="2512036"/>
                  <a:pt x="5828675" y="3571341"/>
                  <a:pt x="5681272" y="3578836"/>
                </a:cubicBezTo>
                <a:cubicBezTo>
                  <a:pt x="5533869" y="3586331"/>
                  <a:pt x="5329004" y="2537019"/>
                  <a:pt x="5081666" y="2544514"/>
                </a:cubicBezTo>
                <a:cubicBezTo>
                  <a:pt x="4834328" y="2552009"/>
                  <a:pt x="4751882" y="3461413"/>
                  <a:pt x="4197246" y="3623806"/>
                </a:cubicBezTo>
                <a:cubicBezTo>
                  <a:pt x="3642610" y="3786199"/>
                  <a:pt x="2298491" y="3496390"/>
                  <a:pt x="1753849" y="3518875"/>
                </a:cubicBezTo>
                <a:cubicBezTo>
                  <a:pt x="1209207" y="3541360"/>
                  <a:pt x="949377" y="3621308"/>
                  <a:pt x="929390" y="3758718"/>
                </a:cubicBezTo>
                <a:cubicBezTo>
                  <a:pt x="909403" y="3896128"/>
                  <a:pt x="1104276" y="4273380"/>
                  <a:pt x="1633928" y="4343334"/>
                </a:cubicBezTo>
                <a:cubicBezTo>
                  <a:pt x="2163580" y="4413288"/>
                  <a:pt x="3492708" y="4158455"/>
                  <a:pt x="4107305" y="4178442"/>
                </a:cubicBezTo>
                <a:cubicBezTo>
                  <a:pt x="4721902" y="4198429"/>
                  <a:pt x="4999220" y="4273380"/>
                  <a:pt x="5321508" y="4463255"/>
                </a:cubicBezTo>
                <a:cubicBezTo>
                  <a:pt x="5643796" y="4653130"/>
                  <a:pt x="6041036" y="5317695"/>
                  <a:pt x="6041036" y="5317695"/>
                </a:cubicBezTo>
              </a:path>
            </a:pathLst>
          </a:custGeom>
          <a:noFill/>
          <a:ln w="38100">
            <a:solidFill>
              <a:srgbClr val="7030A0"/>
            </a:solidFill>
            <a:headEnd type="ova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2171646" y="2549150"/>
            <a:ext cx="243834" cy="24769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3449316" y="2946633"/>
            <a:ext cx="243834" cy="24769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4112613" y="2202198"/>
            <a:ext cx="243834" cy="24769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4242634" y="4912837"/>
            <a:ext cx="243834" cy="247698"/>
          </a:xfrm>
          <a:prstGeom prst="ellipse">
            <a:avLst/>
          </a:prstGeom>
          <a:solidFill>
            <a:srgbClr val="FF0000"/>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1817146" y="4890108"/>
            <a:ext cx="243834" cy="247698"/>
          </a:xfrm>
          <a:prstGeom prst="ellipse">
            <a:avLst/>
          </a:prstGeom>
          <a:solidFill>
            <a:schemeClr val="accent6"/>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1632891" y="2169093"/>
            <a:ext cx="1732301" cy="646331"/>
          </a:xfrm>
          <a:prstGeom prst="rect">
            <a:avLst/>
          </a:prstGeom>
          <a:noFill/>
        </p:spPr>
        <p:txBody>
          <a:bodyPr wrap="square" rtlCol="0">
            <a:spAutoFit/>
          </a:bodyPr>
          <a:lstStyle/>
          <a:p>
            <a:pPr algn="r"/>
            <a:r>
              <a:rPr lang="en-US"/>
              <a:t>Asymptotic Analysis</a:t>
            </a:r>
          </a:p>
        </p:txBody>
      </p:sp>
      <p:sp>
        <p:nvSpPr>
          <p:cNvPr id="20" name="TextBox 19"/>
          <p:cNvSpPr txBox="1"/>
          <p:nvPr/>
        </p:nvSpPr>
        <p:spPr>
          <a:xfrm rot="20402520">
            <a:off x="2792614" y="3178663"/>
            <a:ext cx="1732301" cy="369332"/>
          </a:xfrm>
          <a:prstGeom prst="rect">
            <a:avLst/>
          </a:prstGeom>
          <a:noFill/>
        </p:spPr>
        <p:txBody>
          <a:bodyPr wrap="square" rtlCol="0">
            <a:spAutoFit/>
          </a:bodyPr>
          <a:lstStyle/>
          <a:p>
            <a:pPr algn="ctr"/>
            <a:r>
              <a:rPr lang="en-US"/>
              <a:t>Recurrences</a:t>
            </a:r>
            <a:endParaRPr lang="en-US" dirty="0"/>
          </a:p>
        </p:txBody>
      </p:sp>
      <p:sp>
        <p:nvSpPr>
          <p:cNvPr id="21" name="TextBox 20"/>
          <p:cNvSpPr txBox="1"/>
          <p:nvPr/>
        </p:nvSpPr>
        <p:spPr>
          <a:xfrm rot="19934975">
            <a:off x="3144916" y="1646142"/>
            <a:ext cx="1499040" cy="646331"/>
          </a:xfrm>
          <a:prstGeom prst="rect">
            <a:avLst/>
          </a:prstGeom>
          <a:noFill/>
        </p:spPr>
        <p:txBody>
          <a:bodyPr wrap="square" rtlCol="0">
            <a:spAutoFit/>
          </a:bodyPr>
          <a:lstStyle/>
          <a:p>
            <a:pPr algn="ctr"/>
            <a:r>
              <a:rPr lang="en-US" dirty="0"/>
              <a:t>Randomized </a:t>
            </a:r>
            <a:r>
              <a:rPr lang="en-US" dirty="0" err="1"/>
              <a:t>Algs</a:t>
            </a:r>
            <a:endParaRPr lang="en-US" dirty="0"/>
          </a:p>
        </p:txBody>
      </p:sp>
      <p:sp>
        <p:nvSpPr>
          <p:cNvPr id="22" name="TextBox 21"/>
          <p:cNvSpPr txBox="1"/>
          <p:nvPr/>
        </p:nvSpPr>
        <p:spPr>
          <a:xfrm>
            <a:off x="3425952" y="4268115"/>
            <a:ext cx="1778046" cy="646331"/>
          </a:xfrm>
          <a:prstGeom prst="rect">
            <a:avLst/>
          </a:prstGeom>
          <a:noFill/>
        </p:spPr>
        <p:txBody>
          <a:bodyPr wrap="square" rtlCol="0">
            <a:spAutoFit/>
          </a:bodyPr>
          <a:lstStyle/>
          <a:p>
            <a:pPr algn="ctr"/>
            <a:r>
              <a:rPr lang="en-US" dirty="0"/>
              <a:t>Dynamic Programming</a:t>
            </a:r>
          </a:p>
        </p:txBody>
      </p:sp>
      <p:sp>
        <p:nvSpPr>
          <p:cNvPr id="23" name="TextBox 22"/>
          <p:cNvSpPr txBox="1"/>
          <p:nvPr/>
        </p:nvSpPr>
        <p:spPr>
          <a:xfrm>
            <a:off x="1297553" y="4540789"/>
            <a:ext cx="1778046" cy="369332"/>
          </a:xfrm>
          <a:prstGeom prst="rect">
            <a:avLst/>
          </a:prstGeom>
          <a:noFill/>
        </p:spPr>
        <p:txBody>
          <a:bodyPr wrap="square" rtlCol="0">
            <a:spAutoFit/>
          </a:bodyPr>
          <a:lstStyle/>
          <a:p>
            <a:r>
              <a:rPr lang="en-US" dirty="0"/>
              <a:t>Greedy </a:t>
            </a:r>
            <a:r>
              <a:rPr lang="en-US" dirty="0" err="1"/>
              <a:t>Algs</a:t>
            </a:r>
            <a:endParaRPr lang="en-US" dirty="0"/>
          </a:p>
        </p:txBody>
      </p:sp>
      <p:sp>
        <p:nvSpPr>
          <p:cNvPr id="24" name="TextBox 23"/>
          <p:cNvSpPr txBox="1"/>
          <p:nvPr/>
        </p:nvSpPr>
        <p:spPr>
          <a:xfrm rot="19746300">
            <a:off x="1559261" y="1291860"/>
            <a:ext cx="1644048" cy="369332"/>
          </a:xfrm>
          <a:prstGeom prst="rect">
            <a:avLst/>
          </a:prstGeom>
          <a:noFill/>
        </p:spPr>
        <p:txBody>
          <a:bodyPr wrap="square" rtlCol="0">
            <a:spAutoFit/>
          </a:bodyPr>
          <a:lstStyle/>
          <a:p>
            <a:r>
              <a:rPr lang="en-US" b="1" dirty="0"/>
              <a:t>5 lectures</a:t>
            </a:r>
          </a:p>
        </p:txBody>
      </p:sp>
      <p:sp>
        <p:nvSpPr>
          <p:cNvPr id="25" name="TextBox 24"/>
          <p:cNvSpPr txBox="1"/>
          <p:nvPr/>
        </p:nvSpPr>
        <p:spPr>
          <a:xfrm rot="1933475">
            <a:off x="6961048" y="1453960"/>
            <a:ext cx="1644048" cy="369332"/>
          </a:xfrm>
          <a:prstGeom prst="rect">
            <a:avLst/>
          </a:prstGeom>
          <a:noFill/>
        </p:spPr>
        <p:txBody>
          <a:bodyPr wrap="square" rtlCol="0">
            <a:spAutoFit/>
          </a:bodyPr>
          <a:lstStyle/>
          <a:p>
            <a:r>
              <a:rPr lang="en-US" b="1" dirty="0"/>
              <a:t>2 lectures</a:t>
            </a:r>
          </a:p>
        </p:txBody>
      </p:sp>
      <p:sp>
        <p:nvSpPr>
          <p:cNvPr id="26" name="TextBox 25"/>
          <p:cNvSpPr txBox="1"/>
          <p:nvPr/>
        </p:nvSpPr>
        <p:spPr>
          <a:xfrm rot="20906463">
            <a:off x="3965768" y="6058732"/>
            <a:ext cx="1644048" cy="369332"/>
          </a:xfrm>
          <a:prstGeom prst="rect">
            <a:avLst/>
          </a:prstGeom>
          <a:noFill/>
        </p:spPr>
        <p:txBody>
          <a:bodyPr wrap="square" rtlCol="0">
            <a:spAutoFit/>
          </a:bodyPr>
          <a:lstStyle/>
          <a:p>
            <a:r>
              <a:rPr lang="en-US" b="1" dirty="0"/>
              <a:t>8 lectures</a:t>
            </a:r>
          </a:p>
        </p:txBody>
      </p:sp>
      <p:sp>
        <p:nvSpPr>
          <p:cNvPr id="29" name="Oval 28"/>
          <p:cNvSpPr/>
          <p:nvPr/>
        </p:nvSpPr>
        <p:spPr>
          <a:xfrm>
            <a:off x="810104" y="2872965"/>
            <a:ext cx="243834" cy="247698"/>
          </a:xfrm>
          <a:prstGeom prst="ellipse">
            <a:avLst/>
          </a:prstGeom>
          <a:solidFill>
            <a:srgbClr val="00B0F0"/>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p:cNvSpPr txBox="1"/>
          <p:nvPr/>
        </p:nvSpPr>
        <p:spPr>
          <a:xfrm rot="1702200">
            <a:off x="123814" y="2775844"/>
            <a:ext cx="1644048" cy="369332"/>
          </a:xfrm>
          <a:prstGeom prst="rect">
            <a:avLst/>
          </a:prstGeom>
          <a:noFill/>
        </p:spPr>
        <p:txBody>
          <a:bodyPr wrap="square" rtlCol="0">
            <a:spAutoFit/>
          </a:bodyPr>
          <a:lstStyle/>
          <a:p>
            <a:r>
              <a:rPr lang="en-US" b="1"/>
              <a:t>Today</a:t>
            </a:r>
            <a:endParaRPr lang="en-US" b="1" dirty="0"/>
          </a:p>
        </p:txBody>
      </p:sp>
      <p:sp>
        <p:nvSpPr>
          <p:cNvPr id="31" name="TextBox 30"/>
          <p:cNvSpPr txBox="1"/>
          <p:nvPr/>
        </p:nvSpPr>
        <p:spPr>
          <a:xfrm rot="21431565">
            <a:off x="40473" y="3118024"/>
            <a:ext cx="1732301" cy="646331"/>
          </a:xfrm>
          <a:prstGeom prst="rect">
            <a:avLst/>
          </a:prstGeom>
          <a:noFill/>
        </p:spPr>
        <p:txBody>
          <a:bodyPr wrap="square" rtlCol="0">
            <a:spAutoFit/>
          </a:bodyPr>
          <a:lstStyle/>
          <a:p>
            <a:pPr algn="ctr"/>
            <a:r>
              <a:rPr lang="en-US"/>
              <a:t>Divide and conquer</a:t>
            </a:r>
            <a:endParaRPr lang="en-US" dirty="0"/>
          </a:p>
        </p:txBody>
      </p:sp>
      <p:sp>
        <p:nvSpPr>
          <p:cNvPr id="37" name="TextBox 36"/>
          <p:cNvSpPr txBox="1"/>
          <p:nvPr/>
        </p:nvSpPr>
        <p:spPr>
          <a:xfrm rot="2944971">
            <a:off x="7520308" y="6278832"/>
            <a:ext cx="1644048" cy="369332"/>
          </a:xfrm>
          <a:prstGeom prst="rect">
            <a:avLst/>
          </a:prstGeom>
          <a:noFill/>
        </p:spPr>
        <p:txBody>
          <a:bodyPr wrap="square" rtlCol="0">
            <a:spAutoFit/>
          </a:bodyPr>
          <a:lstStyle/>
          <a:p>
            <a:r>
              <a:rPr lang="en-US" b="1" dirty="0"/>
              <a:t>2 lectures</a:t>
            </a:r>
          </a:p>
        </p:txBody>
      </p:sp>
      <p:sp>
        <p:nvSpPr>
          <p:cNvPr id="38" name="TextBox 37"/>
          <p:cNvSpPr txBox="1"/>
          <p:nvPr/>
        </p:nvSpPr>
        <p:spPr>
          <a:xfrm>
            <a:off x="7032754" y="6027003"/>
            <a:ext cx="2473377" cy="830997"/>
          </a:xfrm>
          <a:prstGeom prst="rect">
            <a:avLst/>
          </a:prstGeom>
          <a:noFill/>
        </p:spPr>
        <p:txBody>
          <a:bodyPr wrap="square" rtlCol="0">
            <a:spAutoFit/>
          </a:bodyPr>
          <a:lstStyle/>
          <a:p>
            <a:r>
              <a:rPr lang="en-US" sz="2400" dirty="0"/>
              <a:t>The</a:t>
            </a:r>
          </a:p>
          <a:p>
            <a:r>
              <a:rPr lang="en-US" sz="2400" dirty="0"/>
              <a:t>Future!</a:t>
            </a:r>
          </a:p>
        </p:txBody>
      </p:sp>
      <p:sp>
        <p:nvSpPr>
          <p:cNvPr id="39" name="TextBox 38"/>
          <p:cNvSpPr txBox="1"/>
          <p:nvPr/>
        </p:nvSpPr>
        <p:spPr>
          <a:xfrm>
            <a:off x="5244536" y="28138"/>
            <a:ext cx="4261595" cy="369332"/>
          </a:xfrm>
          <a:prstGeom prst="rect">
            <a:avLst/>
          </a:prstGeom>
          <a:noFill/>
        </p:spPr>
        <p:txBody>
          <a:bodyPr wrap="square" rtlCol="0">
            <a:spAutoFit/>
          </a:bodyPr>
          <a:lstStyle/>
          <a:p>
            <a:r>
              <a:rPr lang="en-US" dirty="0">
                <a:solidFill>
                  <a:schemeClr val="accent4"/>
                </a:solidFill>
              </a:rPr>
              <a:t>More detailed schedule on the website!</a:t>
            </a:r>
          </a:p>
        </p:txBody>
      </p:sp>
      <p:sp>
        <p:nvSpPr>
          <p:cNvPr id="35" name="Triangle 34">
            <a:extLst>
              <a:ext uri="{FF2B5EF4-FFF2-40B4-BE49-F238E27FC236}">
                <a16:creationId xmlns:a16="http://schemas.microsoft.com/office/drawing/2014/main" id="{B3DDEFF3-5535-FC4D-9E55-2D86683C184E}"/>
              </a:ext>
            </a:extLst>
          </p:cNvPr>
          <p:cNvSpPr/>
          <p:nvPr/>
        </p:nvSpPr>
        <p:spPr>
          <a:xfrm>
            <a:off x="7343116" y="2097168"/>
            <a:ext cx="443861" cy="306017"/>
          </a:xfrm>
          <a:prstGeom prst="triangle">
            <a:avLst/>
          </a:prstGeom>
          <a:solidFill>
            <a:schemeClr val="accent1">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riangle 41">
            <a:extLst>
              <a:ext uri="{FF2B5EF4-FFF2-40B4-BE49-F238E27FC236}">
                <a16:creationId xmlns:a16="http://schemas.microsoft.com/office/drawing/2014/main" id="{646C6EB7-5A0E-6E42-AF2F-4DCECC61C213}"/>
              </a:ext>
            </a:extLst>
          </p:cNvPr>
          <p:cNvSpPr/>
          <p:nvPr/>
        </p:nvSpPr>
        <p:spPr>
          <a:xfrm>
            <a:off x="6002528" y="5635495"/>
            <a:ext cx="443861" cy="306017"/>
          </a:xfrm>
          <a:prstGeom prst="triangle">
            <a:avLst/>
          </a:prstGeom>
          <a:solidFill>
            <a:schemeClr val="accent1">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id="{9161D884-8134-3443-9A4C-C7D362F61C5F}"/>
              </a:ext>
            </a:extLst>
          </p:cNvPr>
          <p:cNvSpPr txBox="1"/>
          <p:nvPr/>
        </p:nvSpPr>
        <p:spPr>
          <a:xfrm>
            <a:off x="5001879" y="5684078"/>
            <a:ext cx="1184367" cy="369332"/>
          </a:xfrm>
          <a:prstGeom prst="rect">
            <a:avLst/>
          </a:prstGeom>
          <a:noFill/>
        </p:spPr>
        <p:txBody>
          <a:bodyPr wrap="square" rtlCol="0">
            <a:spAutoFit/>
          </a:bodyPr>
          <a:lstStyle/>
          <a:p>
            <a:r>
              <a:rPr lang="en-US" b="1" dirty="0"/>
              <a:t>On FINAL</a:t>
            </a:r>
          </a:p>
        </p:txBody>
      </p:sp>
      <p:sp>
        <p:nvSpPr>
          <p:cNvPr id="44" name="TextBox 43">
            <a:extLst>
              <a:ext uri="{FF2B5EF4-FFF2-40B4-BE49-F238E27FC236}">
                <a16:creationId xmlns:a16="http://schemas.microsoft.com/office/drawing/2014/main" id="{A379FF78-BFFC-5E44-B891-FB02DD06EBCA}"/>
              </a:ext>
            </a:extLst>
          </p:cNvPr>
          <p:cNvSpPr txBox="1"/>
          <p:nvPr/>
        </p:nvSpPr>
        <p:spPr>
          <a:xfrm>
            <a:off x="7609802" y="1880844"/>
            <a:ext cx="1632891" cy="369332"/>
          </a:xfrm>
          <a:prstGeom prst="rect">
            <a:avLst/>
          </a:prstGeom>
          <a:noFill/>
        </p:spPr>
        <p:txBody>
          <a:bodyPr wrap="square" rtlCol="0">
            <a:spAutoFit/>
          </a:bodyPr>
          <a:lstStyle/>
          <a:p>
            <a:r>
              <a:rPr lang="en-US" b="1" dirty="0"/>
              <a:t>On MIDTERM</a:t>
            </a:r>
          </a:p>
        </p:txBody>
      </p:sp>
      <p:sp>
        <p:nvSpPr>
          <p:cNvPr id="3" name="Oval 2">
            <a:extLst>
              <a:ext uri="{FF2B5EF4-FFF2-40B4-BE49-F238E27FC236}">
                <a16:creationId xmlns:a16="http://schemas.microsoft.com/office/drawing/2014/main" id="{8DE0BB4A-8283-F81D-6A60-BE957F2A9301}"/>
              </a:ext>
            </a:extLst>
          </p:cNvPr>
          <p:cNvSpPr/>
          <p:nvPr/>
        </p:nvSpPr>
        <p:spPr>
          <a:xfrm>
            <a:off x="4686903" y="1653262"/>
            <a:ext cx="243834" cy="247698"/>
          </a:xfrm>
          <a:prstGeom prst="ellips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123D4540-2532-7CDF-078A-9286E5700F80}"/>
              </a:ext>
            </a:extLst>
          </p:cNvPr>
          <p:cNvSpPr txBox="1"/>
          <p:nvPr/>
        </p:nvSpPr>
        <p:spPr>
          <a:xfrm>
            <a:off x="4300817" y="1937566"/>
            <a:ext cx="1499040" cy="369332"/>
          </a:xfrm>
          <a:prstGeom prst="rect">
            <a:avLst/>
          </a:prstGeom>
          <a:noFill/>
        </p:spPr>
        <p:txBody>
          <a:bodyPr wrap="square" rtlCol="0">
            <a:spAutoFit/>
          </a:bodyPr>
          <a:lstStyle/>
          <a:p>
            <a:pPr algn="ctr"/>
            <a:r>
              <a:rPr lang="en-US" dirty="0" err="1"/>
              <a:t>EthiCS</a:t>
            </a:r>
            <a:r>
              <a:rPr lang="en-US" dirty="0"/>
              <a:t> 1</a:t>
            </a:r>
          </a:p>
        </p:txBody>
      </p:sp>
      <p:sp>
        <p:nvSpPr>
          <p:cNvPr id="27" name="Oval 26">
            <a:extLst>
              <a:ext uri="{FF2B5EF4-FFF2-40B4-BE49-F238E27FC236}">
                <a16:creationId xmlns:a16="http://schemas.microsoft.com/office/drawing/2014/main" id="{47602312-AC5A-409C-CF9F-D847E1A3F2B5}"/>
              </a:ext>
            </a:extLst>
          </p:cNvPr>
          <p:cNvSpPr/>
          <p:nvPr/>
        </p:nvSpPr>
        <p:spPr>
          <a:xfrm>
            <a:off x="2395580" y="5542770"/>
            <a:ext cx="243834" cy="247698"/>
          </a:xfrm>
          <a:prstGeom prst="ellips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TextBox 27">
            <a:extLst>
              <a:ext uri="{FF2B5EF4-FFF2-40B4-BE49-F238E27FC236}">
                <a16:creationId xmlns:a16="http://schemas.microsoft.com/office/drawing/2014/main" id="{8C9A96BE-80FA-D593-ECF3-CC442AFEB8EE}"/>
              </a:ext>
            </a:extLst>
          </p:cNvPr>
          <p:cNvSpPr txBox="1"/>
          <p:nvPr/>
        </p:nvSpPr>
        <p:spPr>
          <a:xfrm>
            <a:off x="1970027" y="5156766"/>
            <a:ext cx="1499040" cy="369332"/>
          </a:xfrm>
          <a:prstGeom prst="rect">
            <a:avLst/>
          </a:prstGeom>
          <a:noFill/>
        </p:spPr>
        <p:txBody>
          <a:bodyPr wrap="square" rtlCol="0">
            <a:spAutoFit/>
          </a:bodyPr>
          <a:lstStyle/>
          <a:p>
            <a:pPr algn="ctr"/>
            <a:r>
              <a:rPr lang="en-US" dirty="0" err="1"/>
              <a:t>EthiCS</a:t>
            </a:r>
            <a:r>
              <a:rPr lang="en-US" dirty="0"/>
              <a:t> 2</a:t>
            </a:r>
          </a:p>
        </p:txBody>
      </p:sp>
    </p:spTree>
    <p:extLst>
      <p:ext uri="{BB962C8B-B14F-4D97-AF65-F5344CB8AC3E}">
        <p14:creationId xmlns:p14="http://schemas.microsoft.com/office/powerpoint/2010/main" val="4759049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Our guiding questions:</a:t>
            </a:r>
          </a:p>
        </p:txBody>
      </p:sp>
      <p:sp>
        <p:nvSpPr>
          <p:cNvPr id="4" name="TextBox 3"/>
          <p:cNvSpPr txBox="1"/>
          <p:nvPr/>
        </p:nvSpPr>
        <p:spPr>
          <a:xfrm>
            <a:off x="4435523" y="2045530"/>
            <a:ext cx="4079828" cy="1754326"/>
          </a:xfrm>
          <a:prstGeom prst="rect">
            <a:avLst/>
          </a:prstGeom>
          <a:noFill/>
        </p:spPr>
        <p:txBody>
          <a:bodyPr wrap="square" rtlCol="0">
            <a:spAutoFit/>
          </a:bodyPr>
          <a:lstStyle/>
          <a:p>
            <a:pPr algn="r"/>
            <a:r>
              <a:rPr lang="en-US" sz="3600" dirty="0">
                <a:solidFill>
                  <a:schemeClr val="accent1"/>
                </a:solidFill>
              </a:rPr>
              <a:t>Does it work?</a:t>
            </a:r>
          </a:p>
          <a:p>
            <a:pPr algn="r"/>
            <a:r>
              <a:rPr lang="en-US" sz="3600" dirty="0">
                <a:solidFill>
                  <a:schemeClr val="accent1"/>
                </a:solidFill>
              </a:rPr>
              <a:t>Is it fast?</a:t>
            </a:r>
          </a:p>
          <a:p>
            <a:pPr algn="r"/>
            <a:r>
              <a:rPr lang="en-US" sz="3600" dirty="0">
                <a:solidFill>
                  <a:schemeClr val="accent1"/>
                </a:solidFill>
              </a:rPr>
              <a:t>Can I do better?</a:t>
            </a:r>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57976" y="2288054"/>
            <a:ext cx="2228045" cy="3342068"/>
          </a:xfrm>
          <a:prstGeom prst="rect">
            <a:avLst/>
          </a:prstGeom>
        </p:spPr>
      </p:pic>
    </p:spTree>
    <p:extLst>
      <p:ext uri="{BB962C8B-B14F-4D97-AF65-F5344CB8AC3E}">
        <p14:creationId xmlns:p14="http://schemas.microsoft.com/office/powerpoint/2010/main" val="19728489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49" y="144905"/>
            <a:ext cx="7886700" cy="755847"/>
          </a:xfrm>
        </p:spPr>
        <p:txBody>
          <a:bodyPr>
            <a:normAutofit/>
          </a:bodyPr>
          <a:lstStyle/>
          <a:p>
            <a:r>
              <a:rPr lang="en-US" sz="3600" dirty="0"/>
              <a:t>Our internal monologue</a:t>
            </a:r>
            <a:r>
              <a:rPr lang="mr-IN" sz="3600" dirty="0"/>
              <a:t>…</a:t>
            </a:r>
            <a:endParaRPr lang="en-US" sz="3600" dirty="0"/>
          </a:p>
        </p:txBody>
      </p:sp>
      <p:sp>
        <p:nvSpPr>
          <p:cNvPr id="4" name="TextBox 3"/>
          <p:cNvSpPr txBox="1"/>
          <p:nvPr/>
        </p:nvSpPr>
        <p:spPr>
          <a:xfrm>
            <a:off x="3335121" y="1680981"/>
            <a:ext cx="2224585" cy="1200329"/>
          </a:xfrm>
          <a:prstGeom prst="rect">
            <a:avLst/>
          </a:prstGeom>
          <a:noFill/>
        </p:spPr>
        <p:txBody>
          <a:bodyPr wrap="square" rtlCol="0">
            <a:spAutoFit/>
          </a:bodyPr>
          <a:lstStyle/>
          <a:p>
            <a:pPr algn="ctr"/>
            <a:r>
              <a:rPr lang="en-US" sz="2400" dirty="0">
                <a:solidFill>
                  <a:schemeClr val="accent1"/>
                </a:solidFill>
              </a:rPr>
              <a:t>Does it work?</a:t>
            </a:r>
          </a:p>
          <a:p>
            <a:pPr algn="ctr"/>
            <a:r>
              <a:rPr lang="en-US" sz="2400" dirty="0">
                <a:solidFill>
                  <a:schemeClr val="accent1"/>
                </a:solidFill>
              </a:rPr>
              <a:t>Is it fast?</a:t>
            </a:r>
          </a:p>
          <a:p>
            <a:pPr algn="ctr"/>
            <a:r>
              <a:rPr lang="en-US" sz="2400" dirty="0">
                <a:solidFill>
                  <a:schemeClr val="accent1"/>
                </a:solidFill>
              </a:rPr>
              <a:t>Can I do better?</a:t>
            </a:r>
          </a:p>
        </p:txBody>
      </p:sp>
      <p:sp>
        <p:nvSpPr>
          <p:cNvPr id="5" name="TextBox 4"/>
          <p:cNvSpPr txBox="1"/>
          <p:nvPr/>
        </p:nvSpPr>
        <p:spPr>
          <a:xfrm>
            <a:off x="319993" y="4874944"/>
            <a:ext cx="2142699" cy="646331"/>
          </a:xfrm>
          <a:prstGeom prst="rect">
            <a:avLst/>
          </a:prstGeom>
          <a:noFill/>
        </p:spPr>
        <p:txBody>
          <a:bodyPr wrap="square" rtlCol="0">
            <a:spAutoFit/>
          </a:bodyPr>
          <a:lstStyle/>
          <a:p>
            <a:pPr algn="ctr"/>
            <a:r>
              <a:rPr lang="en-US" dirty="0"/>
              <a:t>Plucky the </a:t>
            </a:r>
          </a:p>
          <a:p>
            <a:pPr algn="ctr"/>
            <a:r>
              <a:rPr lang="en-US" dirty="0"/>
              <a:t>Pedantic Penguin</a:t>
            </a:r>
          </a:p>
        </p:txBody>
      </p:sp>
      <p:sp>
        <p:nvSpPr>
          <p:cNvPr id="6" name="TextBox 5"/>
          <p:cNvSpPr txBox="1"/>
          <p:nvPr/>
        </p:nvSpPr>
        <p:spPr>
          <a:xfrm>
            <a:off x="6612571" y="4874943"/>
            <a:ext cx="2041585" cy="646331"/>
          </a:xfrm>
          <a:prstGeom prst="rect">
            <a:avLst/>
          </a:prstGeom>
          <a:noFill/>
        </p:spPr>
        <p:txBody>
          <a:bodyPr wrap="none" rtlCol="0">
            <a:spAutoFit/>
          </a:bodyPr>
          <a:lstStyle/>
          <a:p>
            <a:pPr algn="ctr"/>
            <a:r>
              <a:rPr lang="en-US" dirty="0"/>
              <a:t>Lucky the </a:t>
            </a:r>
          </a:p>
          <a:p>
            <a:pPr algn="ctr"/>
            <a:r>
              <a:rPr lang="en-US" dirty="0"/>
              <a:t>Lackadaisical Lemur</a:t>
            </a:r>
          </a:p>
        </p:txBody>
      </p:sp>
      <p:sp>
        <p:nvSpPr>
          <p:cNvPr id="8" name="TextBox 7"/>
          <p:cNvSpPr txBox="1"/>
          <p:nvPr/>
        </p:nvSpPr>
        <p:spPr>
          <a:xfrm>
            <a:off x="589008" y="5530544"/>
            <a:ext cx="1604670" cy="923330"/>
          </a:xfrm>
          <a:prstGeom prst="rect">
            <a:avLst/>
          </a:prstGeom>
          <a:noFill/>
        </p:spPr>
        <p:txBody>
          <a:bodyPr wrap="none" rtlCol="0">
            <a:spAutoFit/>
          </a:bodyPr>
          <a:lstStyle/>
          <a:p>
            <a:pPr algn="ctr"/>
            <a:r>
              <a:rPr lang="en-US" dirty="0">
                <a:solidFill>
                  <a:schemeClr val="accent4"/>
                </a:solidFill>
              </a:rPr>
              <a:t>Detail-oriented</a:t>
            </a:r>
          </a:p>
          <a:p>
            <a:pPr algn="ctr"/>
            <a:r>
              <a:rPr lang="en-US" dirty="0">
                <a:solidFill>
                  <a:schemeClr val="accent4"/>
                </a:solidFill>
              </a:rPr>
              <a:t>Precise</a:t>
            </a:r>
          </a:p>
          <a:p>
            <a:pPr algn="ctr"/>
            <a:r>
              <a:rPr lang="en-US" dirty="0">
                <a:solidFill>
                  <a:schemeClr val="accent4"/>
                </a:solidFill>
              </a:rPr>
              <a:t>Rigorous</a:t>
            </a:r>
          </a:p>
        </p:txBody>
      </p:sp>
      <p:sp>
        <p:nvSpPr>
          <p:cNvPr id="9" name="TextBox 8"/>
          <p:cNvSpPr txBox="1"/>
          <p:nvPr/>
        </p:nvSpPr>
        <p:spPr>
          <a:xfrm>
            <a:off x="6704402" y="5530544"/>
            <a:ext cx="2010715" cy="923330"/>
          </a:xfrm>
          <a:prstGeom prst="rect">
            <a:avLst/>
          </a:prstGeom>
          <a:noFill/>
        </p:spPr>
        <p:txBody>
          <a:bodyPr wrap="square" rtlCol="0">
            <a:spAutoFit/>
          </a:bodyPr>
          <a:lstStyle/>
          <a:p>
            <a:pPr algn="ctr"/>
            <a:r>
              <a:rPr lang="en-US" dirty="0">
                <a:solidFill>
                  <a:schemeClr val="accent4"/>
                </a:solidFill>
              </a:rPr>
              <a:t>Big-picture</a:t>
            </a:r>
          </a:p>
          <a:p>
            <a:pPr algn="ctr"/>
            <a:r>
              <a:rPr lang="en-US" dirty="0">
                <a:solidFill>
                  <a:schemeClr val="accent4"/>
                </a:solidFill>
              </a:rPr>
              <a:t>Intuitive</a:t>
            </a:r>
          </a:p>
          <a:p>
            <a:pPr algn="ctr"/>
            <a:r>
              <a:rPr lang="en-US" dirty="0">
                <a:solidFill>
                  <a:schemeClr val="accent4"/>
                </a:solidFill>
              </a:rPr>
              <a:t>Hand-</a:t>
            </a:r>
            <a:r>
              <a:rPr lang="en-US" dirty="0" err="1">
                <a:solidFill>
                  <a:schemeClr val="accent4"/>
                </a:solidFill>
              </a:rPr>
              <a:t>wavey</a:t>
            </a:r>
            <a:endParaRPr lang="en-US" dirty="0">
              <a:solidFill>
                <a:schemeClr val="accent4"/>
              </a:solidFill>
            </a:endParaRPr>
          </a:p>
        </p:txBody>
      </p:sp>
      <p:sp>
        <p:nvSpPr>
          <p:cNvPr id="10" name="TextBox 9"/>
          <p:cNvSpPr txBox="1"/>
          <p:nvPr/>
        </p:nvSpPr>
        <p:spPr>
          <a:xfrm>
            <a:off x="6095778" y="942317"/>
            <a:ext cx="2955643" cy="1477328"/>
          </a:xfrm>
          <a:prstGeom prst="rect">
            <a:avLst/>
          </a:prstGeom>
          <a:noFill/>
        </p:spPr>
        <p:txBody>
          <a:bodyPr wrap="square" rtlCol="0">
            <a:spAutoFit/>
          </a:bodyPr>
          <a:lstStyle/>
          <a:p>
            <a:pPr algn="ctr"/>
            <a:r>
              <a:rPr lang="en-US" dirty="0">
                <a:solidFill>
                  <a:schemeClr val="accent4"/>
                </a:solidFill>
                <a:latin typeface="Comic Sans MS" charset="0"/>
                <a:ea typeface="Comic Sans MS" charset="0"/>
                <a:cs typeface="Comic Sans MS" charset="0"/>
              </a:rPr>
              <a:t>Dude, this is just like that other time.  If you do the thing and the stuff like you did then, it’ll totally work real fast!</a:t>
            </a:r>
          </a:p>
        </p:txBody>
      </p:sp>
      <p:sp>
        <p:nvSpPr>
          <p:cNvPr id="11" name="TextBox 10"/>
          <p:cNvSpPr txBox="1"/>
          <p:nvPr/>
        </p:nvSpPr>
        <p:spPr>
          <a:xfrm>
            <a:off x="158207" y="900752"/>
            <a:ext cx="2640842" cy="1477328"/>
          </a:xfrm>
          <a:prstGeom prst="rect">
            <a:avLst/>
          </a:prstGeom>
          <a:noFill/>
        </p:spPr>
        <p:txBody>
          <a:bodyPr wrap="square" rtlCol="0">
            <a:spAutoFit/>
          </a:bodyPr>
          <a:lstStyle/>
          <a:p>
            <a:pPr algn="ctr"/>
            <a:r>
              <a:rPr lang="en-US" dirty="0">
                <a:solidFill>
                  <a:schemeClr val="accent4"/>
                </a:solidFill>
                <a:latin typeface="Cambria Math" charset="0"/>
                <a:ea typeface="Cambria Math" charset="0"/>
                <a:cs typeface="Cambria Math" charset="0"/>
              </a:rPr>
              <a:t>What exactly do we mean by better?  And what about that corner case?  Shouldn’t we be zero-indexing?</a:t>
            </a:r>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66946" y="2541998"/>
            <a:ext cx="1626732" cy="2276085"/>
          </a:xfrm>
          <a:prstGeom prst="rect">
            <a:avLst/>
          </a:prstGeom>
        </p:spPr>
      </p:pic>
      <p:pic>
        <p:nvPicPr>
          <p:cNvPr id="13" name="Picture 1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16706" y="2541998"/>
            <a:ext cx="2198411" cy="2332945"/>
          </a:xfrm>
          <a:prstGeom prst="rect">
            <a:avLst/>
          </a:prstGeom>
        </p:spPr>
      </p:pic>
      <p:pic>
        <p:nvPicPr>
          <p:cNvPr id="14" name="Picture 1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403987" y="2378080"/>
            <a:ext cx="2282034" cy="3423052"/>
          </a:xfrm>
          <a:prstGeom prst="rect">
            <a:avLst/>
          </a:prstGeom>
        </p:spPr>
      </p:pic>
      <p:sp>
        <p:nvSpPr>
          <p:cNvPr id="12" name="TextBox 11"/>
          <p:cNvSpPr txBox="1"/>
          <p:nvPr/>
        </p:nvSpPr>
        <p:spPr>
          <a:xfrm>
            <a:off x="2280047" y="6176875"/>
            <a:ext cx="4841823" cy="584775"/>
          </a:xfrm>
          <a:prstGeom prst="rect">
            <a:avLst/>
          </a:prstGeom>
          <a:noFill/>
        </p:spPr>
        <p:txBody>
          <a:bodyPr wrap="square" rtlCol="0">
            <a:spAutoFit/>
          </a:bodyPr>
          <a:lstStyle/>
          <a:p>
            <a:r>
              <a:rPr lang="en-US" sz="3200" dirty="0">
                <a:solidFill>
                  <a:srgbClr val="FF0000"/>
                </a:solidFill>
                <a:ea typeface="Arial Rounded MT Bold" charset="0"/>
                <a:cs typeface="Arial Rounded MT Bold" charset="0"/>
              </a:rPr>
              <a:t>Both sides are necessary!</a:t>
            </a:r>
          </a:p>
        </p:txBody>
      </p:sp>
    </p:spTree>
    <p:extLst>
      <p:ext uri="{BB962C8B-B14F-4D97-AF65-F5344CB8AC3E}">
        <p14:creationId xmlns:p14="http://schemas.microsoft.com/office/powerpoint/2010/main" val="143153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2" presetClass="entr" presetSubtype="4"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p:tgtEl>
                                          <p:spTgt spid="11"/>
                                        </p:tgtEl>
                                        <p:attrNameLst>
                                          <p:attrName>ppt_y</p:attrName>
                                        </p:attrNameLst>
                                      </p:cBhvr>
                                      <p:tavLst>
                                        <p:tav tm="0">
                                          <p:val>
                                            <p:strVal val="#ppt_y+#ppt_h*1.125000"/>
                                          </p:val>
                                        </p:tav>
                                        <p:tav tm="100000">
                                          <p:val>
                                            <p:strVal val="#ppt_y"/>
                                          </p:val>
                                        </p:tav>
                                      </p:tavLst>
                                    </p:anim>
                                    <p:animEffect transition="in" filter="wipe(up)">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4"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p:tgtEl>
                                          <p:spTgt spid="10"/>
                                        </p:tgtEl>
                                        <p:attrNameLst>
                                          <p:attrName>ppt_y</p:attrName>
                                        </p:attrNameLst>
                                      </p:cBhvr>
                                      <p:tavLst>
                                        <p:tav tm="0">
                                          <p:val>
                                            <p:strVal val="#ppt_y+#ppt_h*1.125000"/>
                                          </p:val>
                                        </p:tav>
                                        <p:tav tm="100000">
                                          <p:val>
                                            <p:strVal val="#ppt_y"/>
                                          </p:val>
                                        </p:tav>
                                      </p:tavLst>
                                    </p:anim>
                                    <p:animEffect transition="in" filter="wipe(up)">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P spid="9" grpId="0"/>
      <p:bldP spid="10" grpId="0"/>
      <p:bldP spid="11" grpId="0"/>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46F37-F4D5-9444-BA29-8B117E7A0D69}"/>
              </a:ext>
            </a:extLst>
          </p:cNvPr>
          <p:cNvSpPr>
            <a:spLocks noGrp="1"/>
          </p:cNvSpPr>
          <p:nvPr>
            <p:ph type="title"/>
          </p:nvPr>
        </p:nvSpPr>
        <p:spPr/>
        <p:txBody>
          <a:bodyPr/>
          <a:lstStyle/>
          <a:p>
            <a:r>
              <a:rPr lang="en-US" dirty="0"/>
              <a:t>Aside: the bigger picture</a:t>
            </a:r>
          </a:p>
        </p:txBody>
      </p:sp>
      <p:sp>
        <p:nvSpPr>
          <p:cNvPr id="3" name="Content Placeholder 2">
            <a:extLst>
              <a:ext uri="{FF2B5EF4-FFF2-40B4-BE49-F238E27FC236}">
                <a16:creationId xmlns:a16="http://schemas.microsoft.com/office/drawing/2014/main" id="{3A7E66DB-DBB8-BB4F-B58D-B8609DAA8229}"/>
              </a:ext>
            </a:extLst>
          </p:cNvPr>
          <p:cNvSpPr>
            <a:spLocks noGrp="1"/>
          </p:cNvSpPr>
          <p:nvPr>
            <p:ph idx="1"/>
          </p:nvPr>
        </p:nvSpPr>
        <p:spPr>
          <a:xfrm>
            <a:off x="628650" y="1825625"/>
            <a:ext cx="3355521" cy="1649095"/>
          </a:xfrm>
        </p:spPr>
        <p:txBody>
          <a:bodyPr/>
          <a:lstStyle/>
          <a:p>
            <a:r>
              <a:rPr lang="en-US" dirty="0"/>
              <a:t>Does it work?  </a:t>
            </a:r>
          </a:p>
          <a:p>
            <a:r>
              <a:rPr lang="en-US" dirty="0"/>
              <a:t>Is it fast?  </a:t>
            </a:r>
          </a:p>
          <a:p>
            <a:r>
              <a:rPr lang="en-US" dirty="0"/>
              <a:t>Can I do better?</a:t>
            </a:r>
          </a:p>
        </p:txBody>
      </p:sp>
      <p:sp>
        <p:nvSpPr>
          <p:cNvPr id="4" name="Content Placeholder 2">
            <a:extLst>
              <a:ext uri="{FF2B5EF4-FFF2-40B4-BE49-F238E27FC236}">
                <a16:creationId xmlns:a16="http://schemas.microsoft.com/office/drawing/2014/main" id="{BB8727B2-0AED-2441-A34C-E1523A305F3A}"/>
              </a:ext>
            </a:extLst>
          </p:cNvPr>
          <p:cNvSpPr txBox="1">
            <a:spLocks/>
          </p:cNvSpPr>
          <p:nvPr/>
        </p:nvSpPr>
        <p:spPr>
          <a:xfrm>
            <a:off x="4412524" y="1825624"/>
            <a:ext cx="3355521" cy="16490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FF0000"/>
                </a:solidFill>
              </a:rPr>
              <a:t>Should it work?  </a:t>
            </a:r>
          </a:p>
          <a:p>
            <a:r>
              <a:rPr lang="en-US" dirty="0">
                <a:solidFill>
                  <a:srgbClr val="FF0000"/>
                </a:solidFill>
              </a:rPr>
              <a:t>Should it be fast?  </a:t>
            </a:r>
          </a:p>
        </p:txBody>
      </p:sp>
      <p:sp>
        <p:nvSpPr>
          <p:cNvPr id="5" name="TextBox 4">
            <a:extLst>
              <a:ext uri="{FF2B5EF4-FFF2-40B4-BE49-F238E27FC236}">
                <a16:creationId xmlns:a16="http://schemas.microsoft.com/office/drawing/2014/main" id="{C9BD9FF9-4594-434E-8714-0FFDD10F964D}"/>
              </a:ext>
            </a:extLst>
          </p:cNvPr>
          <p:cNvSpPr txBox="1"/>
          <p:nvPr/>
        </p:nvSpPr>
        <p:spPr>
          <a:xfrm>
            <a:off x="428352" y="3609654"/>
            <a:ext cx="8598082" cy="2862322"/>
          </a:xfrm>
          <a:prstGeom prst="rect">
            <a:avLst/>
          </a:prstGeom>
          <a:noFill/>
        </p:spPr>
        <p:txBody>
          <a:bodyPr wrap="square" rtlCol="0">
            <a:spAutoFit/>
          </a:bodyPr>
          <a:lstStyle/>
          <a:p>
            <a:pPr marL="285750" indent="-285750">
              <a:buFont typeface="Arial" panose="020B0604020202020204" pitchFamily="34" charset="0"/>
              <a:buChar char="•"/>
            </a:pPr>
            <a:r>
              <a:rPr lang="en-US" sz="2000" dirty="0"/>
              <a:t>We want to reduce crime.</a:t>
            </a:r>
          </a:p>
          <a:p>
            <a:pPr marL="285750" indent="-285750">
              <a:buFont typeface="Arial" panose="020B0604020202020204" pitchFamily="34" charset="0"/>
              <a:buChar char="•"/>
            </a:pPr>
            <a:r>
              <a:rPr lang="en-US" sz="2000" dirty="0">
                <a:solidFill>
                  <a:schemeClr val="accent4"/>
                </a:solidFill>
              </a:rPr>
              <a:t>It would be more “efficient” to put cameras in everyone’s homes/cars/etc.</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We want advertisements to reach to the people to whom they are most relevant.</a:t>
            </a:r>
          </a:p>
          <a:p>
            <a:pPr marL="285750" indent="-285750">
              <a:buFont typeface="Arial" panose="020B0604020202020204" pitchFamily="34" charset="0"/>
              <a:buChar char="•"/>
            </a:pPr>
            <a:r>
              <a:rPr lang="en-US" sz="2000" dirty="0">
                <a:solidFill>
                  <a:schemeClr val="accent4"/>
                </a:solidFill>
              </a:rPr>
              <a:t>It would be more “efficient” to make everyone’s private data public.</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We want to design algorithms, that work well, on average, in the population.</a:t>
            </a:r>
          </a:p>
          <a:p>
            <a:pPr marL="285750" indent="-285750">
              <a:buFont typeface="Arial" panose="020B0604020202020204" pitchFamily="34" charset="0"/>
              <a:buChar char="•"/>
            </a:pPr>
            <a:r>
              <a:rPr lang="en-US" sz="2000" dirty="0">
                <a:solidFill>
                  <a:schemeClr val="accent4"/>
                </a:solidFill>
              </a:rPr>
              <a:t>It would be more “efficient” to focus on the majority population.</a:t>
            </a:r>
          </a:p>
        </p:txBody>
      </p:sp>
    </p:spTree>
    <p:extLst>
      <p:ext uri="{BB962C8B-B14F-4D97-AF65-F5344CB8AC3E}">
        <p14:creationId xmlns:p14="http://schemas.microsoft.com/office/powerpoint/2010/main" val="2305211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Course elements </a:t>
            </a:r>
            <a:r>
              <a:rPr lang="en-US"/>
              <a:t>and resources</a:t>
            </a:r>
            <a:endParaRPr lang="en-US" dirty="0"/>
          </a:p>
        </p:txBody>
      </p:sp>
      <p:sp>
        <p:nvSpPr>
          <p:cNvPr id="3" name="Content Placeholder 2"/>
          <p:cNvSpPr>
            <a:spLocks noGrp="1"/>
          </p:cNvSpPr>
          <p:nvPr>
            <p:ph idx="1"/>
          </p:nvPr>
        </p:nvSpPr>
        <p:spPr/>
        <p:txBody>
          <a:bodyPr>
            <a:normAutofit fontScale="77500" lnSpcReduction="20000"/>
          </a:bodyPr>
          <a:lstStyle/>
          <a:p>
            <a:r>
              <a:rPr lang="en-US" dirty="0"/>
              <a:t>Course website:</a:t>
            </a:r>
          </a:p>
          <a:p>
            <a:pPr lvl="1"/>
            <a:r>
              <a:rPr lang="en-US" sz="3000" dirty="0">
                <a:solidFill>
                  <a:srgbClr val="0070C0"/>
                </a:solidFill>
              </a:rPr>
              <a:t>cs161.stanford.edu</a:t>
            </a:r>
          </a:p>
          <a:p>
            <a:pPr lvl="1"/>
            <a:endParaRPr lang="en-US" dirty="0"/>
          </a:p>
          <a:p>
            <a:r>
              <a:rPr lang="en-US" dirty="0"/>
              <a:t>Lectures</a:t>
            </a:r>
          </a:p>
          <a:p>
            <a:pPr lvl="1"/>
            <a:r>
              <a:rPr lang="en-US" dirty="0"/>
              <a:t>Pre-Lecture Exercises</a:t>
            </a:r>
          </a:p>
          <a:p>
            <a:pPr lvl="1"/>
            <a:r>
              <a:rPr lang="en-US" dirty="0"/>
              <a:t>Lecture Notes</a:t>
            </a:r>
          </a:p>
          <a:p>
            <a:pPr lvl="1"/>
            <a:r>
              <a:rPr lang="en-US" dirty="0" err="1"/>
              <a:t>IPython</a:t>
            </a:r>
            <a:r>
              <a:rPr lang="en-US" dirty="0"/>
              <a:t> Notebooks</a:t>
            </a:r>
          </a:p>
          <a:p>
            <a:pPr lvl="1"/>
            <a:r>
              <a:rPr lang="en-US" dirty="0"/>
              <a:t>Concept Check Questions</a:t>
            </a:r>
          </a:p>
          <a:p>
            <a:r>
              <a:rPr lang="en-US" dirty="0"/>
              <a:t>References</a:t>
            </a:r>
          </a:p>
          <a:p>
            <a:r>
              <a:rPr lang="en-US" dirty="0"/>
              <a:t>Sections</a:t>
            </a:r>
          </a:p>
          <a:p>
            <a:r>
              <a:rPr lang="en-US" dirty="0"/>
              <a:t>Homework</a:t>
            </a:r>
          </a:p>
          <a:p>
            <a:r>
              <a:rPr lang="en-US" dirty="0"/>
              <a:t>Exams</a:t>
            </a:r>
          </a:p>
          <a:p>
            <a:r>
              <a:rPr lang="en-US" dirty="0"/>
              <a:t>Office Hours and Ed</a:t>
            </a:r>
          </a:p>
          <a:p>
            <a:pPr marL="0" indent="0">
              <a:buNone/>
            </a:pPr>
            <a:endParaRPr lang="en-US" dirty="0"/>
          </a:p>
          <a:p>
            <a:endParaRPr lang="en-US" dirty="0"/>
          </a:p>
        </p:txBody>
      </p:sp>
      <p:sp>
        <p:nvSpPr>
          <p:cNvPr id="4" name="Right Arrow 3"/>
          <p:cNvSpPr/>
          <p:nvPr/>
        </p:nvSpPr>
        <p:spPr>
          <a:xfrm rot="7721519">
            <a:off x="3618485" y="1619381"/>
            <a:ext cx="629587" cy="374754"/>
          </a:xfrm>
          <a:prstGeom prst="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Arrow 4"/>
          <p:cNvSpPr/>
          <p:nvPr/>
        </p:nvSpPr>
        <p:spPr>
          <a:xfrm rot="10314461">
            <a:off x="4034855" y="1898890"/>
            <a:ext cx="1074290" cy="471855"/>
          </a:xfrm>
          <a:prstGeom prst="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Arrow 5"/>
          <p:cNvSpPr/>
          <p:nvPr/>
        </p:nvSpPr>
        <p:spPr>
          <a:xfrm rot="15058340">
            <a:off x="3098401" y="2534572"/>
            <a:ext cx="629587" cy="374754"/>
          </a:xfrm>
          <a:prstGeom prst="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Arrow 6"/>
          <p:cNvSpPr/>
          <p:nvPr/>
        </p:nvSpPr>
        <p:spPr>
          <a:xfrm rot="12508790">
            <a:off x="3611228" y="2498198"/>
            <a:ext cx="1047976" cy="353990"/>
          </a:xfrm>
          <a:prstGeom prst="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198455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2445" y="1188282"/>
            <a:ext cx="8614860" cy="5791715"/>
          </a:xfrm>
        </p:spPr>
        <p:txBody>
          <a:bodyPr>
            <a:normAutofit/>
          </a:bodyPr>
          <a:lstStyle/>
          <a:p>
            <a:r>
              <a:rPr lang="en-US" dirty="0"/>
              <a:t>Mon/Wed 10:30am-12:00pm (Skilling Auditorium)</a:t>
            </a:r>
          </a:p>
          <a:p>
            <a:pPr lvl="1"/>
            <a:r>
              <a:rPr lang="en-US" dirty="0">
                <a:solidFill>
                  <a:schemeClr val="accent4"/>
                </a:solidFill>
              </a:rPr>
              <a:t>Recorded on Panopto/Canvas</a:t>
            </a:r>
          </a:p>
          <a:p>
            <a:pPr lvl="1"/>
            <a:r>
              <a:rPr lang="en-US" dirty="0">
                <a:solidFill>
                  <a:schemeClr val="accent4"/>
                </a:solidFill>
              </a:rPr>
              <a:t>Fridays for </a:t>
            </a:r>
            <a:r>
              <a:rPr lang="en-US" dirty="0" err="1">
                <a:solidFill>
                  <a:schemeClr val="accent4"/>
                </a:solidFill>
              </a:rPr>
              <a:t>EthiCS</a:t>
            </a:r>
            <a:r>
              <a:rPr lang="en-US" dirty="0">
                <a:solidFill>
                  <a:schemeClr val="accent4"/>
                </a:solidFill>
              </a:rPr>
              <a:t> lectures and review sections</a:t>
            </a:r>
          </a:p>
          <a:p>
            <a:r>
              <a:rPr lang="en-US" dirty="0"/>
              <a:t>Resources available:</a:t>
            </a:r>
          </a:p>
          <a:p>
            <a:pPr lvl="1"/>
            <a:r>
              <a:rPr lang="en-US" dirty="0">
                <a:solidFill>
                  <a:schemeClr val="accent4"/>
                </a:solidFill>
              </a:rPr>
              <a:t>Pre-lecture exercises</a:t>
            </a:r>
          </a:p>
          <a:p>
            <a:pPr lvl="1"/>
            <a:r>
              <a:rPr lang="en-US" dirty="0">
                <a:solidFill>
                  <a:schemeClr val="accent4"/>
                </a:solidFill>
              </a:rPr>
              <a:t>Slides, Videos, Notes, </a:t>
            </a:r>
            <a:r>
              <a:rPr lang="en-US" dirty="0" err="1">
                <a:solidFill>
                  <a:schemeClr val="accent4"/>
                </a:solidFill>
              </a:rPr>
              <a:t>IPython</a:t>
            </a:r>
            <a:r>
              <a:rPr lang="en-US" dirty="0">
                <a:solidFill>
                  <a:schemeClr val="accent4"/>
                </a:solidFill>
              </a:rPr>
              <a:t> notebooks, Concept Check </a:t>
            </a:r>
            <a:r>
              <a:rPr lang="en-US" dirty="0" err="1">
                <a:solidFill>
                  <a:schemeClr val="accent4"/>
                </a:solidFill>
              </a:rPr>
              <a:t>Qns</a:t>
            </a:r>
            <a:endParaRPr lang="en-US" dirty="0">
              <a:solidFill>
                <a:schemeClr val="accent4"/>
              </a:solidFill>
            </a:endParaRPr>
          </a:p>
          <a:p>
            <a:pPr lvl="1"/>
            <a:endParaRPr lang="en-US" dirty="0">
              <a:solidFill>
                <a:schemeClr val="accent1"/>
              </a:solidFill>
            </a:endParaRPr>
          </a:p>
          <a:p>
            <a:pPr lvl="1"/>
            <a:endParaRPr lang="en-US" dirty="0">
              <a:solidFill>
                <a:schemeClr val="accent1"/>
              </a:solidFill>
            </a:endParaRPr>
          </a:p>
          <a:p>
            <a:pPr lvl="1"/>
            <a:endParaRPr lang="en-US" dirty="0">
              <a:solidFill>
                <a:schemeClr val="accent1"/>
              </a:solidFill>
            </a:endParaRPr>
          </a:p>
          <a:p>
            <a:pPr lvl="1"/>
            <a:endParaRPr lang="en-US" dirty="0">
              <a:solidFill>
                <a:schemeClr val="accent1"/>
              </a:solidFill>
            </a:endParaRPr>
          </a:p>
          <a:p>
            <a:pPr lvl="1"/>
            <a:endParaRPr lang="en-US" dirty="0">
              <a:solidFill>
                <a:schemeClr val="accent1"/>
              </a:solidFill>
            </a:endParaRPr>
          </a:p>
          <a:p>
            <a:pPr lvl="1"/>
            <a:endParaRPr lang="en-US" dirty="0">
              <a:solidFill>
                <a:schemeClr val="accent1"/>
              </a:solidFill>
            </a:endParaRPr>
          </a:p>
          <a:p>
            <a:pPr lvl="2"/>
            <a:endParaRPr lang="en-US" dirty="0">
              <a:solidFill>
                <a:schemeClr val="accent4"/>
              </a:solidFill>
            </a:endParaRPr>
          </a:p>
        </p:txBody>
      </p:sp>
      <p:sp>
        <p:nvSpPr>
          <p:cNvPr id="2" name="Title 1"/>
          <p:cNvSpPr>
            <a:spLocks noGrp="1"/>
          </p:cNvSpPr>
          <p:nvPr>
            <p:ph type="title"/>
          </p:nvPr>
        </p:nvSpPr>
        <p:spPr>
          <a:xfrm>
            <a:off x="587732" y="172637"/>
            <a:ext cx="7886700" cy="1015646"/>
          </a:xfrm>
        </p:spPr>
        <p:txBody>
          <a:bodyPr/>
          <a:lstStyle/>
          <a:p>
            <a:r>
              <a:rPr lang="en-US" dirty="0"/>
              <a:t>Lectures</a:t>
            </a:r>
          </a:p>
        </p:txBody>
      </p:sp>
      <p:grpSp>
        <p:nvGrpSpPr>
          <p:cNvPr id="14" name="Group 13">
            <a:extLst>
              <a:ext uri="{FF2B5EF4-FFF2-40B4-BE49-F238E27FC236}">
                <a16:creationId xmlns:a16="http://schemas.microsoft.com/office/drawing/2014/main" id="{567907B0-1F56-D5C5-E5D3-EB5A5313BBE0}"/>
              </a:ext>
            </a:extLst>
          </p:cNvPr>
          <p:cNvGrpSpPr/>
          <p:nvPr/>
        </p:nvGrpSpPr>
        <p:grpSpPr>
          <a:xfrm>
            <a:off x="151408" y="3812088"/>
            <a:ext cx="9719570" cy="2631337"/>
            <a:chOff x="151408" y="3812088"/>
            <a:chExt cx="9719570" cy="2631337"/>
          </a:xfrm>
        </p:grpSpPr>
        <p:pic>
          <p:nvPicPr>
            <p:cNvPr id="13" name="Picture 12" descr="A person writing on a whiteboard&#10;&#10;Description automatically generated with medium confidence">
              <a:extLst>
                <a:ext uri="{FF2B5EF4-FFF2-40B4-BE49-F238E27FC236}">
                  <a16:creationId xmlns:a16="http://schemas.microsoft.com/office/drawing/2014/main" id="{FE411D51-C504-EE4D-B914-B687215B283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507784" y="4066469"/>
              <a:ext cx="2069563" cy="1334511"/>
            </a:xfrm>
            <a:prstGeom prst="rect">
              <a:avLst/>
            </a:prstGeom>
          </p:spPr>
        </p:pic>
        <p:pic>
          <p:nvPicPr>
            <p:cNvPr id="11" name="Picture 10" descr="Graphical user interface, text, application&#10;&#10;Description automatically generated">
              <a:extLst>
                <a:ext uri="{FF2B5EF4-FFF2-40B4-BE49-F238E27FC236}">
                  <a16:creationId xmlns:a16="http://schemas.microsoft.com/office/drawing/2014/main" id="{6DFE1B88-40C5-F011-F3B2-7D358292BD6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44024" y="3812088"/>
              <a:ext cx="2244573" cy="1788872"/>
            </a:xfrm>
            <a:prstGeom prst="rect">
              <a:avLst/>
            </a:prstGeom>
          </p:spPr>
        </p:pic>
        <p:pic>
          <p:nvPicPr>
            <p:cNvPr id="6" name="Picture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85806" y="3956404"/>
              <a:ext cx="2051402" cy="1554643"/>
            </a:xfrm>
            <a:prstGeom prst="rect">
              <a:avLst/>
            </a:prstGeom>
          </p:spPr>
        </p:pic>
        <p:pic>
          <p:nvPicPr>
            <p:cNvPr id="7" name="Picture 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010981" y="3892403"/>
              <a:ext cx="2859997" cy="1641214"/>
            </a:xfrm>
            <a:prstGeom prst="rect">
              <a:avLst/>
            </a:prstGeom>
          </p:spPr>
        </p:pic>
        <p:sp>
          <p:nvSpPr>
            <p:cNvPr id="9" name="TextBox 8"/>
            <p:cNvSpPr txBox="1"/>
            <p:nvPr/>
          </p:nvSpPr>
          <p:spPr>
            <a:xfrm>
              <a:off x="6741768" y="5243096"/>
              <a:ext cx="2302084" cy="1200329"/>
            </a:xfrm>
            <a:prstGeom prst="rect">
              <a:avLst/>
            </a:prstGeom>
            <a:solidFill>
              <a:schemeClr val="bg1"/>
            </a:solidFill>
            <a:ln>
              <a:solidFill>
                <a:schemeClr val="accent1"/>
              </a:solidFill>
            </a:ln>
          </p:spPr>
          <p:txBody>
            <a:bodyPr wrap="square" rtlCol="0">
              <a:spAutoFit/>
            </a:bodyPr>
            <a:lstStyle/>
            <a:p>
              <a:pPr algn="ctr"/>
              <a:r>
                <a:rPr lang="en-US" dirty="0" err="1">
                  <a:solidFill>
                    <a:schemeClr val="accent1"/>
                  </a:solidFill>
                </a:rPr>
                <a:t>IPython</a:t>
              </a:r>
              <a:r>
                <a:rPr lang="en-US" dirty="0">
                  <a:solidFill>
                    <a:schemeClr val="accent1"/>
                  </a:solidFill>
                </a:rPr>
                <a:t> notebooks have implementation details that slides may omit.</a:t>
              </a:r>
            </a:p>
          </p:txBody>
        </p:sp>
        <p:sp>
          <p:nvSpPr>
            <p:cNvPr id="10" name="TextBox 9"/>
            <p:cNvSpPr txBox="1"/>
            <p:nvPr/>
          </p:nvSpPr>
          <p:spPr>
            <a:xfrm>
              <a:off x="151408" y="5232197"/>
              <a:ext cx="1716790" cy="923330"/>
            </a:xfrm>
            <a:prstGeom prst="rect">
              <a:avLst/>
            </a:prstGeom>
            <a:solidFill>
              <a:schemeClr val="bg1"/>
            </a:solidFill>
            <a:ln>
              <a:solidFill>
                <a:schemeClr val="accent1"/>
              </a:solidFill>
            </a:ln>
          </p:spPr>
          <p:txBody>
            <a:bodyPr wrap="square" rtlCol="0">
              <a:spAutoFit/>
            </a:bodyPr>
            <a:lstStyle/>
            <a:p>
              <a:pPr algn="ctr"/>
              <a:r>
                <a:rPr lang="en-US" dirty="0">
                  <a:solidFill>
                    <a:schemeClr val="accent1"/>
                  </a:solidFill>
                </a:rPr>
                <a:t>Slides are the slides from lecture.  </a:t>
              </a:r>
            </a:p>
          </p:txBody>
        </p:sp>
        <p:sp>
          <p:nvSpPr>
            <p:cNvPr id="12" name="TextBox 11">
              <a:extLst>
                <a:ext uri="{FF2B5EF4-FFF2-40B4-BE49-F238E27FC236}">
                  <a16:creationId xmlns:a16="http://schemas.microsoft.com/office/drawing/2014/main" id="{ECC978B5-9CA7-6047-AC58-9DD830ABA3EC}"/>
                </a:ext>
              </a:extLst>
            </p:cNvPr>
            <p:cNvSpPr txBox="1"/>
            <p:nvPr/>
          </p:nvSpPr>
          <p:spPr>
            <a:xfrm>
              <a:off x="3801628" y="4002383"/>
              <a:ext cx="1479666" cy="923330"/>
            </a:xfrm>
            <a:prstGeom prst="rect">
              <a:avLst/>
            </a:prstGeom>
            <a:solidFill>
              <a:schemeClr val="bg1"/>
            </a:solidFill>
            <a:ln>
              <a:solidFill>
                <a:schemeClr val="accent1"/>
              </a:solidFill>
            </a:ln>
          </p:spPr>
          <p:txBody>
            <a:bodyPr wrap="square" rtlCol="0">
              <a:spAutoFit/>
            </a:bodyPr>
            <a:lstStyle/>
            <a:p>
              <a:pPr algn="ctr"/>
              <a:r>
                <a:rPr lang="en-US" dirty="0">
                  <a:solidFill>
                    <a:schemeClr val="accent1"/>
                  </a:solidFill>
                </a:rPr>
                <a:t>Videos from lecture are available!</a:t>
              </a:r>
            </a:p>
          </p:txBody>
        </p:sp>
        <p:sp>
          <p:nvSpPr>
            <p:cNvPr id="8" name="TextBox 7"/>
            <p:cNvSpPr txBox="1"/>
            <p:nvPr/>
          </p:nvSpPr>
          <p:spPr>
            <a:xfrm>
              <a:off x="3967208" y="5243096"/>
              <a:ext cx="2529792" cy="1200329"/>
            </a:xfrm>
            <a:prstGeom prst="rect">
              <a:avLst/>
            </a:prstGeom>
            <a:solidFill>
              <a:schemeClr val="bg1"/>
            </a:solidFill>
            <a:ln>
              <a:solidFill>
                <a:schemeClr val="accent1"/>
              </a:solidFill>
            </a:ln>
          </p:spPr>
          <p:txBody>
            <a:bodyPr wrap="square" rtlCol="0">
              <a:spAutoFit/>
            </a:bodyPr>
            <a:lstStyle/>
            <a:p>
              <a:pPr algn="ctr"/>
              <a:r>
                <a:rPr lang="en-US" dirty="0">
                  <a:solidFill>
                    <a:schemeClr val="accent1"/>
                  </a:solidFill>
                </a:rPr>
                <a:t>Hand-outs and references have many details that slides may omit.</a:t>
              </a:r>
            </a:p>
          </p:txBody>
        </p:sp>
      </p:grpSp>
    </p:spTree>
    <p:extLst>
      <p:ext uri="{BB962C8B-B14F-4D97-AF65-F5344CB8AC3E}">
        <p14:creationId xmlns:p14="http://schemas.microsoft.com/office/powerpoint/2010/main" val="1627015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A7580F-32C3-3622-7014-D1FCDA0B2E53}"/>
              </a:ext>
            </a:extLst>
          </p:cNvPr>
          <p:cNvSpPr>
            <a:spLocks noGrp="1"/>
          </p:cNvSpPr>
          <p:nvPr>
            <p:ph type="title"/>
          </p:nvPr>
        </p:nvSpPr>
        <p:spPr/>
        <p:txBody>
          <a:bodyPr/>
          <a:lstStyle/>
          <a:p>
            <a:r>
              <a:rPr lang="en-US" dirty="0"/>
              <a:t>Embedded </a:t>
            </a:r>
            <a:r>
              <a:rPr lang="en-US" dirty="0" err="1"/>
              <a:t>EthiCS</a:t>
            </a:r>
            <a:r>
              <a:rPr lang="en-US" dirty="0"/>
              <a:t> Lectures</a:t>
            </a:r>
          </a:p>
        </p:txBody>
      </p:sp>
      <p:sp>
        <p:nvSpPr>
          <p:cNvPr id="3" name="Content Placeholder 2">
            <a:extLst>
              <a:ext uri="{FF2B5EF4-FFF2-40B4-BE49-F238E27FC236}">
                <a16:creationId xmlns:a16="http://schemas.microsoft.com/office/drawing/2014/main" id="{FE077966-2C29-64A5-134A-BEE0DC29AC6C}"/>
              </a:ext>
            </a:extLst>
          </p:cNvPr>
          <p:cNvSpPr>
            <a:spLocks noGrp="1"/>
          </p:cNvSpPr>
          <p:nvPr>
            <p:ph idx="1"/>
          </p:nvPr>
        </p:nvSpPr>
        <p:spPr/>
        <p:txBody>
          <a:bodyPr/>
          <a:lstStyle/>
          <a:p>
            <a:r>
              <a:rPr lang="en-US" dirty="0"/>
              <a:t>Two lectures focused on ethics by Dan Webber: Jan 24 and Feb 28</a:t>
            </a:r>
          </a:p>
          <a:p>
            <a:pPr lvl="1"/>
            <a:r>
              <a:rPr lang="en-US" dirty="0">
                <a:solidFill>
                  <a:schemeClr val="accent4"/>
                </a:solidFill>
              </a:rPr>
              <a:t>Friday 10:30am-12:00pm (Skilling Auditorium)</a:t>
            </a:r>
          </a:p>
          <a:p>
            <a:r>
              <a:rPr lang="en-US" dirty="0" err="1"/>
              <a:t>EthiCS</a:t>
            </a:r>
            <a:r>
              <a:rPr lang="en-US" dirty="0"/>
              <a:t> questions will also be on your homework and your exams.</a:t>
            </a:r>
          </a:p>
          <a:p>
            <a:r>
              <a:rPr lang="en-US" dirty="0"/>
              <a:t>More on </a:t>
            </a:r>
            <a:r>
              <a:rPr lang="en-US" dirty="0" err="1"/>
              <a:t>EthiCS</a:t>
            </a:r>
            <a:r>
              <a:rPr lang="en-US" dirty="0"/>
              <a:t> in a bit …</a:t>
            </a:r>
          </a:p>
          <a:p>
            <a:endParaRPr lang="en-US" dirty="0"/>
          </a:p>
          <a:p>
            <a:endParaRPr lang="en-US" dirty="0"/>
          </a:p>
        </p:txBody>
      </p:sp>
    </p:spTree>
    <p:extLst>
      <p:ext uri="{BB962C8B-B14F-4D97-AF65-F5344CB8AC3E}">
        <p14:creationId xmlns:p14="http://schemas.microsoft.com/office/powerpoint/2010/main" val="19016672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99D747-8D83-FA43-9315-6FBC1EB61991}"/>
              </a:ext>
            </a:extLst>
          </p:cNvPr>
          <p:cNvSpPr>
            <a:spLocks noGrp="1"/>
          </p:cNvSpPr>
          <p:nvPr>
            <p:ph type="title"/>
          </p:nvPr>
        </p:nvSpPr>
        <p:spPr/>
        <p:txBody>
          <a:bodyPr/>
          <a:lstStyle/>
          <a:p>
            <a:r>
              <a:rPr lang="en-US" dirty="0"/>
              <a:t>The big questions</a:t>
            </a:r>
          </a:p>
        </p:txBody>
      </p:sp>
      <p:sp>
        <p:nvSpPr>
          <p:cNvPr id="3" name="Content Placeholder 2">
            <a:extLst>
              <a:ext uri="{FF2B5EF4-FFF2-40B4-BE49-F238E27FC236}">
                <a16:creationId xmlns:a16="http://schemas.microsoft.com/office/drawing/2014/main" id="{A270D2FE-C529-8B45-9101-325EB8E71245}"/>
              </a:ext>
            </a:extLst>
          </p:cNvPr>
          <p:cNvSpPr>
            <a:spLocks noGrp="1"/>
          </p:cNvSpPr>
          <p:nvPr>
            <p:ph idx="1"/>
          </p:nvPr>
        </p:nvSpPr>
        <p:spPr/>
        <p:txBody>
          <a:bodyPr>
            <a:normAutofit/>
          </a:bodyPr>
          <a:lstStyle/>
          <a:p>
            <a:r>
              <a:rPr lang="en-US" dirty="0"/>
              <a:t>Who are we?</a:t>
            </a:r>
          </a:p>
          <a:p>
            <a:pPr lvl="1"/>
            <a:r>
              <a:rPr lang="en-US" dirty="0">
                <a:solidFill>
                  <a:schemeClr val="accent4"/>
                </a:solidFill>
              </a:rPr>
              <a:t>Professors, TAs, students?</a:t>
            </a:r>
          </a:p>
          <a:p>
            <a:r>
              <a:rPr lang="en-US" dirty="0"/>
              <a:t>Why are we here?</a:t>
            </a:r>
          </a:p>
          <a:p>
            <a:pPr lvl="1"/>
            <a:r>
              <a:rPr lang="en-US" dirty="0">
                <a:solidFill>
                  <a:schemeClr val="accent4"/>
                </a:solidFill>
              </a:rPr>
              <a:t>Why learn about algorithms?</a:t>
            </a:r>
          </a:p>
          <a:p>
            <a:r>
              <a:rPr lang="en-US" dirty="0"/>
              <a:t>What is going on?</a:t>
            </a:r>
          </a:p>
          <a:p>
            <a:pPr lvl="1"/>
            <a:r>
              <a:rPr lang="en-US" dirty="0">
                <a:solidFill>
                  <a:schemeClr val="accent4"/>
                </a:solidFill>
              </a:rPr>
              <a:t>What is this course about?</a:t>
            </a:r>
          </a:p>
          <a:p>
            <a:pPr lvl="1"/>
            <a:r>
              <a:rPr lang="en-US" dirty="0">
                <a:solidFill>
                  <a:schemeClr val="accent4"/>
                </a:solidFill>
              </a:rPr>
              <a:t>Logistics?</a:t>
            </a:r>
          </a:p>
          <a:p>
            <a:r>
              <a:rPr lang="en-US" dirty="0"/>
              <a:t>Can we multiply integers?</a:t>
            </a:r>
          </a:p>
          <a:p>
            <a:pPr lvl="1"/>
            <a:r>
              <a:rPr lang="en-US" dirty="0">
                <a:solidFill>
                  <a:schemeClr val="accent4"/>
                </a:solidFill>
              </a:rPr>
              <a:t>And can we do it quickly?</a:t>
            </a:r>
          </a:p>
        </p:txBody>
      </p:sp>
      <p:pic>
        <p:nvPicPr>
          <p:cNvPr id="4" name="Picture 3">
            <a:extLst>
              <a:ext uri="{FF2B5EF4-FFF2-40B4-BE49-F238E27FC236}">
                <a16:creationId xmlns:a16="http://schemas.microsoft.com/office/drawing/2014/main" id="{44FF873E-7733-AF4A-B538-FC902006B6C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633905" y="4039737"/>
            <a:ext cx="2142751" cy="2818263"/>
          </a:xfrm>
          <a:prstGeom prst="rect">
            <a:avLst/>
          </a:prstGeom>
        </p:spPr>
      </p:pic>
    </p:spTree>
    <p:extLst>
      <p:ext uri="{BB962C8B-B14F-4D97-AF65-F5344CB8AC3E}">
        <p14:creationId xmlns:p14="http://schemas.microsoft.com/office/powerpoint/2010/main" val="1730426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3935" y="-204476"/>
            <a:ext cx="8395429" cy="1325563"/>
          </a:xfrm>
        </p:spPr>
        <p:txBody>
          <a:bodyPr/>
          <a:lstStyle/>
          <a:p>
            <a:r>
              <a:rPr lang="en-US" dirty="0"/>
              <a:t>How to get the most out of lectures</a:t>
            </a:r>
          </a:p>
        </p:txBody>
      </p:sp>
      <p:sp>
        <p:nvSpPr>
          <p:cNvPr id="3" name="Content Placeholder 2"/>
          <p:cNvSpPr>
            <a:spLocks noGrp="1"/>
          </p:cNvSpPr>
          <p:nvPr>
            <p:ph idx="1"/>
          </p:nvPr>
        </p:nvSpPr>
        <p:spPr>
          <a:xfrm>
            <a:off x="343836" y="916560"/>
            <a:ext cx="8245528" cy="5941440"/>
          </a:xfrm>
        </p:spPr>
        <p:txBody>
          <a:bodyPr>
            <a:normAutofit fontScale="92500" lnSpcReduction="10000"/>
          </a:bodyPr>
          <a:lstStyle/>
          <a:p>
            <a:r>
              <a:rPr lang="en-US" b="1" dirty="0">
                <a:solidFill>
                  <a:schemeClr val="accent4"/>
                </a:solidFill>
              </a:rPr>
              <a:t>During lecture:</a:t>
            </a:r>
          </a:p>
          <a:p>
            <a:pPr lvl="1"/>
            <a:r>
              <a:rPr lang="en-US" dirty="0">
                <a:solidFill>
                  <a:schemeClr val="accent4"/>
                </a:solidFill>
              </a:rPr>
              <a:t>Participate live (if you can), ask questions.</a:t>
            </a:r>
          </a:p>
          <a:p>
            <a:pPr lvl="1"/>
            <a:r>
              <a:rPr lang="en-US" dirty="0">
                <a:solidFill>
                  <a:schemeClr val="accent4"/>
                </a:solidFill>
              </a:rPr>
              <a:t>Engage with in-class questions.</a:t>
            </a:r>
          </a:p>
          <a:p>
            <a:r>
              <a:rPr lang="en-US" b="1" dirty="0">
                <a:solidFill>
                  <a:schemeClr val="accent4"/>
                </a:solidFill>
              </a:rPr>
              <a:t>Before lecture:</a:t>
            </a:r>
          </a:p>
          <a:p>
            <a:pPr lvl="1"/>
            <a:r>
              <a:rPr lang="en-US" dirty="0">
                <a:solidFill>
                  <a:schemeClr val="accent4"/>
                </a:solidFill>
              </a:rPr>
              <a:t>Do</a:t>
            </a:r>
            <a:r>
              <a:rPr lang="en-US" b="1" i="1" dirty="0">
                <a:solidFill>
                  <a:srgbClr val="FF0000"/>
                </a:solidFill>
              </a:rPr>
              <a:t> pre-lecture exercises </a:t>
            </a:r>
            <a:r>
              <a:rPr lang="en-US" dirty="0">
                <a:solidFill>
                  <a:schemeClr val="accent4"/>
                </a:solidFill>
              </a:rPr>
              <a:t>on the website.</a:t>
            </a:r>
          </a:p>
          <a:p>
            <a:r>
              <a:rPr lang="en-US" b="1" dirty="0">
                <a:solidFill>
                  <a:schemeClr val="accent4"/>
                </a:solidFill>
              </a:rPr>
              <a:t>After lecture:</a:t>
            </a:r>
          </a:p>
          <a:p>
            <a:pPr lvl="1"/>
            <a:r>
              <a:rPr lang="en-US" dirty="0">
                <a:solidFill>
                  <a:schemeClr val="accent4"/>
                </a:solidFill>
              </a:rPr>
              <a:t>Go through the exercises on the slides.</a:t>
            </a:r>
          </a:p>
          <a:p>
            <a:pPr lvl="1"/>
            <a:r>
              <a:rPr lang="en-US" dirty="0">
                <a:solidFill>
                  <a:schemeClr val="accent4"/>
                </a:solidFill>
              </a:rPr>
              <a:t>Do the concept check questions.</a:t>
            </a:r>
          </a:p>
          <a:p>
            <a:pPr lvl="1"/>
            <a:endParaRPr lang="en-US" dirty="0">
              <a:solidFill>
                <a:schemeClr val="accent4"/>
              </a:solidFill>
            </a:endParaRPr>
          </a:p>
          <a:p>
            <a:pPr lvl="1"/>
            <a:endParaRPr lang="en-US" dirty="0">
              <a:solidFill>
                <a:schemeClr val="accent4"/>
              </a:solidFill>
            </a:endParaRPr>
          </a:p>
          <a:p>
            <a:pPr lvl="1"/>
            <a:endParaRPr lang="en-US" dirty="0">
              <a:solidFill>
                <a:schemeClr val="accent4"/>
              </a:solidFill>
            </a:endParaRPr>
          </a:p>
          <a:p>
            <a:pPr lvl="1"/>
            <a:endParaRPr lang="en-US" dirty="0">
              <a:solidFill>
                <a:schemeClr val="accent4"/>
              </a:solidFill>
            </a:endParaRPr>
          </a:p>
          <a:p>
            <a:pPr lvl="1"/>
            <a:endParaRPr lang="en-US" dirty="0">
              <a:solidFill>
                <a:schemeClr val="accent4"/>
              </a:solidFill>
            </a:endParaRPr>
          </a:p>
          <a:p>
            <a:r>
              <a:rPr lang="en-US" b="1" i="1" dirty="0">
                <a:solidFill>
                  <a:srgbClr val="FF0000"/>
                </a:solidFill>
              </a:rPr>
              <a:t>Do the reading</a:t>
            </a:r>
            <a:endParaRPr lang="en-US" b="1" dirty="0">
              <a:solidFill>
                <a:schemeClr val="accent4"/>
              </a:solidFill>
            </a:endParaRPr>
          </a:p>
          <a:p>
            <a:pPr lvl="1"/>
            <a:r>
              <a:rPr lang="en-US" dirty="0">
                <a:solidFill>
                  <a:schemeClr val="accent4"/>
                </a:solidFill>
              </a:rPr>
              <a:t>either before or after lecture, whatever works best for you.</a:t>
            </a:r>
          </a:p>
          <a:p>
            <a:pPr lvl="1"/>
            <a:r>
              <a:rPr lang="en-US" b="1" dirty="0">
                <a:solidFill>
                  <a:schemeClr val="accent4"/>
                </a:solidFill>
              </a:rPr>
              <a:t>do not wait to “catch up” the week before the exam.</a:t>
            </a:r>
          </a:p>
          <a:p>
            <a:pPr lvl="1"/>
            <a:endParaRPr lang="en-US" dirty="0">
              <a:solidFill>
                <a:schemeClr val="accent4"/>
              </a:solidFill>
            </a:endParaRPr>
          </a:p>
          <a:p>
            <a:endParaRPr lang="en-US" dirty="0">
              <a:solidFill>
                <a:schemeClr val="accent4"/>
              </a:solidFill>
            </a:endParaRP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73678" y="3183087"/>
            <a:ext cx="1277885" cy="1904522"/>
          </a:xfrm>
          <a:prstGeom prst="rect">
            <a:avLst/>
          </a:prstGeom>
        </p:spPr>
      </p:pic>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4039608" y="3722873"/>
            <a:ext cx="1306317" cy="1296612"/>
          </a:xfrm>
          <a:prstGeom prst="rect">
            <a:avLst/>
          </a:prstGeom>
        </p:spPr>
      </p:pic>
      <p:sp>
        <p:nvSpPr>
          <p:cNvPr id="6" name="TextBox 5"/>
          <p:cNvSpPr txBox="1"/>
          <p:nvPr/>
        </p:nvSpPr>
        <p:spPr>
          <a:xfrm>
            <a:off x="3210609" y="5019484"/>
            <a:ext cx="2834277" cy="646331"/>
          </a:xfrm>
          <a:prstGeom prst="rect">
            <a:avLst/>
          </a:prstGeom>
          <a:noFill/>
        </p:spPr>
        <p:txBody>
          <a:bodyPr wrap="square" rtlCol="0">
            <a:spAutoFit/>
          </a:bodyPr>
          <a:lstStyle/>
          <a:p>
            <a:r>
              <a:rPr lang="en-US" dirty="0" err="1"/>
              <a:t>Siggi</a:t>
            </a:r>
            <a:r>
              <a:rPr lang="en-US" dirty="0"/>
              <a:t> the Studious Stork</a:t>
            </a:r>
          </a:p>
          <a:p>
            <a:r>
              <a:rPr lang="en-US" dirty="0"/>
              <a:t>(recommended exercises)</a:t>
            </a:r>
          </a:p>
        </p:txBody>
      </p:sp>
      <p:sp>
        <p:nvSpPr>
          <p:cNvPr id="7" name="TextBox 6"/>
          <p:cNvSpPr txBox="1"/>
          <p:nvPr/>
        </p:nvSpPr>
        <p:spPr>
          <a:xfrm>
            <a:off x="6044886" y="5019485"/>
            <a:ext cx="3309662" cy="646331"/>
          </a:xfrm>
          <a:prstGeom prst="rect">
            <a:avLst/>
          </a:prstGeom>
          <a:noFill/>
        </p:spPr>
        <p:txBody>
          <a:bodyPr wrap="square" rtlCol="0">
            <a:spAutoFit/>
          </a:bodyPr>
          <a:lstStyle/>
          <a:p>
            <a:r>
              <a:rPr lang="en-US" dirty="0"/>
              <a:t>Ollie the Over-achieving Ostrich</a:t>
            </a:r>
          </a:p>
          <a:p>
            <a:r>
              <a:rPr lang="en-US" dirty="0"/>
              <a:t>(challenge questions)</a:t>
            </a:r>
          </a:p>
        </p:txBody>
      </p:sp>
      <p:pic>
        <p:nvPicPr>
          <p:cNvPr id="9" name="Picture 8">
            <a:extLst>
              <a:ext uri="{FF2B5EF4-FFF2-40B4-BE49-F238E27FC236}">
                <a16:creationId xmlns:a16="http://schemas.microsoft.com/office/drawing/2014/main" id="{58EA8B67-44CC-654D-B93B-FED7C252E53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410243" y="1503595"/>
            <a:ext cx="2728877" cy="1044460"/>
          </a:xfrm>
          <a:prstGeom prst="rect">
            <a:avLst/>
          </a:prstGeom>
        </p:spPr>
      </p:pic>
      <p:sp>
        <p:nvSpPr>
          <p:cNvPr id="11" name="TextBox 10">
            <a:extLst>
              <a:ext uri="{FF2B5EF4-FFF2-40B4-BE49-F238E27FC236}">
                <a16:creationId xmlns:a16="http://schemas.microsoft.com/office/drawing/2014/main" id="{C3288A80-DEEF-AA4E-AD2D-C73471763174}"/>
              </a:ext>
            </a:extLst>
          </p:cNvPr>
          <p:cNvSpPr txBox="1"/>
          <p:nvPr/>
        </p:nvSpPr>
        <p:spPr>
          <a:xfrm>
            <a:off x="6532389" y="2321691"/>
            <a:ext cx="2599508" cy="646331"/>
          </a:xfrm>
          <a:prstGeom prst="rect">
            <a:avLst/>
          </a:prstGeom>
          <a:noFill/>
        </p:spPr>
        <p:txBody>
          <a:bodyPr wrap="square" rtlCol="0">
            <a:spAutoFit/>
          </a:bodyPr>
          <a:lstStyle/>
          <a:p>
            <a:r>
              <a:rPr lang="en-US" dirty="0"/>
              <a:t>Think-Pair-Share Terrapins (in-class questions)</a:t>
            </a:r>
          </a:p>
        </p:txBody>
      </p:sp>
    </p:spTree>
    <p:extLst>
      <p:ext uri="{BB962C8B-B14F-4D97-AF65-F5344CB8AC3E}">
        <p14:creationId xmlns:p14="http://schemas.microsoft.com/office/powerpoint/2010/main" val="474006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2"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1+#ppt_w/2"/>
                                          </p:val>
                                        </p:tav>
                                        <p:tav tm="100000">
                                          <p:val>
                                            <p:strVal val="#ppt_x"/>
                                          </p:val>
                                        </p:tav>
                                      </p:tavLst>
                                    </p:anim>
                                    <p:anim calcmode="lin" valueType="num">
                                      <p:cBhvr additive="base">
                                        <p:cTn id="16" dur="500" fill="hold"/>
                                        <p:tgtEl>
                                          <p:spTgt spid="11"/>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1+#ppt_w/2"/>
                                          </p:val>
                                        </p:tav>
                                        <p:tav tm="100000">
                                          <p:val>
                                            <p:strVal val="#ppt_x"/>
                                          </p:val>
                                        </p:tav>
                                      </p:tavLst>
                                    </p:anim>
                                    <p:anim calcmode="lin" valueType="num">
                                      <p:cBhvr additive="base">
                                        <p:cTn id="20"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4"/>
                                        </p:tgtEl>
                                        <p:attrNameLst>
                                          <p:attrName>style.visibility</p:attrName>
                                        </p:attrNameLst>
                                      </p:cBhvr>
                                      <p:to>
                                        <p:strVal val="visible"/>
                                      </p:to>
                                    </p:set>
                                    <p:anim calcmode="lin" valueType="num">
                                      <p:cBhvr additive="base">
                                        <p:cTn id="39" dur="500" fill="hold"/>
                                        <p:tgtEl>
                                          <p:spTgt spid="4"/>
                                        </p:tgtEl>
                                        <p:attrNameLst>
                                          <p:attrName>ppt_x</p:attrName>
                                        </p:attrNameLst>
                                      </p:cBhvr>
                                      <p:tavLst>
                                        <p:tav tm="0">
                                          <p:val>
                                            <p:strVal val="#ppt_x"/>
                                          </p:val>
                                        </p:tav>
                                        <p:tav tm="100000">
                                          <p:val>
                                            <p:strVal val="#ppt_x"/>
                                          </p:val>
                                        </p:tav>
                                      </p:tavLst>
                                    </p:anim>
                                    <p:anim calcmode="lin" valueType="num">
                                      <p:cBhvr additive="base">
                                        <p:cTn id="40" dur="500" fill="hold"/>
                                        <p:tgtEl>
                                          <p:spTgt spid="4"/>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7"/>
                                        </p:tgtEl>
                                        <p:attrNameLst>
                                          <p:attrName>style.visibility</p:attrName>
                                        </p:attrNameLst>
                                      </p:cBhvr>
                                      <p:to>
                                        <p:strVal val="visible"/>
                                      </p:to>
                                    </p:set>
                                    <p:anim calcmode="lin" valueType="num">
                                      <p:cBhvr additive="base">
                                        <p:cTn id="43" dur="500" fill="hold"/>
                                        <p:tgtEl>
                                          <p:spTgt spid="7"/>
                                        </p:tgtEl>
                                        <p:attrNameLst>
                                          <p:attrName>ppt_x</p:attrName>
                                        </p:attrNameLst>
                                      </p:cBhvr>
                                      <p:tavLst>
                                        <p:tav tm="0">
                                          <p:val>
                                            <p:strVal val="#ppt_x"/>
                                          </p:val>
                                        </p:tav>
                                        <p:tav tm="100000">
                                          <p:val>
                                            <p:strVal val="#ppt_x"/>
                                          </p:val>
                                        </p:tav>
                                      </p:tavLst>
                                    </p:anim>
                                    <p:anim calcmode="lin" valueType="num">
                                      <p:cBhvr additive="base">
                                        <p:cTn id="44" dur="500" fill="hold"/>
                                        <p:tgtEl>
                                          <p:spTgt spid="7"/>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6"/>
                                        </p:tgtEl>
                                        <p:attrNameLst>
                                          <p:attrName>style.visibility</p:attrName>
                                        </p:attrNameLst>
                                      </p:cBhvr>
                                      <p:to>
                                        <p:strVal val="visible"/>
                                      </p:to>
                                    </p:set>
                                    <p:anim calcmode="lin" valueType="num">
                                      <p:cBhvr additive="base">
                                        <p:cTn id="47" dur="500" fill="hold"/>
                                        <p:tgtEl>
                                          <p:spTgt spid="6"/>
                                        </p:tgtEl>
                                        <p:attrNameLst>
                                          <p:attrName>ppt_x</p:attrName>
                                        </p:attrNameLst>
                                      </p:cBhvr>
                                      <p:tavLst>
                                        <p:tav tm="0">
                                          <p:val>
                                            <p:strVal val="#ppt_x"/>
                                          </p:val>
                                        </p:tav>
                                        <p:tav tm="100000">
                                          <p:val>
                                            <p:strVal val="#ppt_x"/>
                                          </p:val>
                                        </p:tav>
                                      </p:tavLst>
                                    </p:anim>
                                    <p:anim calcmode="lin" valueType="num">
                                      <p:cBhvr additive="base">
                                        <p:cTn id="48" dur="500" fill="hold"/>
                                        <p:tgtEl>
                                          <p:spTgt spid="6"/>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5"/>
                                        </p:tgtEl>
                                        <p:attrNameLst>
                                          <p:attrName>style.visibility</p:attrName>
                                        </p:attrNameLst>
                                      </p:cBhvr>
                                      <p:to>
                                        <p:strVal val="visible"/>
                                      </p:to>
                                    </p:set>
                                    <p:anim calcmode="lin" valueType="num">
                                      <p:cBhvr additive="base">
                                        <p:cTn id="51" dur="500" fill="hold"/>
                                        <p:tgtEl>
                                          <p:spTgt spid="5"/>
                                        </p:tgtEl>
                                        <p:attrNameLst>
                                          <p:attrName>ppt_x</p:attrName>
                                        </p:attrNameLst>
                                      </p:cBhvr>
                                      <p:tavLst>
                                        <p:tav tm="0">
                                          <p:val>
                                            <p:strVal val="#ppt_x"/>
                                          </p:val>
                                        </p:tav>
                                        <p:tav tm="100000">
                                          <p:val>
                                            <p:strVal val="#ppt_x"/>
                                          </p:val>
                                        </p:tav>
                                      </p:tavLst>
                                    </p:anim>
                                    <p:anim calcmode="lin" valueType="num">
                                      <p:cBhvr additive="base">
                                        <p:cTn id="5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3">
                                            <p:txEl>
                                              <p:pRg st="13" end="13"/>
                                            </p:txEl>
                                          </p:spTgt>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3">
                                            <p:txEl>
                                              <p:pRg st="14" end="14"/>
                                            </p:txEl>
                                          </p:spTgt>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p:bldP spid="7" grpId="0"/>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IPython</a:t>
            </a:r>
            <a:r>
              <a:rPr lang="en-US" dirty="0"/>
              <a:t> Notebooks</a:t>
            </a:r>
          </a:p>
        </p:txBody>
      </p:sp>
      <p:sp>
        <p:nvSpPr>
          <p:cNvPr id="3" name="Content Placeholder 2"/>
          <p:cNvSpPr>
            <a:spLocks noGrp="1"/>
          </p:cNvSpPr>
          <p:nvPr>
            <p:ph idx="1"/>
          </p:nvPr>
        </p:nvSpPr>
        <p:spPr>
          <a:xfrm>
            <a:off x="628649" y="1825625"/>
            <a:ext cx="8371660" cy="4859988"/>
          </a:xfrm>
        </p:spPr>
        <p:txBody>
          <a:bodyPr>
            <a:normAutofit/>
          </a:bodyPr>
          <a:lstStyle/>
          <a:p>
            <a:r>
              <a:rPr lang="en-US" dirty="0"/>
              <a:t>Lectures will occasionally be accompanied by </a:t>
            </a:r>
            <a:r>
              <a:rPr lang="en-US" dirty="0" err="1"/>
              <a:t>IPython</a:t>
            </a:r>
            <a:r>
              <a:rPr lang="en-US" dirty="0"/>
              <a:t> notebooks (but not homework)</a:t>
            </a:r>
          </a:p>
          <a:p>
            <a:pPr lvl="1"/>
            <a:r>
              <a:rPr lang="en-US" dirty="0">
                <a:solidFill>
                  <a:schemeClr val="accent4"/>
                </a:solidFill>
              </a:rPr>
              <a:t>For the next lecture, the </a:t>
            </a:r>
            <a:r>
              <a:rPr lang="en-US" b="1" i="1" dirty="0">
                <a:solidFill>
                  <a:schemeClr val="accent4"/>
                </a:solidFill>
              </a:rPr>
              <a:t>pre-lecture exercise </a:t>
            </a:r>
            <a:r>
              <a:rPr lang="en-US" dirty="0">
                <a:solidFill>
                  <a:schemeClr val="accent4"/>
                </a:solidFill>
              </a:rPr>
              <a:t>is to get started with </a:t>
            </a:r>
            <a:r>
              <a:rPr lang="en-US" dirty="0" err="1">
                <a:solidFill>
                  <a:schemeClr val="accent4"/>
                </a:solidFill>
              </a:rPr>
              <a:t>Jupyter</a:t>
            </a:r>
            <a:r>
              <a:rPr lang="en-US" dirty="0">
                <a:solidFill>
                  <a:schemeClr val="accent4"/>
                </a:solidFill>
              </a:rPr>
              <a:t> Notebooks and with Python.</a:t>
            </a:r>
          </a:p>
          <a:p>
            <a:pPr lvl="1"/>
            <a:r>
              <a:rPr lang="en-US" dirty="0">
                <a:solidFill>
                  <a:schemeClr val="accent4"/>
                </a:solidFill>
              </a:rPr>
              <a:t>See the course website for details.</a:t>
            </a:r>
          </a:p>
          <a:p>
            <a:pPr lvl="1"/>
            <a:endParaRPr lang="en-US" dirty="0"/>
          </a:p>
          <a:p>
            <a:r>
              <a:rPr lang="en-US" dirty="0"/>
              <a:t>The goal is to make the algorithms (and their runtimes) more tangible.</a:t>
            </a:r>
          </a:p>
        </p:txBody>
      </p:sp>
    </p:spTree>
    <p:extLst>
      <p:ext uri="{BB962C8B-B14F-4D97-AF65-F5344CB8AC3E}">
        <p14:creationId xmlns:p14="http://schemas.microsoft.com/office/powerpoint/2010/main" val="1032867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49" y="-19955"/>
            <a:ext cx="7886700" cy="857647"/>
          </a:xfrm>
        </p:spPr>
        <p:txBody>
          <a:bodyPr/>
          <a:lstStyle/>
          <a:p>
            <a:r>
              <a:rPr lang="en-US" dirty="0"/>
              <a:t>Concept Check Questions</a:t>
            </a:r>
          </a:p>
        </p:txBody>
      </p:sp>
      <p:sp>
        <p:nvSpPr>
          <p:cNvPr id="3" name="Content Placeholder 2"/>
          <p:cNvSpPr>
            <a:spLocks noGrp="1"/>
          </p:cNvSpPr>
          <p:nvPr>
            <p:ph idx="1"/>
          </p:nvPr>
        </p:nvSpPr>
        <p:spPr>
          <a:xfrm>
            <a:off x="628649" y="837692"/>
            <a:ext cx="8371660" cy="5847922"/>
          </a:xfrm>
        </p:spPr>
        <p:txBody>
          <a:bodyPr>
            <a:normAutofit/>
          </a:bodyPr>
          <a:lstStyle/>
          <a:p>
            <a:r>
              <a:rPr lang="en-US" sz="2400" dirty="0"/>
              <a:t>Not part of grade; will not be graded. No solutions (on purpose)</a:t>
            </a:r>
          </a:p>
          <a:p>
            <a:r>
              <a:rPr lang="en-US" sz="2400" dirty="0"/>
              <a:t>Links to question sets part of resources for each lecture (via Lectures tab on website)</a:t>
            </a:r>
            <a:br>
              <a:rPr lang="en-US" dirty="0"/>
            </a:br>
            <a:endParaRPr lang="en-US" dirty="0"/>
          </a:p>
        </p:txBody>
      </p:sp>
      <p:pic>
        <p:nvPicPr>
          <p:cNvPr id="5" name="Picture 4" descr="Graphical user interface&#10;&#10;Description automatically generated with medium confidence">
            <a:extLst>
              <a:ext uri="{FF2B5EF4-FFF2-40B4-BE49-F238E27FC236}">
                <a16:creationId xmlns:a16="http://schemas.microsoft.com/office/drawing/2014/main" id="{EEF28096-85AB-5E4D-8FDC-4F9457F2A348}"/>
              </a:ext>
            </a:extLst>
          </p:cNvPr>
          <p:cNvPicPr>
            <a:picLocks noChangeAspect="1"/>
          </p:cNvPicPr>
          <p:nvPr/>
        </p:nvPicPr>
        <p:blipFill>
          <a:blip r:embed="rId3"/>
          <a:stretch>
            <a:fillRect/>
          </a:stretch>
        </p:blipFill>
        <p:spPr>
          <a:xfrm>
            <a:off x="1276831" y="2076748"/>
            <a:ext cx="6070600" cy="1816100"/>
          </a:xfrm>
          <a:prstGeom prst="rect">
            <a:avLst/>
          </a:prstGeom>
          <a:ln w="50800">
            <a:solidFill>
              <a:schemeClr val="accent4"/>
            </a:solidFill>
          </a:ln>
          <a:effectLst>
            <a:softEdge rad="0"/>
          </a:effectLst>
        </p:spPr>
      </p:pic>
      <p:pic>
        <p:nvPicPr>
          <p:cNvPr id="7" name="Picture 6" descr="Graphical user interface, text, application, email&#10;&#10;Description automatically generated">
            <a:extLst>
              <a:ext uri="{FF2B5EF4-FFF2-40B4-BE49-F238E27FC236}">
                <a16:creationId xmlns:a16="http://schemas.microsoft.com/office/drawing/2014/main" id="{6E355E80-A2E5-DD45-8FAD-EA50B7E8D73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36291" y="4065234"/>
            <a:ext cx="7671415" cy="2792766"/>
          </a:xfrm>
          <a:prstGeom prst="rect">
            <a:avLst/>
          </a:prstGeom>
          <a:ln w="50800">
            <a:solidFill>
              <a:schemeClr val="accent5"/>
            </a:solidFill>
          </a:ln>
        </p:spPr>
      </p:pic>
      <p:sp>
        <p:nvSpPr>
          <p:cNvPr id="8" name="Right Arrow 7">
            <a:extLst>
              <a:ext uri="{FF2B5EF4-FFF2-40B4-BE49-F238E27FC236}">
                <a16:creationId xmlns:a16="http://schemas.microsoft.com/office/drawing/2014/main" id="{F1C79781-0179-1647-8EE2-35517031B443}"/>
              </a:ext>
            </a:extLst>
          </p:cNvPr>
          <p:cNvSpPr/>
          <p:nvPr/>
        </p:nvSpPr>
        <p:spPr>
          <a:xfrm rot="5400000">
            <a:off x="5052530" y="3096898"/>
            <a:ext cx="638566" cy="41436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24823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41754D-5AA1-8D4C-AF8C-EA11B3FB0DB5}"/>
              </a:ext>
            </a:extLst>
          </p:cNvPr>
          <p:cNvSpPr>
            <a:spLocks noGrp="1"/>
          </p:cNvSpPr>
          <p:nvPr>
            <p:ph type="title"/>
          </p:nvPr>
        </p:nvSpPr>
        <p:spPr/>
        <p:txBody>
          <a:bodyPr/>
          <a:lstStyle/>
          <a:p>
            <a:r>
              <a:rPr lang="en-US" dirty="0"/>
              <a:t>References</a:t>
            </a:r>
          </a:p>
        </p:txBody>
      </p:sp>
      <p:sp>
        <p:nvSpPr>
          <p:cNvPr id="3" name="Content Placeholder 2">
            <a:extLst>
              <a:ext uri="{FF2B5EF4-FFF2-40B4-BE49-F238E27FC236}">
                <a16:creationId xmlns:a16="http://schemas.microsoft.com/office/drawing/2014/main" id="{249B0E3D-25B0-1743-A3DD-FD59BC59F6E8}"/>
              </a:ext>
            </a:extLst>
          </p:cNvPr>
          <p:cNvSpPr>
            <a:spLocks noGrp="1"/>
          </p:cNvSpPr>
          <p:nvPr>
            <p:ph idx="1"/>
          </p:nvPr>
        </p:nvSpPr>
        <p:spPr>
          <a:xfrm>
            <a:off x="465909" y="2165259"/>
            <a:ext cx="8678092" cy="4351338"/>
          </a:xfrm>
        </p:spPr>
        <p:txBody>
          <a:bodyPr/>
          <a:lstStyle/>
          <a:p>
            <a:r>
              <a:rPr lang="en-US" b="1" dirty="0"/>
              <a:t>Algorithms Illuminated</a:t>
            </a:r>
            <a:r>
              <a:rPr lang="en-US" dirty="0"/>
              <a:t>, Vols 1, 2, and 3 by Tim </a:t>
            </a:r>
            <a:r>
              <a:rPr lang="en-US" dirty="0" err="1"/>
              <a:t>Roughgarden</a:t>
            </a:r>
            <a:endParaRPr lang="en-US" dirty="0"/>
          </a:p>
          <a:p>
            <a:r>
              <a:rPr lang="en-US" dirty="0"/>
              <a:t>Additional resources at </a:t>
            </a:r>
            <a:r>
              <a:rPr lang="en-US" dirty="0" err="1"/>
              <a:t>algorithmsilluminated.org</a:t>
            </a:r>
            <a:endParaRPr lang="en-US" dirty="0"/>
          </a:p>
          <a:p>
            <a:endParaRPr lang="en-US" dirty="0"/>
          </a:p>
          <a:p>
            <a:r>
              <a:rPr lang="en-US" dirty="0"/>
              <a:t>We may also refer to the following (optional) books:</a:t>
            </a:r>
          </a:p>
        </p:txBody>
      </p:sp>
      <p:pic>
        <p:nvPicPr>
          <p:cNvPr id="4" name="Picture 3">
            <a:extLst>
              <a:ext uri="{FF2B5EF4-FFF2-40B4-BE49-F238E27FC236}">
                <a16:creationId xmlns:a16="http://schemas.microsoft.com/office/drawing/2014/main" id="{06F5E614-DA50-9F45-83DF-F004874494D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457616" y="217699"/>
            <a:ext cx="1066099" cy="1597547"/>
          </a:xfrm>
          <a:prstGeom prst="rect">
            <a:avLst/>
          </a:prstGeom>
        </p:spPr>
      </p:pic>
      <p:pic>
        <p:nvPicPr>
          <p:cNvPr id="5" name="Picture 4">
            <a:extLst>
              <a:ext uri="{FF2B5EF4-FFF2-40B4-BE49-F238E27FC236}">
                <a16:creationId xmlns:a16="http://schemas.microsoft.com/office/drawing/2014/main" id="{F2A97EA5-9549-EE43-A5FA-B4B82523C54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720158" y="240568"/>
            <a:ext cx="1060771" cy="1597547"/>
          </a:xfrm>
          <a:prstGeom prst="rect">
            <a:avLst/>
          </a:prstGeom>
        </p:spPr>
      </p:pic>
      <p:pic>
        <p:nvPicPr>
          <p:cNvPr id="6" name="Picture 5">
            <a:extLst>
              <a:ext uri="{FF2B5EF4-FFF2-40B4-BE49-F238E27FC236}">
                <a16:creationId xmlns:a16="http://schemas.microsoft.com/office/drawing/2014/main" id="{7E32D5CB-6598-2C4E-8B5B-3DE5F6AEB82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977372" y="217699"/>
            <a:ext cx="1075956" cy="1620416"/>
          </a:xfrm>
          <a:prstGeom prst="rect">
            <a:avLst/>
          </a:prstGeom>
        </p:spPr>
      </p:pic>
      <p:pic>
        <p:nvPicPr>
          <p:cNvPr id="7" name="Picture 6">
            <a:extLst>
              <a:ext uri="{FF2B5EF4-FFF2-40B4-BE49-F238E27FC236}">
                <a16:creationId xmlns:a16="http://schemas.microsoft.com/office/drawing/2014/main" id="{5FDB5466-E104-A748-A3F0-263ECEFB240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76102" y="4768719"/>
            <a:ext cx="1294831" cy="1460499"/>
          </a:xfrm>
          <a:prstGeom prst="rect">
            <a:avLst/>
          </a:prstGeom>
        </p:spPr>
      </p:pic>
      <p:sp>
        <p:nvSpPr>
          <p:cNvPr id="8" name="TextBox 7">
            <a:extLst>
              <a:ext uri="{FF2B5EF4-FFF2-40B4-BE49-F238E27FC236}">
                <a16:creationId xmlns:a16="http://schemas.microsoft.com/office/drawing/2014/main" id="{BDCECB39-AF56-DB44-84B0-F08D9C60CE55}"/>
              </a:ext>
            </a:extLst>
          </p:cNvPr>
          <p:cNvSpPr txBox="1"/>
          <p:nvPr/>
        </p:nvSpPr>
        <p:spPr>
          <a:xfrm>
            <a:off x="1670933" y="4768719"/>
            <a:ext cx="3137832" cy="1477328"/>
          </a:xfrm>
          <a:prstGeom prst="rect">
            <a:avLst/>
          </a:prstGeom>
          <a:noFill/>
        </p:spPr>
        <p:txBody>
          <a:bodyPr wrap="square" rtlCol="0">
            <a:spAutoFit/>
          </a:bodyPr>
          <a:lstStyle/>
          <a:p>
            <a:pPr algn="ctr"/>
            <a:r>
              <a:rPr lang="en-US" dirty="0">
                <a:solidFill>
                  <a:schemeClr val="accent4"/>
                </a:solidFill>
              </a:rPr>
              <a:t>”CLRS”: Introduction to Algorithms by </a:t>
            </a:r>
            <a:r>
              <a:rPr lang="en-US" dirty="0" err="1">
                <a:solidFill>
                  <a:schemeClr val="accent4"/>
                </a:solidFill>
              </a:rPr>
              <a:t>Cormen</a:t>
            </a:r>
            <a:r>
              <a:rPr lang="en-US" dirty="0">
                <a:solidFill>
                  <a:schemeClr val="accent4"/>
                </a:solidFill>
              </a:rPr>
              <a:t>, </a:t>
            </a:r>
            <a:r>
              <a:rPr lang="en-US" dirty="0" err="1">
                <a:solidFill>
                  <a:schemeClr val="accent4"/>
                </a:solidFill>
              </a:rPr>
              <a:t>Leiserson</a:t>
            </a:r>
            <a:r>
              <a:rPr lang="en-US" dirty="0">
                <a:solidFill>
                  <a:schemeClr val="accent4"/>
                </a:solidFill>
              </a:rPr>
              <a:t>, </a:t>
            </a:r>
            <a:r>
              <a:rPr lang="en-US" dirty="0" err="1">
                <a:solidFill>
                  <a:schemeClr val="accent4"/>
                </a:solidFill>
              </a:rPr>
              <a:t>Rivest</a:t>
            </a:r>
            <a:r>
              <a:rPr lang="en-US" dirty="0">
                <a:solidFill>
                  <a:schemeClr val="accent4"/>
                </a:solidFill>
              </a:rPr>
              <a:t>, and Stein.  Available FOR FREE ONLINE through the Stanford library.</a:t>
            </a:r>
          </a:p>
        </p:txBody>
      </p:sp>
      <p:pic>
        <p:nvPicPr>
          <p:cNvPr id="9" name="Picture 8">
            <a:extLst>
              <a:ext uri="{FF2B5EF4-FFF2-40B4-BE49-F238E27FC236}">
                <a16:creationId xmlns:a16="http://schemas.microsoft.com/office/drawing/2014/main" id="{10C87AD3-F891-5443-94F1-4AE5F93ED1D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987193" y="4768719"/>
            <a:ext cx="1231710" cy="1406461"/>
          </a:xfrm>
          <a:prstGeom prst="rect">
            <a:avLst/>
          </a:prstGeom>
        </p:spPr>
      </p:pic>
      <p:sp>
        <p:nvSpPr>
          <p:cNvPr id="10" name="TextBox 9">
            <a:extLst>
              <a:ext uri="{FF2B5EF4-FFF2-40B4-BE49-F238E27FC236}">
                <a16:creationId xmlns:a16="http://schemas.microsoft.com/office/drawing/2014/main" id="{8064E8B9-33CA-1D47-BA66-DF366D8E0B21}"/>
              </a:ext>
            </a:extLst>
          </p:cNvPr>
          <p:cNvSpPr txBox="1"/>
          <p:nvPr/>
        </p:nvSpPr>
        <p:spPr>
          <a:xfrm>
            <a:off x="6218903" y="5544471"/>
            <a:ext cx="2463588" cy="646331"/>
          </a:xfrm>
          <a:prstGeom prst="rect">
            <a:avLst/>
          </a:prstGeom>
          <a:noFill/>
        </p:spPr>
        <p:txBody>
          <a:bodyPr wrap="square" rtlCol="0">
            <a:spAutoFit/>
          </a:bodyPr>
          <a:lstStyle/>
          <a:p>
            <a:pPr algn="ctr"/>
            <a:r>
              <a:rPr lang="en-US" dirty="0">
                <a:solidFill>
                  <a:schemeClr val="accent4"/>
                </a:solidFill>
              </a:rPr>
              <a:t>“Algorithm Design” by  Kleinberg and </a:t>
            </a:r>
            <a:r>
              <a:rPr lang="en-US" dirty="0" err="1">
                <a:solidFill>
                  <a:schemeClr val="accent4"/>
                </a:solidFill>
              </a:rPr>
              <a:t>Tardos</a:t>
            </a:r>
            <a:endParaRPr lang="en-US" dirty="0">
              <a:solidFill>
                <a:schemeClr val="accent4"/>
              </a:solidFill>
            </a:endParaRPr>
          </a:p>
        </p:txBody>
      </p:sp>
    </p:spTree>
    <p:extLst>
      <p:ext uri="{BB962C8B-B14F-4D97-AF65-F5344CB8AC3E}">
        <p14:creationId xmlns:p14="http://schemas.microsoft.com/office/powerpoint/2010/main" val="4285605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F6FAC-010C-A01B-BCD0-8D949668520A}"/>
              </a:ext>
            </a:extLst>
          </p:cNvPr>
          <p:cNvSpPr>
            <a:spLocks noGrp="1"/>
          </p:cNvSpPr>
          <p:nvPr>
            <p:ph type="title"/>
          </p:nvPr>
        </p:nvSpPr>
        <p:spPr/>
        <p:txBody>
          <a:bodyPr/>
          <a:lstStyle/>
          <a:p>
            <a:r>
              <a:rPr lang="en-US" dirty="0"/>
              <a:t>Sections</a:t>
            </a:r>
          </a:p>
        </p:txBody>
      </p:sp>
      <p:sp>
        <p:nvSpPr>
          <p:cNvPr id="3" name="Content Placeholder 2">
            <a:extLst>
              <a:ext uri="{FF2B5EF4-FFF2-40B4-BE49-F238E27FC236}">
                <a16:creationId xmlns:a16="http://schemas.microsoft.com/office/drawing/2014/main" id="{93D91870-F5A6-6371-2273-C8B576FAB647}"/>
              </a:ext>
            </a:extLst>
          </p:cNvPr>
          <p:cNvSpPr>
            <a:spLocks noGrp="1"/>
          </p:cNvSpPr>
          <p:nvPr>
            <p:ph idx="1"/>
          </p:nvPr>
        </p:nvSpPr>
        <p:spPr/>
        <p:txBody>
          <a:bodyPr>
            <a:normAutofit lnSpcReduction="10000"/>
          </a:bodyPr>
          <a:lstStyle/>
          <a:p>
            <a:pPr marL="0" indent="0">
              <a:buNone/>
            </a:pPr>
            <a:r>
              <a:rPr lang="en-US" dirty="0"/>
              <a:t>Taught by your </a:t>
            </a:r>
            <a:r>
              <a:rPr lang="en-US" dirty="0">
                <a:solidFill>
                  <a:schemeClr val="accent4"/>
                </a:solidFill>
              </a:rPr>
              <a:t>amazing CAs </a:t>
            </a:r>
            <a:r>
              <a:rPr lang="en-US" dirty="0"/>
              <a:t>and will</a:t>
            </a:r>
          </a:p>
          <a:p>
            <a:r>
              <a:rPr lang="en-US" sz="2400" dirty="0"/>
              <a:t>recap lecture</a:t>
            </a:r>
          </a:p>
          <a:p>
            <a:r>
              <a:rPr lang="en-US" sz="2400" dirty="0"/>
              <a:t>show you </a:t>
            </a:r>
            <a:r>
              <a:rPr lang="en-US" sz="2400" dirty="0">
                <a:solidFill>
                  <a:schemeClr val="accent4"/>
                </a:solidFill>
              </a:rPr>
              <a:t>how to apply</a:t>
            </a:r>
            <a:r>
              <a:rPr lang="en-US" sz="2400" dirty="0"/>
              <a:t> the ideas you learned in lecture</a:t>
            </a:r>
          </a:p>
          <a:p>
            <a:r>
              <a:rPr lang="en-US" sz="2400" dirty="0"/>
              <a:t>can occasionally cover new material</a:t>
            </a:r>
            <a:endParaRPr lang="en-US" dirty="0"/>
          </a:p>
          <a:p>
            <a:endParaRPr lang="en-US" dirty="0"/>
          </a:p>
          <a:p>
            <a:pPr marL="0" indent="0">
              <a:buNone/>
            </a:pPr>
            <a:r>
              <a:rPr lang="en-US" dirty="0"/>
              <a:t>Sections are as “mandatory” as lectures:</a:t>
            </a:r>
          </a:p>
          <a:p>
            <a:r>
              <a:rPr lang="en-US" sz="2400" dirty="0"/>
              <a:t>we will not track attendance, but</a:t>
            </a:r>
          </a:p>
          <a:p>
            <a:r>
              <a:rPr lang="en-US" sz="2400" dirty="0"/>
              <a:t>sections (practice, practice, practice) are the </a:t>
            </a:r>
            <a:r>
              <a:rPr lang="en-US" sz="2400" dirty="0">
                <a:solidFill>
                  <a:schemeClr val="accent4"/>
                </a:solidFill>
              </a:rPr>
              <a:t>best</a:t>
            </a:r>
            <a:r>
              <a:rPr lang="en-US" sz="2400" dirty="0"/>
              <a:t> way to learn the material in CS 161</a:t>
            </a:r>
          </a:p>
          <a:p>
            <a:r>
              <a:rPr lang="en-US" sz="2400" dirty="0"/>
              <a:t>also, a good place to find community</a:t>
            </a:r>
          </a:p>
          <a:p>
            <a:endParaRPr lang="en-US" dirty="0"/>
          </a:p>
          <a:p>
            <a:endParaRPr lang="en-US" dirty="0"/>
          </a:p>
        </p:txBody>
      </p:sp>
    </p:spTree>
    <p:extLst>
      <p:ext uri="{BB962C8B-B14F-4D97-AF65-F5344CB8AC3E}">
        <p14:creationId xmlns:p14="http://schemas.microsoft.com/office/powerpoint/2010/main" val="4021606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Homework</a:t>
            </a:r>
          </a:p>
        </p:txBody>
      </p:sp>
      <p:sp>
        <p:nvSpPr>
          <p:cNvPr id="3" name="Content Placeholder 2"/>
          <p:cNvSpPr>
            <a:spLocks noGrp="1"/>
          </p:cNvSpPr>
          <p:nvPr>
            <p:ph idx="1"/>
          </p:nvPr>
        </p:nvSpPr>
        <p:spPr>
          <a:xfrm>
            <a:off x="628650" y="1690689"/>
            <a:ext cx="7886700" cy="4859988"/>
          </a:xfrm>
        </p:spPr>
        <p:txBody>
          <a:bodyPr>
            <a:normAutofit/>
          </a:bodyPr>
          <a:lstStyle/>
          <a:p>
            <a:r>
              <a:rPr lang="en-US" dirty="0"/>
              <a:t>Weekly assignments, posted Wednesday by 11:59pm, due the next Wednesday 11:59pm.</a:t>
            </a:r>
          </a:p>
          <a:p>
            <a:r>
              <a:rPr lang="en-US" dirty="0"/>
              <a:t>First homework will be posted this Wednesday</a:t>
            </a:r>
          </a:p>
          <a:p>
            <a:r>
              <a:rPr lang="en-US" dirty="0"/>
              <a:t>There are 8 total (no HW the week before midterm)</a:t>
            </a:r>
          </a:p>
          <a:p>
            <a:pPr lvl="1"/>
            <a:r>
              <a:rPr lang="en-US" dirty="0"/>
              <a:t>HW1, HW2, HW3: solo submissions</a:t>
            </a:r>
          </a:p>
          <a:p>
            <a:pPr lvl="1"/>
            <a:r>
              <a:rPr lang="en-US" dirty="0"/>
              <a:t>HW4, HW5, HW6, HW7, HW8: solo/pair submissions</a:t>
            </a:r>
          </a:p>
          <a:p>
            <a:r>
              <a:rPr lang="en-US" dirty="0">
                <a:solidFill>
                  <a:srgbClr val="FF0000"/>
                </a:solidFill>
              </a:rPr>
              <a:t>We only accept typed submissions. Handwritten submissions lose points on homework 1, and receive ZERO points from homework 2 onwards.</a:t>
            </a:r>
          </a:p>
          <a:p>
            <a:endParaRPr lang="en-US" dirty="0"/>
          </a:p>
        </p:txBody>
      </p:sp>
    </p:spTree>
    <p:extLst>
      <p:ext uri="{BB962C8B-B14F-4D97-AF65-F5344CB8AC3E}">
        <p14:creationId xmlns:p14="http://schemas.microsoft.com/office/powerpoint/2010/main" val="2548998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7C7F7F-8BE9-9149-BF68-A215CC68D276}"/>
              </a:ext>
            </a:extLst>
          </p:cNvPr>
          <p:cNvSpPr>
            <a:spLocks noGrp="1"/>
          </p:cNvSpPr>
          <p:nvPr>
            <p:ph type="title"/>
          </p:nvPr>
        </p:nvSpPr>
        <p:spPr/>
        <p:txBody>
          <a:bodyPr/>
          <a:lstStyle/>
          <a:p>
            <a:r>
              <a:rPr lang="en-US" dirty="0"/>
              <a:t>Homework</a:t>
            </a:r>
          </a:p>
        </p:txBody>
      </p:sp>
      <p:sp>
        <p:nvSpPr>
          <p:cNvPr id="3" name="Content Placeholder 2">
            <a:extLst>
              <a:ext uri="{FF2B5EF4-FFF2-40B4-BE49-F238E27FC236}">
                <a16:creationId xmlns:a16="http://schemas.microsoft.com/office/drawing/2014/main" id="{267C2E37-29D1-4487-BC43-4F1E13F4E0D3}"/>
              </a:ext>
            </a:extLst>
          </p:cNvPr>
          <p:cNvSpPr>
            <a:spLocks noGrp="1"/>
          </p:cNvSpPr>
          <p:nvPr>
            <p:ph idx="1"/>
          </p:nvPr>
        </p:nvSpPr>
        <p:spPr/>
        <p:txBody>
          <a:bodyPr/>
          <a:lstStyle/>
          <a:p>
            <a:r>
              <a:rPr lang="en-US" dirty="0"/>
              <a:t>We will have an ungraded prerequisites “quiz,” that you should do and confirm that you have gone through it on your homework 1.</a:t>
            </a:r>
          </a:p>
          <a:p>
            <a:r>
              <a:rPr lang="en-US" dirty="0"/>
              <a:t>If you struggle on the “quiz” you might not have the necessary background yet and might struggle in CS 161 if you take it now.</a:t>
            </a:r>
          </a:p>
          <a:p>
            <a:r>
              <a:rPr lang="en-US" dirty="0" err="1"/>
              <a:t>Prereqs</a:t>
            </a:r>
            <a:r>
              <a:rPr lang="en-US" dirty="0"/>
              <a:t>:</a:t>
            </a:r>
          </a:p>
          <a:p>
            <a:pPr lvl="1"/>
            <a:r>
              <a:rPr lang="en-US" dirty="0"/>
              <a:t>CS 103 (</a:t>
            </a:r>
            <a:r>
              <a:rPr lang="en-US" dirty="0">
                <a:solidFill>
                  <a:srgbClr val="FF0000"/>
                </a:solidFill>
              </a:rPr>
              <a:t>proofs</a:t>
            </a:r>
            <a:r>
              <a:rPr lang="en-US" dirty="0"/>
              <a:t>, </a:t>
            </a:r>
            <a:r>
              <a:rPr lang="en-US" dirty="0">
                <a:solidFill>
                  <a:srgbClr val="FF0000"/>
                </a:solidFill>
              </a:rPr>
              <a:t>induction</a:t>
            </a:r>
            <a:r>
              <a:rPr lang="en-US" dirty="0"/>
              <a:t>, basic math background, etc.)</a:t>
            </a:r>
          </a:p>
          <a:p>
            <a:pPr lvl="1"/>
            <a:r>
              <a:rPr lang="en-US" dirty="0"/>
              <a:t>CS 106 (</a:t>
            </a:r>
            <a:r>
              <a:rPr lang="en-US" dirty="0" err="1"/>
              <a:t>asymptotics</a:t>
            </a:r>
            <a:r>
              <a:rPr lang="en-US" dirty="0"/>
              <a:t>, big-O, data structures, etc.)</a:t>
            </a:r>
          </a:p>
          <a:p>
            <a:pPr lvl="1"/>
            <a:r>
              <a:rPr lang="en-US" dirty="0"/>
              <a:t>CS 109 (probability, expectation, basics of counting, etc.)</a:t>
            </a:r>
          </a:p>
        </p:txBody>
      </p:sp>
    </p:spTree>
    <p:extLst>
      <p:ext uri="{BB962C8B-B14F-4D97-AF65-F5344CB8AC3E}">
        <p14:creationId xmlns:p14="http://schemas.microsoft.com/office/powerpoint/2010/main" val="6735372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964" y="362341"/>
            <a:ext cx="8995035" cy="1325563"/>
          </a:xfrm>
        </p:spPr>
        <p:txBody>
          <a:bodyPr/>
          <a:lstStyle/>
          <a:p>
            <a:r>
              <a:rPr lang="en-US" dirty="0"/>
              <a:t>How to get the most out of homework</a:t>
            </a:r>
          </a:p>
        </p:txBody>
      </p:sp>
      <p:sp>
        <p:nvSpPr>
          <p:cNvPr id="3" name="Content Placeholder 2"/>
          <p:cNvSpPr>
            <a:spLocks noGrp="1"/>
          </p:cNvSpPr>
          <p:nvPr>
            <p:ph idx="1"/>
          </p:nvPr>
        </p:nvSpPr>
        <p:spPr>
          <a:xfrm>
            <a:off x="514423" y="1786864"/>
            <a:ext cx="8264118" cy="5384645"/>
          </a:xfrm>
        </p:spPr>
        <p:txBody>
          <a:bodyPr>
            <a:normAutofit/>
          </a:bodyPr>
          <a:lstStyle/>
          <a:p>
            <a:r>
              <a:rPr lang="en-US" dirty="0"/>
              <a:t>HW has two parts: exercises and problems.</a:t>
            </a:r>
          </a:p>
          <a:p>
            <a:r>
              <a:rPr lang="en-US" dirty="0"/>
              <a:t>Do the exercises on your own.</a:t>
            </a:r>
          </a:p>
          <a:p>
            <a:r>
              <a:rPr lang="en-US" dirty="0"/>
              <a:t>Try the problems on your own </a:t>
            </a:r>
            <a:r>
              <a:rPr lang="en-US" b="1" dirty="0"/>
              <a:t>before</a:t>
            </a:r>
            <a:r>
              <a:rPr lang="en-US" dirty="0"/>
              <a:t> discussing it with classmates.</a:t>
            </a:r>
          </a:p>
          <a:p>
            <a:pPr lvl="1"/>
            <a:endParaRPr lang="en-US" dirty="0">
              <a:solidFill>
                <a:schemeClr val="accent4"/>
              </a:solidFill>
            </a:endParaRPr>
          </a:p>
          <a:p>
            <a:r>
              <a:rPr lang="en-US" dirty="0"/>
              <a:t>If you get help from a CA during office hours:</a:t>
            </a:r>
          </a:p>
          <a:p>
            <a:pPr lvl="1"/>
            <a:r>
              <a:rPr lang="en-US" b="1" dirty="0">
                <a:solidFill>
                  <a:schemeClr val="accent4"/>
                </a:solidFill>
              </a:rPr>
              <a:t>Try the problem first</a:t>
            </a:r>
            <a:r>
              <a:rPr lang="en-US" dirty="0">
                <a:solidFill>
                  <a:schemeClr val="accent4"/>
                </a:solidFill>
              </a:rPr>
              <a:t>.</a:t>
            </a:r>
          </a:p>
          <a:p>
            <a:pPr lvl="1"/>
            <a:r>
              <a:rPr lang="en-US" dirty="0">
                <a:solidFill>
                  <a:schemeClr val="accent4"/>
                </a:solidFill>
              </a:rPr>
              <a:t>Ask: </a:t>
            </a:r>
            <a:r>
              <a:rPr lang="en-US" b="1" dirty="0">
                <a:solidFill>
                  <a:schemeClr val="accent4"/>
                </a:solidFill>
              </a:rPr>
              <a:t>“I was trying this approach and I got stuck here.”</a:t>
            </a:r>
          </a:p>
          <a:p>
            <a:pPr lvl="1"/>
            <a:r>
              <a:rPr lang="en-US" dirty="0">
                <a:solidFill>
                  <a:schemeClr val="accent4"/>
                </a:solidFill>
              </a:rPr>
              <a:t>After you’ve figured it out, </a:t>
            </a:r>
            <a:r>
              <a:rPr lang="en-US" b="1" dirty="0">
                <a:solidFill>
                  <a:schemeClr val="accent4"/>
                </a:solidFill>
              </a:rPr>
              <a:t>write up your solution from scratch</a:t>
            </a:r>
            <a:r>
              <a:rPr lang="en-US" dirty="0">
                <a:solidFill>
                  <a:schemeClr val="accent4"/>
                </a:solidFill>
              </a:rPr>
              <a:t>, without the notes you took during office hours.</a:t>
            </a:r>
          </a:p>
        </p:txBody>
      </p:sp>
    </p:spTree>
    <p:extLst>
      <p:ext uri="{BB962C8B-B14F-4D97-AF65-F5344CB8AC3E}">
        <p14:creationId xmlns:p14="http://schemas.microsoft.com/office/powerpoint/2010/main" val="946524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Exams</a:t>
            </a:r>
          </a:p>
        </p:txBody>
      </p:sp>
      <p:sp>
        <p:nvSpPr>
          <p:cNvPr id="3" name="Content Placeholder 2"/>
          <p:cNvSpPr>
            <a:spLocks noGrp="1"/>
          </p:cNvSpPr>
          <p:nvPr>
            <p:ph idx="1"/>
          </p:nvPr>
        </p:nvSpPr>
        <p:spPr>
          <a:xfrm>
            <a:off x="628650" y="1561672"/>
            <a:ext cx="8141277" cy="5400831"/>
          </a:xfrm>
        </p:spPr>
        <p:txBody>
          <a:bodyPr>
            <a:normAutofit/>
          </a:bodyPr>
          <a:lstStyle/>
          <a:p>
            <a:r>
              <a:rPr lang="en-US" dirty="0"/>
              <a:t>There will be a </a:t>
            </a:r>
            <a:r>
              <a:rPr lang="en-US" b="1" dirty="0"/>
              <a:t>midterm </a:t>
            </a:r>
            <a:r>
              <a:rPr lang="en-US" dirty="0"/>
              <a:t>and a</a:t>
            </a:r>
            <a:r>
              <a:rPr lang="en-US" b="1" dirty="0"/>
              <a:t> final</a:t>
            </a:r>
            <a:r>
              <a:rPr lang="en-US" dirty="0"/>
              <a:t> </a:t>
            </a:r>
          </a:p>
          <a:p>
            <a:pPr lvl="1"/>
            <a:r>
              <a:rPr lang="en-US" sz="2800" b="1" dirty="0"/>
              <a:t>Midterm</a:t>
            </a:r>
            <a:r>
              <a:rPr lang="en-US" sz="2800" b="1"/>
              <a:t>: </a:t>
            </a:r>
            <a:r>
              <a:rPr lang="en-US" sz="2800"/>
              <a:t>Wed </a:t>
            </a:r>
            <a:r>
              <a:rPr lang="en-US" sz="2800" dirty="0"/>
              <a:t>Feb 12, 6:00pm–9:00pm</a:t>
            </a:r>
          </a:p>
          <a:p>
            <a:pPr lvl="2"/>
            <a:r>
              <a:rPr lang="en-US" sz="2400" dirty="0"/>
              <a:t>Covers lectures 1-7</a:t>
            </a:r>
          </a:p>
          <a:p>
            <a:pPr lvl="1"/>
            <a:r>
              <a:rPr lang="en-US" sz="2800" b="1" dirty="0"/>
              <a:t>Final: </a:t>
            </a:r>
            <a:r>
              <a:rPr lang="en-US" sz="2800" dirty="0"/>
              <a:t>Mon Mar 17, 3:30pm-6:30pm</a:t>
            </a:r>
          </a:p>
          <a:p>
            <a:pPr lvl="2"/>
            <a:r>
              <a:rPr lang="en-US" sz="2400" dirty="0"/>
              <a:t>Covers everything, but more focus on lectures 8 onwards</a:t>
            </a:r>
          </a:p>
          <a:p>
            <a:r>
              <a:rPr lang="en-US" dirty="0"/>
              <a:t>Ensure you can show up for both.</a:t>
            </a:r>
            <a:endParaRPr lang="en-US" dirty="0">
              <a:solidFill>
                <a:srgbClr val="FF0000"/>
              </a:solidFill>
            </a:endParaRPr>
          </a:p>
          <a:p>
            <a:r>
              <a:rPr lang="en-US" dirty="0">
                <a:solidFill>
                  <a:srgbClr val="FF0000"/>
                </a:solidFill>
              </a:rPr>
              <a:t>If you have a conflict with the midterm time, email </a:t>
            </a:r>
            <a:r>
              <a:rPr lang="en-US" dirty="0">
                <a:hlinkClick r:id="rId3"/>
              </a:rPr>
              <a:t>cs161-staff-win2425@cs.stanford.edu</a:t>
            </a:r>
            <a:r>
              <a:rPr lang="en-US" dirty="0"/>
              <a:t> </a:t>
            </a:r>
            <a:r>
              <a:rPr lang="en-US" dirty="0">
                <a:solidFill>
                  <a:srgbClr val="FF0000"/>
                </a:solidFill>
              </a:rPr>
              <a:t>ASAP!!!!</a:t>
            </a:r>
          </a:p>
          <a:p>
            <a:r>
              <a:rPr lang="en-US" dirty="0">
                <a:solidFill>
                  <a:srgbClr val="FF0000"/>
                </a:solidFill>
              </a:rPr>
              <a:t>We cannot accommodate final exam conflicts.</a:t>
            </a:r>
          </a:p>
        </p:txBody>
      </p:sp>
    </p:spTree>
    <p:extLst>
      <p:ext uri="{BB962C8B-B14F-4D97-AF65-F5344CB8AC3E}">
        <p14:creationId xmlns:p14="http://schemas.microsoft.com/office/powerpoint/2010/main" val="6545587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53304A-F7F8-4674-5281-93B0B6E46C67}"/>
              </a:ext>
            </a:extLst>
          </p:cNvPr>
          <p:cNvSpPr>
            <a:spLocks noGrp="1"/>
          </p:cNvSpPr>
          <p:nvPr>
            <p:ph type="title"/>
          </p:nvPr>
        </p:nvSpPr>
        <p:spPr/>
        <p:txBody>
          <a:bodyPr/>
          <a:lstStyle/>
          <a:p>
            <a:r>
              <a:rPr lang="en-US" dirty="0"/>
              <a:t>Final Exam Date/Time is Strict</a:t>
            </a:r>
          </a:p>
        </p:txBody>
      </p:sp>
      <p:pic>
        <p:nvPicPr>
          <p:cNvPr id="7" name="Content Placeholder 6">
            <a:extLst>
              <a:ext uri="{FF2B5EF4-FFF2-40B4-BE49-F238E27FC236}">
                <a16:creationId xmlns:a16="http://schemas.microsoft.com/office/drawing/2014/main" id="{0497E983-3BCE-064C-2D95-7F4FD4E8A63C}"/>
              </a:ext>
            </a:extLst>
          </p:cNvPr>
          <p:cNvPicPr>
            <a:picLocks noGrp="1" noChangeAspect="1"/>
          </p:cNvPicPr>
          <p:nvPr>
            <p:ph idx="1"/>
          </p:nvPr>
        </p:nvPicPr>
        <p:blipFill>
          <a:blip r:embed="rId2"/>
          <a:stretch>
            <a:fillRect/>
          </a:stretch>
        </p:blipFill>
        <p:spPr>
          <a:xfrm>
            <a:off x="4207313" y="1690689"/>
            <a:ext cx="4564515" cy="4351338"/>
          </a:xfrm>
        </p:spPr>
      </p:pic>
      <p:sp>
        <p:nvSpPr>
          <p:cNvPr id="9" name="Content Placeholder 2">
            <a:extLst>
              <a:ext uri="{FF2B5EF4-FFF2-40B4-BE49-F238E27FC236}">
                <a16:creationId xmlns:a16="http://schemas.microsoft.com/office/drawing/2014/main" id="{1E787CF1-9C74-9735-65B4-FE40CED3319D}"/>
              </a:ext>
            </a:extLst>
          </p:cNvPr>
          <p:cNvSpPr txBox="1">
            <a:spLocks/>
          </p:cNvSpPr>
          <p:nvPr/>
        </p:nvSpPr>
        <p:spPr>
          <a:xfrm>
            <a:off x="628650" y="1561672"/>
            <a:ext cx="3452696" cy="540083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The registrar schedules final exams based on class meeting times.</a:t>
            </a:r>
          </a:p>
          <a:p>
            <a:r>
              <a:rPr lang="en-US" sz="2400" dirty="0"/>
              <a:t>If you enroll in another course with lecture time overlapping CS 161, you’ll likely have a final conflict.</a:t>
            </a:r>
          </a:p>
          <a:p>
            <a:r>
              <a:rPr lang="en-US" sz="2400" dirty="0">
                <a:solidFill>
                  <a:srgbClr val="FF0000"/>
                </a:solidFill>
              </a:rPr>
              <a:t>We will NOT accommodate final exam conflicts.</a:t>
            </a:r>
          </a:p>
        </p:txBody>
      </p:sp>
    </p:spTree>
    <p:extLst>
      <p:ext uri="{BB962C8B-B14F-4D97-AF65-F5344CB8AC3E}">
        <p14:creationId xmlns:p14="http://schemas.microsoft.com/office/powerpoint/2010/main" val="28529678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25"/>
          <p:cNvSpPr txBox="1">
            <a:spLocks noGrp="1"/>
          </p:cNvSpPr>
          <p:nvPr>
            <p:ph type="title"/>
          </p:nvPr>
        </p:nvSpPr>
        <p:spPr>
          <a:xfrm>
            <a:off x="150746" y="121611"/>
            <a:ext cx="78867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 dirty="0"/>
              <a:t>Who are we?</a:t>
            </a:r>
            <a:endParaRPr sz="4000" dirty="0"/>
          </a:p>
        </p:txBody>
      </p:sp>
      <p:pic>
        <p:nvPicPr>
          <p:cNvPr id="3" name="Picture 2">
            <a:extLst>
              <a:ext uri="{FF2B5EF4-FFF2-40B4-BE49-F238E27FC236}">
                <a16:creationId xmlns:a16="http://schemas.microsoft.com/office/drawing/2014/main" id="{5200838D-EF8B-5FED-C823-3136ADB95277}"/>
              </a:ext>
            </a:extLst>
          </p:cNvPr>
          <p:cNvPicPr>
            <a:picLocks noChangeAspect="1"/>
          </p:cNvPicPr>
          <p:nvPr/>
        </p:nvPicPr>
        <p:blipFill>
          <a:blip r:embed="rId3"/>
          <a:srcRect b="58862"/>
          <a:stretch/>
        </p:blipFill>
        <p:spPr>
          <a:xfrm>
            <a:off x="5751" y="1215484"/>
            <a:ext cx="9132498" cy="4861931"/>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BD301F-881C-7456-FD0D-F6433915BB01}"/>
              </a:ext>
            </a:extLst>
          </p:cNvPr>
          <p:cNvSpPr>
            <a:spLocks noGrp="1"/>
          </p:cNvSpPr>
          <p:nvPr>
            <p:ph type="title"/>
          </p:nvPr>
        </p:nvSpPr>
        <p:spPr/>
        <p:txBody>
          <a:bodyPr/>
          <a:lstStyle/>
          <a:p>
            <a:r>
              <a:rPr lang="en-US" dirty="0"/>
              <a:t>Grading</a:t>
            </a:r>
          </a:p>
        </p:txBody>
      </p:sp>
      <p:sp>
        <p:nvSpPr>
          <p:cNvPr id="3" name="Content Placeholder 2">
            <a:extLst>
              <a:ext uri="{FF2B5EF4-FFF2-40B4-BE49-F238E27FC236}">
                <a16:creationId xmlns:a16="http://schemas.microsoft.com/office/drawing/2014/main" id="{F0587BB2-0FF0-6939-D87A-1CA3559D1755}"/>
              </a:ext>
            </a:extLst>
          </p:cNvPr>
          <p:cNvSpPr>
            <a:spLocks noGrp="1"/>
          </p:cNvSpPr>
          <p:nvPr>
            <p:ph idx="1"/>
          </p:nvPr>
        </p:nvSpPr>
        <p:spPr/>
        <p:txBody>
          <a:bodyPr>
            <a:normAutofit/>
          </a:bodyPr>
          <a:lstStyle/>
          <a:p>
            <a:r>
              <a:rPr lang="en-US" dirty="0"/>
              <a:t>Homework 50%</a:t>
            </a:r>
          </a:p>
          <a:p>
            <a:pPr lvl="1"/>
            <a:r>
              <a:rPr lang="en-US" dirty="0"/>
              <a:t>Lowest homework score will be dropped. Each of the 7 remaining </a:t>
            </a:r>
            <a:r>
              <a:rPr lang="en-US" dirty="0" err="1"/>
              <a:t>homeworks</a:t>
            </a:r>
            <a:r>
              <a:rPr lang="en-US" dirty="0"/>
              <a:t> equally weighted.</a:t>
            </a:r>
          </a:p>
          <a:p>
            <a:r>
              <a:rPr lang="en-US" dirty="0"/>
              <a:t>Midterm 20%</a:t>
            </a:r>
          </a:p>
          <a:p>
            <a:r>
              <a:rPr lang="en-US" dirty="0"/>
              <a:t>Final 30%</a:t>
            </a:r>
          </a:p>
          <a:p>
            <a:endParaRPr lang="en-US" dirty="0"/>
          </a:p>
          <a:p>
            <a:pPr marL="0" indent="0">
              <a:buNone/>
            </a:pPr>
            <a:endParaRPr lang="en-US" dirty="0"/>
          </a:p>
        </p:txBody>
      </p:sp>
    </p:spTree>
    <p:extLst>
      <p:ext uri="{BB962C8B-B14F-4D97-AF65-F5344CB8AC3E}">
        <p14:creationId xmlns:p14="http://schemas.microsoft.com/office/powerpoint/2010/main" val="28746740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53C8DC-365D-8BE3-06DD-7441010AAED2}"/>
              </a:ext>
            </a:extLst>
          </p:cNvPr>
          <p:cNvSpPr>
            <a:spLocks noGrp="1"/>
          </p:cNvSpPr>
          <p:nvPr>
            <p:ph type="title"/>
          </p:nvPr>
        </p:nvSpPr>
        <p:spPr/>
        <p:txBody>
          <a:bodyPr/>
          <a:lstStyle/>
          <a:p>
            <a:r>
              <a:rPr lang="en-US" dirty="0"/>
              <a:t>Grading Curve</a:t>
            </a:r>
          </a:p>
        </p:txBody>
      </p:sp>
      <p:sp>
        <p:nvSpPr>
          <p:cNvPr id="3" name="Content Placeholder 2">
            <a:extLst>
              <a:ext uri="{FF2B5EF4-FFF2-40B4-BE49-F238E27FC236}">
                <a16:creationId xmlns:a16="http://schemas.microsoft.com/office/drawing/2014/main" id="{0AD7F4DA-D7A3-0059-A5FC-95196623E597}"/>
              </a:ext>
            </a:extLst>
          </p:cNvPr>
          <p:cNvSpPr>
            <a:spLocks noGrp="1"/>
          </p:cNvSpPr>
          <p:nvPr>
            <p:ph idx="1"/>
          </p:nvPr>
        </p:nvSpPr>
        <p:spPr/>
        <p:txBody>
          <a:bodyPr/>
          <a:lstStyle/>
          <a:p>
            <a:r>
              <a:rPr lang="en-US" sz="2400" dirty="0"/>
              <a:t>Letter grade thresholds are not fixed a priori, and will be based on what instructors determine at the end showed excellent, good, etc., performance.</a:t>
            </a:r>
          </a:p>
          <a:p>
            <a:r>
              <a:rPr lang="en-US" sz="2400" dirty="0"/>
              <a:t>Corollary 1: if exams are easy you shouldn’t be happy</a:t>
            </a:r>
          </a:p>
          <a:p>
            <a:r>
              <a:rPr lang="en-US" sz="2400" dirty="0"/>
              <a:t>Corollary 2: if exams are hard you shouldn’t be sad</a:t>
            </a:r>
          </a:p>
        </p:txBody>
      </p:sp>
      <p:pic>
        <p:nvPicPr>
          <p:cNvPr id="5" name="Picture 4">
            <a:extLst>
              <a:ext uri="{FF2B5EF4-FFF2-40B4-BE49-F238E27FC236}">
                <a16:creationId xmlns:a16="http://schemas.microsoft.com/office/drawing/2014/main" id="{F6AA5818-8EBF-2FFF-8DC9-12C89116F462}"/>
              </a:ext>
            </a:extLst>
          </p:cNvPr>
          <p:cNvPicPr>
            <a:picLocks noChangeAspect="1"/>
          </p:cNvPicPr>
          <p:nvPr/>
        </p:nvPicPr>
        <p:blipFill>
          <a:blip r:embed="rId2"/>
          <a:stretch>
            <a:fillRect/>
          </a:stretch>
        </p:blipFill>
        <p:spPr>
          <a:xfrm>
            <a:off x="3256157" y="3818606"/>
            <a:ext cx="5259194" cy="2358357"/>
          </a:xfrm>
          <a:prstGeom prst="rect">
            <a:avLst/>
          </a:prstGeom>
        </p:spPr>
      </p:pic>
    </p:spTree>
    <p:extLst>
      <p:ext uri="{BB962C8B-B14F-4D97-AF65-F5344CB8AC3E}">
        <p14:creationId xmlns:p14="http://schemas.microsoft.com/office/powerpoint/2010/main" val="15535983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911881"/>
          </a:xfrm>
        </p:spPr>
        <p:txBody>
          <a:bodyPr/>
          <a:lstStyle/>
          <a:p>
            <a:r>
              <a:rPr lang="en-US" dirty="0"/>
              <a:t>Talk to us!</a:t>
            </a:r>
          </a:p>
        </p:txBody>
      </p:sp>
      <p:sp>
        <p:nvSpPr>
          <p:cNvPr id="3" name="Content Placeholder 2"/>
          <p:cNvSpPr>
            <a:spLocks noGrp="1"/>
          </p:cNvSpPr>
          <p:nvPr>
            <p:ph idx="1"/>
          </p:nvPr>
        </p:nvSpPr>
        <p:spPr>
          <a:xfrm>
            <a:off x="628650" y="1415720"/>
            <a:ext cx="7886700" cy="5149971"/>
          </a:xfrm>
        </p:spPr>
        <p:txBody>
          <a:bodyPr/>
          <a:lstStyle/>
          <a:p>
            <a:r>
              <a:rPr lang="en-US" dirty="0"/>
              <a:t>Ed discussion forum:</a:t>
            </a:r>
          </a:p>
          <a:p>
            <a:pPr lvl="1"/>
            <a:r>
              <a:rPr lang="en-US" dirty="0">
                <a:solidFill>
                  <a:schemeClr val="accent4"/>
                </a:solidFill>
              </a:rPr>
              <a:t>Link on top of the course website</a:t>
            </a:r>
          </a:p>
          <a:p>
            <a:pPr lvl="1"/>
            <a:r>
              <a:rPr lang="en-US" dirty="0">
                <a:solidFill>
                  <a:schemeClr val="accent4"/>
                </a:solidFill>
              </a:rPr>
              <a:t>Course announcements will be posted there</a:t>
            </a:r>
          </a:p>
          <a:p>
            <a:pPr lvl="1"/>
            <a:r>
              <a:rPr lang="en-US" dirty="0">
                <a:solidFill>
                  <a:schemeClr val="accent4"/>
                </a:solidFill>
              </a:rPr>
              <a:t>Discuss material with TAs and your classmates</a:t>
            </a:r>
          </a:p>
          <a:p>
            <a:r>
              <a:rPr lang="en-US" dirty="0"/>
              <a:t>Office hours:</a:t>
            </a:r>
          </a:p>
          <a:p>
            <a:pPr lvl="1"/>
            <a:r>
              <a:rPr lang="en-US" dirty="0">
                <a:solidFill>
                  <a:schemeClr val="accent4"/>
                </a:solidFill>
              </a:rPr>
              <a:t>See course website for schedule</a:t>
            </a:r>
          </a:p>
          <a:p>
            <a:pPr lvl="1"/>
            <a:r>
              <a:rPr lang="en-US" dirty="0">
                <a:solidFill>
                  <a:schemeClr val="accent4"/>
                </a:solidFill>
              </a:rPr>
              <a:t>Some online, some in-person</a:t>
            </a:r>
          </a:p>
          <a:p>
            <a:pPr lvl="1"/>
            <a:r>
              <a:rPr lang="en-US" dirty="0">
                <a:solidFill>
                  <a:schemeClr val="accent4"/>
                </a:solidFill>
              </a:rPr>
              <a:t>They start later this week</a:t>
            </a:r>
          </a:p>
        </p:txBody>
      </p:sp>
      <p:pic>
        <p:nvPicPr>
          <p:cNvPr id="7" name="Picture 6" descr="Text&#10;&#10;Description automatically generated with medium confidence">
            <a:extLst>
              <a:ext uri="{FF2B5EF4-FFF2-40B4-BE49-F238E27FC236}">
                <a16:creationId xmlns:a16="http://schemas.microsoft.com/office/drawing/2014/main" id="{FAD98973-0A84-284C-BC46-AED73C129933}"/>
              </a:ext>
            </a:extLst>
          </p:cNvPr>
          <p:cNvPicPr>
            <a:picLocks noChangeAspect="1"/>
          </p:cNvPicPr>
          <p:nvPr/>
        </p:nvPicPr>
        <p:blipFill>
          <a:blip r:embed="rId3"/>
          <a:stretch>
            <a:fillRect/>
          </a:stretch>
        </p:blipFill>
        <p:spPr>
          <a:xfrm>
            <a:off x="5216111" y="1027907"/>
            <a:ext cx="3721100" cy="635000"/>
          </a:xfrm>
          <a:prstGeom prst="rect">
            <a:avLst/>
          </a:prstGeom>
        </p:spPr>
      </p:pic>
    </p:spTree>
    <p:extLst>
      <p:ext uri="{BB962C8B-B14F-4D97-AF65-F5344CB8AC3E}">
        <p14:creationId xmlns:p14="http://schemas.microsoft.com/office/powerpoint/2010/main" val="30027965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016E53-E556-ED46-97FC-DF2FC1B50C9B}"/>
              </a:ext>
            </a:extLst>
          </p:cNvPr>
          <p:cNvSpPr>
            <a:spLocks noGrp="1"/>
          </p:cNvSpPr>
          <p:nvPr>
            <p:ph type="title"/>
          </p:nvPr>
        </p:nvSpPr>
        <p:spPr/>
        <p:txBody>
          <a:bodyPr/>
          <a:lstStyle/>
          <a:p>
            <a:r>
              <a:rPr lang="en-US" dirty="0"/>
              <a:t>Talk to each other!</a:t>
            </a:r>
          </a:p>
        </p:txBody>
      </p:sp>
      <p:sp>
        <p:nvSpPr>
          <p:cNvPr id="3" name="Content Placeholder 2">
            <a:extLst>
              <a:ext uri="{FF2B5EF4-FFF2-40B4-BE49-F238E27FC236}">
                <a16:creationId xmlns:a16="http://schemas.microsoft.com/office/drawing/2014/main" id="{2330F7F0-3C89-9E4D-B63E-52170FEC18D5}"/>
              </a:ext>
            </a:extLst>
          </p:cNvPr>
          <p:cNvSpPr>
            <a:spLocks noGrp="1"/>
          </p:cNvSpPr>
          <p:nvPr>
            <p:ph idx="1"/>
          </p:nvPr>
        </p:nvSpPr>
        <p:spPr/>
        <p:txBody>
          <a:bodyPr/>
          <a:lstStyle/>
          <a:p>
            <a:r>
              <a:rPr lang="en-US" dirty="0"/>
              <a:t>Answer your peers’ questions on Ed!</a:t>
            </a:r>
          </a:p>
        </p:txBody>
      </p:sp>
      <p:pic>
        <p:nvPicPr>
          <p:cNvPr id="5" name="Picture 4" descr="Text&#10;&#10;Description automatically generated with medium confidence">
            <a:extLst>
              <a:ext uri="{FF2B5EF4-FFF2-40B4-BE49-F238E27FC236}">
                <a16:creationId xmlns:a16="http://schemas.microsoft.com/office/drawing/2014/main" id="{ED9488B0-229D-C648-819C-D05517067DAC}"/>
              </a:ext>
            </a:extLst>
          </p:cNvPr>
          <p:cNvPicPr>
            <a:picLocks noChangeAspect="1"/>
          </p:cNvPicPr>
          <p:nvPr/>
        </p:nvPicPr>
        <p:blipFill>
          <a:blip r:embed="rId2"/>
          <a:stretch>
            <a:fillRect/>
          </a:stretch>
        </p:blipFill>
        <p:spPr>
          <a:xfrm>
            <a:off x="5216111" y="1027907"/>
            <a:ext cx="3721100" cy="635000"/>
          </a:xfrm>
          <a:prstGeom prst="rect">
            <a:avLst/>
          </a:prstGeom>
        </p:spPr>
      </p:pic>
    </p:spTree>
    <p:extLst>
      <p:ext uri="{BB962C8B-B14F-4D97-AF65-F5344CB8AC3E}">
        <p14:creationId xmlns:p14="http://schemas.microsoft.com/office/powerpoint/2010/main" val="3923202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Course elements </a:t>
            </a:r>
            <a:r>
              <a:rPr lang="en-US"/>
              <a:t>and resources</a:t>
            </a:r>
            <a:endParaRPr lang="en-US" dirty="0"/>
          </a:p>
        </p:txBody>
      </p:sp>
      <p:sp>
        <p:nvSpPr>
          <p:cNvPr id="3" name="Content Placeholder 2"/>
          <p:cNvSpPr>
            <a:spLocks noGrp="1"/>
          </p:cNvSpPr>
          <p:nvPr>
            <p:ph idx="1"/>
          </p:nvPr>
        </p:nvSpPr>
        <p:spPr/>
        <p:txBody>
          <a:bodyPr>
            <a:normAutofit fontScale="77500" lnSpcReduction="20000"/>
          </a:bodyPr>
          <a:lstStyle/>
          <a:p>
            <a:r>
              <a:rPr lang="en-US" dirty="0"/>
              <a:t>Course website:</a:t>
            </a:r>
          </a:p>
          <a:p>
            <a:pPr lvl="1"/>
            <a:r>
              <a:rPr lang="en-US" sz="3000" dirty="0">
                <a:solidFill>
                  <a:srgbClr val="0070C0"/>
                </a:solidFill>
              </a:rPr>
              <a:t>cs161.stanford.edu</a:t>
            </a:r>
          </a:p>
          <a:p>
            <a:pPr lvl="1"/>
            <a:endParaRPr lang="en-US" dirty="0"/>
          </a:p>
          <a:p>
            <a:r>
              <a:rPr lang="en-US" dirty="0"/>
              <a:t>Lectures</a:t>
            </a:r>
          </a:p>
          <a:p>
            <a:pPr lvl="1"/>
            <a:r>
              <a:rPr lang="en-US" dirty="0"/>
              <a:t>Pre-Lecture Exercises</a:t>
            </a:r>
          </a:p>
          <a:p>
            <a:pPr lvl="1"/>
            <a:r>
              <a:rPr lang="en-US" dirty="0"/>
              <a:t>Lecture Notes</a:t>
            </a:r>
          </a:p>
          <a:p>
            <a:pPr lvl="1"/>
            <a:r>
              <a:rPr lang="en-US" dirty="0" err="1"/>
              <a:t>IPython</a:t>
            </a:r>
            <a:r>
              <a:rPr lang="en-US" dirty="0"/>
              <a:t> Notebooks</a:t>
            </a:r>
          </a:p>
          <a:p>
            <a:pPr lvl="1"/>
            <a:r>
              <a:rPr lang="en-US" dirty="0"/>
              <a:t>Concept Check Questions</a:t>
            </a:r>
          </a:p>
          <a:p>
            <a:r>
              <a:rPr lang="en-US" dirty="0"/>
              <a:t>References</a:t>
            </a:r>
          </a:p>
          <a:p>
            <a:r>
              <a:rPr lang="en-US" dirty="0"/>
              <a:t>Sections</a:t>
            </a:r>
          </a:p>
          <a:p>
            <a:r>
              <a:rPr lang="en-US" dirty="0"/>
              <a:t>Homework</a:t>
            </a:r>
          </a:p>
          <a:p>
            <a:r>
              <a:rPr lang="en-US" dirty="0"/>
              <a:t>Exams</a:t>
            </a:r>
          </a:p>
          <a:p>
            <a:r>
              <a:rPr lang="en-US" dirty="0"/>
              <a:t>Office Hours and Ed</a:t>
            </a:r>
          </a:p>
          <a:p>
            <a:pPr marL="0" indent="0">
              <a:buNone/>
            </a:pPr>
            <a:endParaRPr lang="en-US" dirty="0"/>
          </a:p>
          <a:p>
            <a:endParaRPr lang="en-US" dirty="0"/>
          </a:p>
        </p:txBody>
      </p:sp>
      <p:sp>
        <p:nvSpPr>
          <p:cNvPr id="4" name="Right Arrow 3"/>
          <p:cNvSpPr/>
          <p:nvPr/>
        </p:nvSpPr>
        <p:spPr>
          <a:xfrm rot="7721519">
            <a:off x="3618485" y="1619381"/>
            <a:ext cx="629587" cy="374754"/>
          </a:xfrm>
          <a:prstGeom prst="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Arrow 4"/>
          <p:cNvSpPr/>
          <p:nvPr/>
        </p:nvSpPr>
        <p:spPr>
          <a:xfrm rot="10314461">
            <a:off x="4034855" y="1898890"/>
            <a:ext cx="1074290" cy="471855"/>
          </a:xfrm>
          <a:prstGeom prst="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Arrow 5"/>
          <p:cNvSpPr/>
          <p:nvPr/>
        </p:nvSpPr>
        <p:spPr>
          <a:xfrm rot="15058340">
            <a:off x="3098401" y="2534572"/>
            <a:ext cx="629587" cy="374754"/>
          </a:xfrm>
          <a:prstGeom prst="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Arrow 6"/>
          <p:cNvSpPr/>
          <p:nvPr/>
        </p:nvSpPr>
        <p:spPr>
          <a:xfrm rot="12508790">
            <a:off x="3611228" y="2498198"/>
            <a:ext cx="1047976" cy="353990"/>
          </a:xfrm>
          <a:prstGeom prst="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428247E1-FA9A-569D-FC89-8BD2297DDDF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565684" y="2409256"/>
            <a:ext cx="2949666" cy="2559710"/>
          </a:xfrm>
          <a:prstGeom prst="rect">
            <a:avLst/>
          </a:prstGeom>
        </p:spPr>
      </p:pic>
    </p:spTree>
    <p:extLst>
      <p:ext uri="{BB962C8B-B14F-4D97-AF65-F5344CB8AC3E}">
        <p14:creationId xmlns:p14="http://schemas.microsoft.com/office/powerpoint/2010/main" val="178838084"/>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14:presetBounceEnd="50000">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50000">
                                          <p:cBhvr additive="base">
                                            <p:cTn id="7" dur="500" fill="hold"/>
                                            <p:tgtEl>
                                              <p:spTgt spid="8"/>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note on course policies</a:t>
            </a:r>
          </a:p>
        </p:txBody>
      </p:sp>
      <p:sp>
        <p:nvSpPr>
          <p:cNvPr id="3" name="Content Placeholder 2"/>
          <p:cNvSpPr>
            <a:spLocks noGrp="1"/>
          </p:cNvSpPr>
          <p:nvPr>
            <p:ph idx="1"/>
          </p:nvPr>
        </p:nvSpPr>
        <p:spPr/>
        <p:txBody>
          <a:bodyPr/>
          <a:lstStyle/>
          <a:p>
            <a:r>
              <a:rPr lang="en-US" dirty="0"/>
              <a:t>Course policies are listed on the website.</a:t>
            </a:r>
          </a:p>
          <a:p>
            <a:r>
              <a:rPr lang="en-US" dirty="0"/>
              <a:t>Read them and adhere to them.</a:t>
            </a:r>
          </a:p>
          <a:p>
            <a:r>
              <a:rPr lang="en-US" dirty="0"/>
              <a:t>That’s all I’m going to say about course policies</a:t>
            </a:r>
            <a:br>
              <a:rPr lang="en-US" dirty="0"/>
            </a:br>
            <a:r>
              <a:rPr lang="en-US" dirty="0"/>
              <a:t>(except for a couple of slides on collaboration and the honor code)</a:t>
            </a: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80961" y="4001294"/>
            <a:ext cx="3382077" cy="1859820"/>
          </a:xfrm>
          <a:prstGeom prst="rect">
            <a:avLst/>
          </a:prstGeom>
        </p:spPr>
      </p:pic>
    </p:spTree>
    <p:extLst>
      <p:ext uri="{BB962C8B-B14F-4D97-AF65-F5344CB8AC3E}">
        <p14:creationId xmlns:p14="http://schemas.microsoft.com/office/powerpoint/2010/main" val="162163160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Collaboration</a:t>
            </a:r>
          </a:p>
        </p:txBody>
      </p:sp>
      <p:sp>
        <p:nvSpPr>
          <p:cNvPr id="3" name="Content Placeholder 2"/>
          <p:cNvSpPr>
            <a:spLocks noGrp="1"/>
          </p:cNvSpPr>
          <p:nvPr>
            <p:ph idx="1"/>
          </p:nvPr>
        </p:nvSpPr>
        <p:spPr/>
        <p:txBody>
          <a:bodyPr>
            <a:normAutofit lnSpcReduction="10000"/>
          </a:bodyPr>
          <a:lstStyle/>
          <a:p>
            <a:r>
              <a:rPr lang="en-US" dirty="0"/>
              <a:t>We encourage collaboration on homework (but strongly recommend you do exercises on your own)</a:t>
            </a:r>
          </a:p>
          <a:p>
            <a:r>
              <a:rPr lang="en-US" dirty="0"/>
              <a:t>Valid and invalid modes of collaboration are detailed on the course website. </a:t>
            </a:r>
          </a:p>
          <a:p>
            <a:pPr lvl="1"/>
            <a:r>
              <a:rPr lang="en-US" dirty="0"/>
              <a:t>Briefly, you can exchange ideas with classmates but must write up solutions on your own (except for pair submissions from HW4 onwards).</a:t>
            </a:r>
          </a:p>
          <a:p>
            <a:pPr lvl="1"/>
            <a:r>
              <a:rPr lang="en-US" dirty="0"/>
              <a:t>For pair submissions (HW4 onwards), each person must understand and contribute to the solution for </a:t>
            </a:r>
            <a:r>
              <a:rPr lang="en-US" b="1" dirty="0"/>
              <a:t>each individual problem</a:t>
            </a:r>
            <a:r>
              <a:rPr lang="en-US" dirty="0"/>
              <a:t>.</a:t>
            </a:r>
          </a:p>
          <a:p>
            <a:r>
              <a:rPr lang="en-US" dirty="0"/>
              <a:t>You must cite all collaborators, as well as all sources used (outside of course materials).</a:t>
            </a:r>
          </a:p>
        </p:txBody>
      </p:sp>
    </p:spTree>
    <p:extLst>
      <p:ext uri="{BB962C8B-B14F-4D97-AF65-F5344CB8AC3E}">
        <p14:creationId xmlns:p14="http://schemas.microsoft.com/office/powerpoint/2010/main" val="406260638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Honor code</a:t>
            </a:r>
          </a:p>
        </p:txBody>
      </p:sp>
      <p:sp>
        <p:nvSpPr>
          <p:cNvPr id="3" name="Content Placeholder 2"/>
          <p:cNvSpPr>
            <a:spLocks noGrp="1"/>
          </p:cNvSpPr>
          <p:nvPr>
            <p:ph idx="1"/>
          </p:nvPr>
        </p:nvSpPr>
        <p:spPr>
          <a:xfrm>
            <a:off x="628650" y="1561672"/>
            <a:ext cx="7886700" cy="4615291"/>
          </a:xfrm>
        </p:spPr>
        <p:txBody>
          <a:bodyPr>
            <a:normAutofit/>
          </a:bodyPr>
          <a:lstStyle/>
          <a:p>
            <a:r>
              <a:rPr lang="en-US" sz="2400" dirty="0"/>
              <a:t>Updated two years ago: </a:t>
            </a:r>
            <a:r>
              <a:rPr lang="en-US" sz="2400" b="1" dirty="0"/>
              <a:t>“In all cases, it is not permissible for students to enter exam questions into any software, apps, or websites. Accessing resources that directly explain how to answer questions from the actual assignment or exam is a violation of the Honor Code</a:t>
            </a:r>
            <a:r>
              <a:rPr lang="en-US" sz="2400" dirty="0"/>
              <a:t>.”</a:t>
            </a:r>
            <a:br>
              <a:rPr lang="en-US" sz="2400" dirty="0"/>
            </a:br>
            <a:endParaRPr lang="en-US" sz="2400" dirty="0"/>
          </a:p>
          <a:p>
            <a:r>
              <a:rPr lang="en-US" sz="2400" dirty="0"/>
              <a:t>Course policy for homework: “</a:t>
            </a:r>
            <a:r>
              <a:rPr lang="en-US" sz="2400" b="1" dirty="0"/>
              <a:t>In all cases, it is not permissible for students to enter </a:t>
            </a:r>
            <a:r>
              <a:rPr lang="en-US" sz="2400" b="1" i="1" dirty="0"/>
              <a:t>homework</a:t>
            </a:r>
            <a:r>
              <a:rPr lang="en-US" sz="2400" b="1" dirty="0"/>
              <a:t> questions into any software, apps, or websites. Accessing resources that directly explain how to answer questions from the actual assignment or exam is a violation of </a:t>
            </a:r>
            <a:r>
              <a:rPr lang="en-US" sz="2400" b="1" i="1" dirty="0"/>
              <a:t>course policy.</a:t>
            </a:r>
            <a:r>
              <a:rPr lang="en-US" sz="2400" dirty="0"/>
              <a:t>”</a:t>
            </a:r>
          </a:p>
        </p:txBody>
      </p:sp>
    </p:spTree>
    <p:extLst>
      <p:ext uri="{BB962C8B-B14F-4D97-AF65-F5344CB8AC3E}">
        <p14:creationId xmlns:p14="http://schemas.microsoft.com/office/powerpoint/2010/main" val="420527271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Bug bounty!</a:t>
            </a:r>
          </a:p>
        </p:txBody>
      </p:sp>
      <p:sp>
        <p:nvSpPr>
          <p:cNvPr id="3" name="Content Placeholder 2"/>
          <p:cNvSpPr>
            <a:spLocks noGrp="1"/>
          </p:cNvSpPr>
          <p:nvPr>
            <p:ph idx="1"/>
          </p:nvPr>
        </p:nvSpPr>
        <p:spPr>
          <a:xfrm>
            <a:off x="576652" y="1561059"/>
            <a:ext cx="6108961" cy="4351338"/>
          </a:xfrm>
        </p:spPr>
        <p:txBody>
          <a:bodyPr>
            <a:normAutofit fontScale="92500" lnSpcReduction="10000"/>
          </a:bodyPr>
          <a:lstStyle/>
          <a:p>
            <a:r>
              <a:rPr lang="en-US" dirty="0"/>
              <a:t>We hope all PSETs and slides will be bug-free.</a:t>
            </a:r>
          </a:p>
          <a:p>
            <a:r>
              <a:rPr lang="en-US" dirty="0" err="1">
                <a:solidFill>
                  <a:srgbClr val="FF0000"/>
                </a:solidFill>
              </a:rPr>
              <a:t>Howover</a:t>
            </a:r>
            <a:r>
              <a:rPr lang="en-US" dirty="0">
                <a:solidFill>
                  <a:srgbClr val="FF0000"/>
                </a:solidFill>
              </a:rPr>
              <a:t>, we </a:t>
            </a:r>
            <a:r>
              <a:rPr lang="en-US" dirty="0" err="1">
                <a:solidFill>
                  <a:srgbClr val="FF0000"/>
                </a:solidFill>
              </a:rPr>
              <a:t>sometmes</a:t>
            </a:r>
            <a:r>
              <a:rPr lang="en-US" dirty="0">
                <a:solidFill>
                  <a:srgbClr val="FF0000"/>
                </a:solidFill>
              </a:rPr>
              <a:t> </a:t>
            </a:r>
            <a:r>
              <a:rPr lang="en-US" dirty="0" err="1">
                <a:solidFill>
                  <a:srgbClr val="FF0000"/>
                </a:solidFill>
              </a:rPr>
              <a:t>maek</a:t>
            </a:r>
            <a:r>
              <a:rPr lang="en-US" dirty="0">
                <a:solidFill>
                  <a:srgbClr val="FF0000"/>
                </a:solidFill>
              </a:rPr>
              <a:t> typos.</a:t>
            </a:r>
          </a:p>
          <a:p>
            <a:r>
              <a:rPr lang="en-US" b="1" dirty="0"/>
              <a:t>If you find a typo</a:t>
            </a:r>
            <a:r>
              <a:rPr lang="en-US" dirty="0"/>
              <a:t> (that affects understanding*) on slides, </a:t>
            </a:r>
            <a:r>
              <a:rPr lang="en-US" dirty="0" err="1"/>
              <a:t>IPython</a:t>
            </a:r>
            <a:r>
              <a:rPr lang="en-US" dirty="0"/>
              <a:t> notebooks, Section material or PSETs:</a:t>
            </a:r>
          </a:p>
          <a:p>
            <a:pPr lvl="1"/>
            <a:r>
              <a:rPr lang="en-US" dirty="0">
                <a:solidFill>
                  <a:schemeClr val="accent4"/>
                </a:solidFill>
              </a:rPr>
              <a:t>Let us know! (Post on Ed or tell a CA).</a:t>
            </a:r>
          </a:p>
          <a:p>
            <a:pPr lvl="1"/>
            <a:r>
              <a:rPr lang="en-US" dirty="0">
                <a:solidFill>
                  <a:schemeClr val="accent4"/>
                </a:solidFill>
              </a:rPr>
              <a:t>The first person to catch a serious bug might get a good citizenship bonus point.</a:t>
            </a:r>
          </a:p>
          <a:p>
            <a:pPr lvl="1"/>
            <a:r>
              <a:rPr lang="en-US" dirty="0">
                <a:solidFill>
                  <a:schemeClr val="accent4"/>
                </a:solidFill>
              </a:rPr>
              <a:t>Good citizenship points: we might consider bumping letter grades for people who end up near boundaries and have lots of good citizenship points.</a:t>
            </a:r>
          </a:p>
        </p:txBody>
      </p:sp>
      <p:sp>
        <p:nvSpPr>
          <p:cNvPr id="4" name="TextBox 3"/>
          <p:cNvSpPr txBox="1"/>
          <p:nvPr/>
        </p:nvSpPr>
        <p:spPr>
          <a:xfrm>
            <a:off x="3417757" y="5715298"/>
            <a:ext cx="5726243" cy="923330"/>
          </a:xfrm>
          <a:prstGeom prst="rect">
            <a:avLst/>
          </a:prstGeom>
          <a:noFill/>
        </p:spPr>
        <p:txBody>
          <a:bodyPr wrap="square" rtlCol="0">
            <a:spAutoFit/>
          </a:bodyPr>
          <a:lstStyle/>
          <a:p>
            <a:r>
              <a:rPr lang="en-US" dirty="0"/>
              <a:t>*So, typos </a:t>
            </a:r>
            <a:r>
              <a:rPr lang="en-US" dirty="0" err="1">
                <a:solidFill>
                  <a:srgbClr val="F1792B"/>
                </a:solidFill>
              </a:rPr>
              <a:t>lke</a:t>
            </a:r>
            <a:r>
              <a:rPr lang="en-US" dirty="0">
                <a:solidFill>
                  <a:srgbClr val="F1792B"/>
                </a:solidFill>
              </a:rPr>
              <a:t> </a:t>
            </a:r>
            <a:r>
              <a:rPr lang="en-US" dirty="0" err="1">
                <a:solidFill>
                  <a:srgbClr val="F1792B"/>
                </a:solidFill>
              </a:rPr>
              <a:t>thees</a:t>
            </a:r>
            <a:r>
              <a:rPr lang="en-US" dirty="0">
                <a:solidFill>
                  <a:srgbClr val="F1792B"/>
                </a:solidFill>
              </a:rPr>
              <a:t> </a:t>
            </a:r>
            <a:r>
              <a:rPr lang="en-US" dirty="0" err="1">
                <a:solidFill>
                  <a:srgbClr val="F1792B"/>
                </a:solidFill>
              </a:rPr>
              <a:t>onse</a:t>
            </a:r>
            <a:r>
              <a:rPr lang="en-US" dirty="0">
                <a:solidFill>
                  <a:srgbClr val="F1792B"/>
                </a:solidFill>
              </a:rPr>
              <a:t> </a:t>
            </a:r>
            <a:r>
              <a:rPr lang="en-US" dirty="0"/>
              <a:t>don’t count, although please point those out too.  Typos like </a:t>
            </a:r>
            <a:r>
              <a:rPr lang="en-US" dirty="0">
                <a:solidFill>
                  <a:srgbClr val="F1792B"/>
                </a:solidFill>
              </a:rPr>
              <a:t>2 + 2 = 5 </a:t>
            </a:r>
            <a:r>
              <a:rPr lang="en-US" dirty="0"/>
              <a:t>do</a:t>
            </a:r>
            <a:r>
              <a:rPr lang="en-US" dirty="0">
                <a:solidFill>
                  <a:srgbClr val="F1792B"/>
                </a:solidFill>
              </a:rPr>
              <a:t> </a:t>
            </a:r>
            <a:r>
              <a:rPr lang="en-US" dirty="0"/>
              <a:t>count, as does pointing out that we omitted some crucial information.</a:t>
            </a:r>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21343583">
            <a:off x="3722257" y="323319"/>
            <a:ext cx="1050160" cy="1050160"/>
          </a:xfrm>
          <a:prstGeom prst="rect">
            <a:avLst/>
          </a:prstGeom>
        </p:spPr>
      </p:pic>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175973" y="1758157"/>
            <a:ext cx="1474984" cy="3322403"/>
          </a:xfrm>
          <a:prstGeom prst="rect">
            <a:avLst/>
          </a:prstGeom>
        </p:spPr>
      </p:pic>
      <p:sp>
        <p:nvSpPr>
          <p:cNvPr id="7" name="TextBox 6"/>
          <p:cNvSpPr txBox="1"/>
          <p:nvPr/>
        </p:nvSpPr>
        <p:spPr>
          <a:xfrm>
            <a:off x="6685613" y="5080560"/>
            <a:ext cx="1965344" cy="369332"/>
          </a:xfrm>
          <a:prstGeom prst="rect">
            <a:avLst/>
          </a:prstGeom>
          <a:noFill/>
        </p:spPr>
        <p:txBody>
          <a:bodyPr wrap="square" rtlCol="0">
            <a:spAutoFit/>
          </a:bodyPr>
          <a:lstStyle/>
          <a:p>
            <a:r>
              <a:rPr lang="en-US">
                <a:solidFill>
                  <a:srgbClr val="0070C0"/>
                </a:solidFill>
              </a:rPr>
              <a:t>Bug Bounty Hunter</a:t>
            </a:r>
          </a:p>
        </p:txBody>
      </p:sp>
    </p:spTree>
    <p:extLst>
      <p:ext uri="{BB962C8B-B14F-4D97-AF65-F5344CB8AC3E}">
        <p14:creationId xmlns:p14="http://schemas.microsoft.com/office/powerpoint/2010/main" val="1223811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6759CD-CF17-4F45-AAC6-8F290094DFC7}"/>
              </a:ext>
            </a:extLst>
          </p:cNvPr>
          <p:cNvSpPr>
            <a:spLocks noGrp="1"/>
          </p:cNvSpPr>
          <p:nvPr>
            <p:ph type="title"/>
          </p:nvPr>
        </p:nvSpPr>
        <p:spPr>
          <a:xfrm>
            <a:off x="628650" y="365126"/>
            <a:ext cx="8515350" cy="1325563"/>
          </a:xfrm>
        </p:spPr>
        <p:txBody>
          <a:bodyPr/>
          <a:lstStyle/>
          <a:p>
            <a:r>
              <a:rPr lang="en-US" dirty="0"/>
              <a:t>For CGOE Students (and all students)</a:t>
            </a:r>
          </a:p>
        </p:txBody>
      </p:sp>
      <p:sp>
        <p:nvSpPr>
          <p:cNvPr id="3" name="Content Placeholder 2">
            <a:extLst>
              <a:ext uri="{FF2B5EF4-FFF2-40B4-BE49-F238E27FC236}">
                <a16:creationId xmlns:a16="http://schemas.microsoft.com/office/drawing/2014/main" id="{C58DE723-0572-434F-9672-2D2D32916612}"/>
              </a:ext>
            </a:extLst>
          </p:cNvPr>
          <p:cNvSpPr>
            <a:spLocks noGrp="1"/>
          </p:cNvSpPr>
          <p:nvPr>
            <p:ph idx="1"/>
          </p:nvPr>
        </p:nvSpPr>
        <p:spPr/>
        <p:txBody>
          <a:bodyPr/>
          <a:lstStyle/>
          <a:p>
            <a:r>
              <a:rPr lang="en-US" dirty="0"/>
              <a:t>Some office hours held online</a:t>
            </a:r>
          </a:p>
          <a:p>
            <a:r>
              <a:rPr lang="en-US" dirty="0"/>
              <a:t>One of the recitation sections will be recorded.</a:t>
            </a:r>
          </a:p>
          <a:p>
            <a:r>
              <a:rPr lang="en-US" dirty="0"/>
              <a:t>See the website for more details!  (coming soon…)</a:t>
            </a:r>
          </a:p>
        </p:txBody>
      </p:sp>
      <p:pic>
        <p:nvPicPr>
          <p:cNvPr id="6" name="Picture 5" descr="A close-up of a logo&#10;&#10;Description automatically generated">
            <a:extLst>
              <a:ext uri="{FF2B5EF4-FFF2-40B4-BE49-F238E27FC236}">
                <a16:creationId xmlns:a16="http://schemas.microsoft.com/office/drawing/2014/main" id="{A960A26D-2D3C-17AA-4EE8-ABD4CFFC3DC3}"/>
              </a:ext>
            </a:extLst>
          </p:cNvPr>
          <p:cNvPicPr>
            <a:picLocks noChangeAspect="1"/>
          </p:cNvPicPr>
          <p:nvPr/>
        </p:nvPicPr>
        <p:blipFill>
          <a:blip r:embed="rId2"/>
          <a:stretch>
            <a:fillRect/>
          </a:stretch>
        </p:blipFill>
        <p:spPr>
          <a:xfrm>
            <a:off x="4158011" y="4562474"/>
            <a:ext cx="4686300" cy="1930400"/>
          </a:xfrm>
          <a:prstGeom prst="rect">
            <a:avLst/>
          </a:prstGeom>
        </p:spPr>
      </p:pic>
    </p:spTree>
    <p:extLst>
      <p:ext uri="{BB962C8B-B14F-4D97-AF65-F5344CB8AC3E}">
        <p14:creationId xmlns:p14="http://schemas.microsoft.com/office/powerpoint/2010/main" val="21490278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3426F-5973-7740-A6E6-7552377A2B04}"/>
              </a:ext>
            </a:extLst>
          </p:cNvPr>
          <p:cNvSpPr>
            <a:spLocks noGrp="1"/>
          </p:cNvSpPr>
          <p:nvPr>
            <p:ph type="title"/>
          </p:nvPr>
        </p:nvSpPr>
        <p:spPr>
          <a:xfrm>
            <a:off x="498021" y="88147"/>
            <a:ext cx="7886700" cy="1325563"/>
          </a:xfrm>
        </p:spPr>
        <p:txBody>
          <a:bodyPr/>
          <a:lstStyle/>
          <a:p>
            <a:r>
              <a:rPr lang="en-US" dirty="0"/>
              <a:t>Who are you?</a:t>
            </a:r>
          </a:p>
        </p:txBody>
      </p:sp>
      <p:sp>
        <p:nvSpPr>
          <p:cNvPr id="3" name="Content Placeholder 2">
            <a:extLst>
              <a:ext uri="{FF2B5EF4-FFF2-40B4-BE49-F238E27FC236}">
                <a16:creationId xmlns:a16="http://schemas.microsoft.com/office/drawing/2014/main" id="{F71B2018-109C-5F48-BC58-1B81F84E7D51}"/>
              </a:ext>
            </a:extLst>
          </p:cNvPr>
          <p:cNvSpPr>
            <a:spLocks noGrp="1"/>
          </p:cNvSpPr>
          <p:nvPr>
            <p:ph idx="1"/>
          </p:nvPr>
        </p:nvSpPr>
        <p:spPr>
          <a:xfrm>
            <a:off x="452300" y="2836568"/>
            <a:ext cx="8515350" cy="3690351"/>
          </a:xfrm>
        </p:spPr>
        <p:txBody>
          <a:bodyPr numCol="4">
            <a:normAutofit/>
          </a:bodyPr>
          <a:lstStyle/>
          <a:p>
            <a:r>
              <a:rPr lang="en-US" sz="1100" dirty="0">
                <a:solidFill>
                  <a:srgbClr val="000000"/>
                </a:solidFill>
                <a:effectLst/>
                <a:latin typeface="MesloLGS NF" panose="020B0609030804020204" pitchFamily="49" charset="0"/>
              </a:rPr>
              <a:t>Anthropology</a:t>
            </a:r>
          </a:p>
          <a:p>
            <a:r>
              <a:rPr lang="en-US" sz="1100" dirty="0">
                <a:solidFill>
                  <a:srgbClr val="000000"/>
                </a:solidFill>
                <a:effectLst/>
                <a:latin typeface="MesloLGS NF" panose="020B0609030804020204" pitchFamily="49" charset="0"/>
              </a:rPr>
              <a:t>Art Practice</a:t>
            </a:r>
          </a:p>
          <a:p>
            <a:r>
              <a:rPr lang="en-US" sz="1100" dirty="0">
                <a:solidFill>
                  <a:srgbClr val="000000"/>
                </a:solidFill>
                <a:effectLst/>
                <a:latin typeface="MesloLGS NF" panose="020B0609030804020204" pitchFamily="49" charset="0"/>
              </a:rPr>
              <a:t>Bioengineering</a:t>
            </a:r>
          </a:p>
          <a:p>
            <a:r>
              <a:rPr lang="en-US" sz="1100" dirty="0">
                <a:solidFill>
                  <a:srgbClr val="000000"/>
                </a:solidFill>
                <a:effectLst/>
                <a:latin typeface="MesloLGS NF" panose="020B0609030804020204" pitchFamily="49" charset="0"/>
              </a:rPr>
              <a:t>Biology</a:t>
            </a:r>
          </a:p>
          <a:p>
            <a:r>
              <a:rPr lang="en-US" sz="1100" dirty="0">
                <a:solidFill>
                  <a:srgbClr val="000000"/>
                </a:solidFill>
                <a:effectLst/>
                <a:latin typeface="MesloLGS NF" panose="020B0609030804020204" pitchFamily="49" charset="0"/>
              </a:rPr>
              <a:t>Biomedical Data Science</a:t>
            </a:r>
          </a:p>
          <a:p>
            <a:r>
              <a:rPr lang="en-US" sz="1100" dirty="0">
                <a:solidFill>
                  <a:srgbClr val="000000"/>
                </a:solidFill>
                <a:effectLst/>
                <a:latin typeface="MesloLGS NF" panose="020B0609030804020204" pitchFamily="49" charset="0"/>
              </a:rPr>
              <a:t>Biomedical Informatics</a:t>
            </a:r>
          </a:p>
          <a:p>
            <a:r>
              <a:rPr lang="en-US" sz="1100" dirty="0">
                <a:solidFill>
                  <a:srgbClr val="000000"/>
                </a:solidFill>
                <a:effectLst/>
                <a:latin typeface="MesloLGS NF" panose="020B0609030804020204" pitchFamily="49" charset="0"/>
              </a:rPr>
              <a:t>Chemistry</a:t>
            </a:r>
          </a:p>
          <a:p>
            <a:r>
              <a:rPr lang="en-US" sz="1100" dirty="0">
                <a:solidFill>
                  <a:srgbClr val="000000"/>
                </a:solidFill>
                <a:effectLst/>
                <a:latin typeface="MesloLGS NF" panose="020B0609030804020204" pitchFamily="49" charset="0"/>
              </a:rPr>
              <a:t>Civil &amp; </a:t>
            </a:r>
            <a:r>
              <a:rPr lang="en-US" sz="1100" dirty="0" err="1">
                <a:solidFill>
                  <a:srgbClr val="000000"/>
                </a:solidFill>
                <a:effectLst/>
                <a:latin typeface="MesloLGS NF" panose="020B0609030804020204" pitchFamily="49" charset="0"/>
              </a:rPr>
              <a:t>Envir</a:t>
            </a:r>
            <a:r>
              <a:rPr lang="en-US" sz="1100" dirty="0">
                <a:solidFill>
                  <a:srgbClr val="000000"/>
                </a:solidFill>
                <a:effectLst/>
                <a:latin typeface="MesloLGS NF" panose="020B0609030804020204" pitchFamily="49" charset="0"/>
              </a:rPr>
              <a:t> Engr</a:t>
            </a:r>
          </a:p>
          <a:p>
            <a:r>
              <a:rPr lang="en-US" sz="1100" dirty="0">
                <a:solidFill>
                  <a:srgbClr val="000000"/>
                </a:solidFill>
                <a:effectLst/>
                <a:latin typeface="MesloLGS NF" panose="020B0609030804020204" pitchFamily="49" charset="0"/>
              </a:rPr>
              <a:t>Classics</a:t>
            </a:r>
          </a:p>
          <a:p>
            <a:r>
              <a:rPr lang="en-US" sz="1100" dirty="0" err="1">
                <a:solidFill>
                  <a:srgbClr val="000000"/>
                </a:solidFill>
                <a:effectLst/>
                <a:latin typeface="MesloLGS NF" panose="020B0609030804020204" pitchFamily="49" charset="0"/>
              </a:rPr>
              <a:t>Comput</a:t>
            </a:r>
            <a:r>
              <a:rPr lang="en-US" sz="1100" dirty="0">
                <a:solidFill>
                  <a:srgbClr val="000000"/>
                </a:solidFill>
                <a:effectLst/>
                <a:latin typeface="MesloLGS NF" panose="020B0609030804020204" pitchFamily="49" charset="0"/>
              </a:rPr>
              <a:t> &amp; Math Engr</a:t>
            </a:r>
          </a:p>
          <a:p>
            <a:r>
              <a:rPr lang="en-US" sz="1100" dirty="0">
                <a:solidFill>
                  <a:srgbClr val="000000"/>
                </a:solidFill>
                <a:effectLst/>
                <a:latin typeface="MesloLGS NF" panose="020B0609030804020204" pitchFamily="49" charset="0"/>
              </a:rPr>
              <a:t>Computer Science</a:t>
            </a:r>
          </a:p>
          <a:p>
            <a:r>
              <a:rPr lang="en-US" sz="1100" dirty="0">
                <a:solidFill>
                  <a:srgbClr val="000000"/>
                </a:solidFill>
                <a:effectLst/>
                <a:latin typeface="MesloLGS NF" panose="020B0609030804020204" pitchFamily="49" charset="0"/>
              </a:rPr>
              <a:t>Creative Writing</a:t>
            </a:r>
          </a:p>
          <a:p>
            <a:r>
              <a:rPr lang="en-US" sz="1100" dirty="0">
                <a:solidFill>
                  <a:srgbClr val="000000"/>
                </a:solidFill>
                <a:effectLst/>
                <a:latin typeface="MesloLGS NF" panose="020B0609030804020204" pitchFamily="49" charset="0"/>
              </a:rPr>
              <a:t>Data Science</a:t>
            </a:r>
          </a:p>
          <a:p>
            <a:r>
              <a:rPr lang="en-US" sz="1100" dirty="0">
                <a:solidFill>
                  <a:srgbClr val="000000"/>
                </a:solidFill>
                <a:effectLst/>
                <a:latin typeface="MesloLGS NF" panose="020B0609030804020204" pitchFamily="49" charset="0"/>
              </a:rPr>
              <a:t>Design</a:t>
            </a:r>
          </a:p>
          <a:p>
            <a:r>
              <a:rPr lang="en-US" sz="1100" dirty="0">
                <a:solidFill>
                  <a:srgbClr val="000000"/>
                </a:solidFill>
                <a:effectLst/>
                <a:latin typeface="MesloLGS NF" panose="020B0609030804020204" pitchFamily="49" charset="0"/>
              </a:rPr>
              <a:t>Earth Systems</a:t>
            </a:r>
          </a:p>
          <a:p>
            <a:r>
              <a:rPr lang="en-US" sz="1100" dirty="0">
                <a:solidFill>
                  <a:srgbClr val="000000"/>
                </a:solidFill>
                <a:effectLst/>
                <a:latin typeface="MesloLGS NF" panose="020B0609030804020204" pitchFamily="49" charset="0"/>
              </a:rPr>
              <a:t>East Asian Studies</a:t>
            </a:r>
          </a:p>
          <a:p>
            <a:r>
              <a:rPr lang="en-US" sz="1100" dirty="0">
                <a:solidFill>
                  <a:srgbClr val="000000"/>
                </a:solidFill>
                <a:effectLst/>
                <a:latin typeface="MesloLGS NF" panose="020B0609030804020204" pitchFamily="49" charset="0"/>
              </a:rPr>
              <a:t>Economics</a:t>
            </a:r>
          </a:p>
          <a:p>
            <a:r>
              <a:rPr lang="en-US" sz="1100" dirty="0">
                <a:solidFill>
                  <a:srgbClr val="000000"/>
                </a:solidFill>
                <a:effectLst/>
                <a:latin typeface="MesloLGS NF" panose="020B0609030804020204" pitchFamily="49" charset="0"/>
              </a:rPr>
              <a:t>Education</a:t>
            </a:r>
          </a:p>
          <a:p>
            <a:r>
              <a:rPr lang="en-US" sz="1100" dirty="0">
                <a:solidFill>
                  <a:srgbClr val="000000"/>
                </a:solidFill>
                <a:effectLst/>
                <a:latin typeface="MesloLGS NF" panose="020B0609030804020204" pitchFamily="49" charset="0"/>
              </a:rPr>
              <a:t>Electrical Engineering</a:t>
            </a:r>
          </a:p>
          <a:p>
            <a:r>
              <a:rPr lang="en-US" sz="1100" dirty="0">
                <a:solidFill>
                  <a:srgbClr val="000000"/>
                </a:solidFill>
                <a:effectLst/>
                <a:latin typeface="MesloLGS NF" panose="020B0609030804020204" pitchFamily="49" charset="0"/>
              </a:rPr>
              <a:t>Energy Science and Eng</a:t>
            </a:r>
          </a:p>
          <a:p>
            <a:r>
              <a:rPr lang="en-US" sz="1100" dirty="0">
                <a:solidFill>
                  <a:srgbClr val="000000"/>
                </a:solidFill>
                <a:effectLst/>
                <a:latin typeface="MesloLGS NF" panose="020B0609030804020204" pitchFamily="49" charset="0"/>
              </a:rPr>
              <a:t>Engineering</a:t>
            </a:r>
          </a:p>
          <a:p>
            <a:r>
              <a:rPr lang="en-US" sz="1100" dirty="0">
                <a:solidFill>
                  <a:srgbClr val="000000"/>
                </a:solidFill>
                <a:effectLst/>
                <a:latin typeface="MesloLGS NF" panose="020B0609030804020204" pitchFamily="49" charset="0"/>
              </a:rPr>
              <a:t>English</a:t>
            </a:r>
          </a:p>
          <a:p>
            <a:r>
              <a:rPr lang="en-US" sz="1100" dirty="0">
                <a:solidFill>
                  <a:srgbClr val="000000"/>
                </a:solidFill>
                <a:effectLst/>
                <a:latin typeface="MesloLGS NF" panose="020B0609030804020204" pitchFamily="49" charset="0"/>
              </a:rPr>
              <a:t>Epidemiology &amp; Clin </a:t>
            </a:r>
            <a:r>
              <a:rPr lang="en-US" sz="1100" dirty="0" err="1">
                <a:solidFill>
                  <a:srgbClr val="000000"/>
                </a:solidFill>
                <a:effectLst/>
                <a:latin typeface="MesloLGS NF" panose="020B0609030804020204" pitchFamily="49" charset="0"/>
              </a:rPr>
              <a:t>Rsrc</a:t>
            </a:r>
            <a:endParaRPr lang="en-US" sz="1100" dirty="0">
              <a:solidFill>
                <a:srgbClr val="000000"/>
              </a:solidFill>
              <a:effectLst/>
              <a:latin typeface="MesloLGS NF" panose="020B0609030804020204" pitchFamily="49" charset="0"/>
            </a:endParaRPr>
          </a:p>
          <a:p>
            <a:r>
              <a:rPr lang="en-US" sz="1100" dirty="0">
                <a:solidFill>
                  <a:srgbClr val="000000"/>
                </a:solidFill>
                <a:effectLst/>
                <a:latin typeface="MesloLGS NF" panose="020B0609030804020204" pitchFamily="49" charset="0"/>
              </a:rPr>
              <a:t>French</a:t>
            </a:r>
          </a:p>
          <a:p>
            <a:r>
              <a:rPr lang="en-US" sz="1100" dirty="0">
                <a:solidFill>
                  <a:srgbClr val="000000"/>
                </a:solidFill>
                <a:effectLst/>
                <a:latin typeface="MesloLGS NF" panose="020B0609030804020204" pitchFamily="49" charset="0"/>
              </a:rPr>
              <a:t>Geological Sciences</a:t>
            </a:r>
          </a:p>
          <a:p>
            <a:r>
              <a:rPr lang="en-US" sz="1100" dirty="0">
                <a:solidFill>
                  <a:srgbClr val="000000"/>
                </a:solidFill>
                <a:effectLst/>
                <a:latin typeface="MesloLGS NF" panose="020B0609030804020204" pitchFamily="49" charset="0"/>
              </a:rPr>
              <a:t>Graduate Non-Deg Option</a:t>
            </a:r>
          </a:p>
          <a:p>
            <a:r>
              <a:rPr lang="en-US" sz="1100" dirty="0">
                <a:solidFill>
                  <a:srgbClr val="000000"/>
                </a:solidFill>
                <a:effectLst/>
                <a:latin typeface="MesloLGS NF" panose="020B0609030804020204" pitchFamily="49" charset="0"/>
              </a:rPr>
              <a:t>History</a:t>
            </a:r>
          </a:p>
          <a:p>
            <a:r>
              <a:rPr lang="en-US" sz="1100" dirty="0">
                <a:solidFill>
                  <a:srgbClr val="000000"/>
                </a:solidFill>
                <a:effectLst/>
                <a:latin typeface="MesloLGS NF" panose="020B0609030804020204" pitchFamily="49" charset="0"/>
              </a:rPr>
              <a:t>Human Biology</a:t>
            </a:r>
          </a:p>
          <a:p>
            <a:r>
              <a:rPr lang="en-US" sz="1100" dirty="0" err="1">
                <a:solidFill>
                  <a:srgbClr val="000000"/>
                </a:solidFill>
                <a:effectLst/>
                <a:latin typeface="MesloLGS NF" panose="020B0609030804020204" pitchFamily="49" charset="0"/>
              </a:rPr>
              <a:t>Indiv</a:t>
            </a:r>
            <a:r>
              <a:rPr lang="en-US" sz="1100" dirty="0">
                <a:solidFill>
                  <a:srgbClr val="000000"/>
                </a:solidFill>
                <a:effectLst/>
                <a:latin typeface="MesloLGS NF" panose="020B0609030804020204" pitchFamily="49" charset="0"/>
              </a:rPr>
              <a:t> Des Major-Engr</a:t>
            </a:r>
          </a:p>
          <a:p>
            <a:r>
              <a:rPr lang="en-US" sz="1100" dirty="0">
                <a:solidFill>
                  <a:srgbClr val="000000"/>
                </a:solidFill>
                <a:effectLst/>
                <a:latin typeface="MesloLGS NF" panose="020B0609030804020204" pitchFamily="49" charset="0"/>
              </a:rPr>
              <a:t>Linguistics</a:t>
            </a:r>
          </a:p>
          <a:p>
            <a:r>
              <a:rPr lang="en-US" sz="1100" dirty="0">
                <a:solidFill>
                  <a:srgbClr val="000000"/>
                </a:solidFill>
                <a:effectLst/>
                <a:latin typeface="MesloLGS NF" panose="020B0609030804020204" pitchFamily="49" charset="0"/>
              </a:rPr>
              <a:t>Math &amp; Comp Science</a:t>
            </a:r>
          </a:p>
          <a:p>
            <a:r>
              <a:rPr lang="en-US" sz="1100" dirty="0">
                <a:solidFill>
                  <a:srgbClr val="000000"/>
                </a:solidFill>
                <a:effectLst/>
                <a:latin typeface="MesloLGS NF" panose="020B0609030804020204" pitchFamily="49" charset="0"/>
              </a:rPr>
              <a:t>Mathematics</a:t>
            </a:r>
          </a:p>
          <a:p>
            <a:r>
              <a:rPr lang="en-US" sz="1100" dirty="0" err="1">
                <a:solidFill>
                  <a:srgbClr val="000000"/>
                </a:solidFill>
                <a:effectLst/>
                <a:latin typeface="MesloLGS NF" panose="020B0609030804020204" pitchFamily="49" charset="0"/>
              </a:rPr>
              <a:t>Mgmt</a:t>
            </a:r>
            <a:r>
              <a:rPr lang="en-US" sz="1100" dirty="0">
                <a:solidFill>
                  <a:srgbClr val="000000"/>
                </a:solidFill>
                <a:effectLst/>
                <a:latin typeface="MesloLGS NF" panose="020B0609030804020204" pitchFamily="49" charset="0"/>
              </a:rPr>
              <a:t> Sci &amp; Engineering</a:t>
            </a:r>
          </a:p>
          <a:p>
            <a:r>
              <a:rPr lang="en-US" sz="1100" dirty="0">
                <a:solidFill>
                  <a:srgbClr val="000000"/>
                </a:solidFill>
                <a:effectLst/>
                <a:latin typeface="MesloLGS NF" panose="020B0609030804020204" pitchFamily="49" charset="0"/>
              </a:rPr>
              <a:t>Music</a:t>
            </a:r>
          </a:p>
          <a:p>
            <a:r>
              <a:rPr lang="en-US" sz="1100" dirty="0">
                <a:solidFill>
                  <a:srgbClr val="000000"/>
                </a:solidFill>
                <a:effectLst/>
                <a:latin typeface="MesloLGS NF" panose="020B0609030804020204" pitchFamily="49" charset="0"/>
              </a:rPr>
              <a:t>Philosophy</a:t>
            </a:r>
          </a:p>
          <a:p>
            <a:r>
              <a:rPr lang="en-US" sz="1100" dirty="0">
                <a:solidFill>
                  <a:srgbClr val="000000"/>
                </a:solidFill>
                <a:effectLst/>
                <a:latin typeface="MesloLGS NF" panose="020B0609030804020204" pitchFamily="49" charset="0"/>
              </a:rPr>
              <a:t>Philosophy &amp; Rel Stud</a:t>
            </a:r>
          </a:p>
          <a:p>
            <a:r>
              <a:rPr lang="en-US" sz="1100" dirty="0">
                <a:solidFill>
                  <a:srgbClr val="000000"/>
                </a:solidFill>
                <a:effectLst/>
                <a:latin typeface="MesloLGS NF" panose="020B0609030804020204" pitchFamily="49" charset="0"/>
              </a:rPr>
              <a:t>Physics</a:t>
            </a:r>
          </a:p>
          <a:p>
            <a:r>
              <a:rPr lang="en-US" sz="1100" dirty="0">
                <a:solidFill>
                  <a:srgbClr val="000000"/>
                </a:solidFill>
                <a:effectLst/>
                <a:latin typeface="MesloLGS NF" panose="020B0609030804020204" pitchFamily="49" charset="0"/>
              </a:rPr>
              <a:t>Psychology</a:t>
            </a:r>
          </a:p>
          <a:p>
            <a:r>
              <a:rPr lang="en-US" sz="1100" dirty="0">
                <a:solidFill>
                  <a:srgbClr val="000000"/>
                </a:solidFill>
                <a:effectLst/>
                <a:latin typeface="MesloLGS NF" panose="020B0609030804020204" pitchFamily="49" charset="0"/>
              </a:rPr>
              <a:t>Sociology</a:t>
            </a:r>
          </a:p>
          <a:p>
            <a:r>
              <a:rPr lang="en-US" sz="1100" dirty="0">
                <a:solidFill>
                  <a:srgbClr val="000000"/>
                </a:solidFill>
                <a:effectLst/>
                <a:latin typeface="MesloLGS NF" panose="020B0609030804020204" pitchFamily="49" charset="0"/>
              </a:rPr>
              <a:t>Statistics</a:t>
            </a:r>
          </a:p>
          <a:p>
            <a:r>
              <a:rPr lang="en-US" sz="1100" dirty="0">
                <a:solidFill>
                  <a:srgbClr val="000000"/>
                </a:solidFill>
                <a:effectLst/>
                <a:latin typeface="MesloLGS NF" panose="020B0609030804020204" pitchFamily="49" charset="0"/>
              </a:rPr>
              <a:t>Symbolic Systems</a:t>
            </a:r>
          </a:p>
          <a:p>
            <a:r>
              <a:rPr lang="en-US" sz="1100" dirty="0">
                <a:solidFill>
                  <a:srgbClr val="000000"/>
                </a:solidFill>
                <a:effectLst/>
                <a:latin typeface="MesloLGS NF" panose="020B0609030804020204" pitchFamily="49" charset="0"/>
              </a:rPr>
              <a:t>Undeclared</a:t>
            </a:r>
          </a:p>
        </p:txBody>
      </p:sp>
      <p:sp>
        <p:nvSpPr>
          <p:cNvPr id="6" name="TextBox 5">
            <a:extLst>
              <a:ext uri="{FF2B5EF4-FFF2-40B4-BE49-F238E27FC236}">
                <a16:creationId xmlns:a16="http://schemas.microsoft.com/office/drawing/2014/main" id="{5DE21E83-BB47-AE4A-A017-2D08B6063C46}"/>
              </a:ext>
            </a:extLst>
          </p:cNvPr>
          <p:cNvSpPr txBox="1"/>
          <p:nvPr/>
        </p:nvSpPr>
        <p:spPr>
          <a:xfrm>
            <a:off x="169817" y="2356909"/>
            <a:ext cx="2481942" cy="369332"/>
          </a:xfrm>
          <a:prstGeom prst="rect">
            <a:avLst/>
          </a:prstGeom>
          <a:noFill/>
        </p:spPr>
        <p:txBody>
          <a:bodyPr wrap="square" rtlCol="0">
            <a:spAutoFit/>
          </a:bodyPr>
          <a:lstStyle/>
          <a:p>
            <a:r>
              <a:rPr lang="en-US" dirty="0"/>
              <a:t>Concentrating in:</a:t>
            </a:r>
          </a:p>
        </p:txBody>
      </p:sp>
      <p:sp>
        <p:nvSpPr>
          <p:cNvPr id="7" name="Content Placeholder 2">
            <a:extLst>
              <a:ext uri="{FF2B5EF4-FFF2-40B4-BE49-F238E27FC236}">
                <a16:creationId xmlns:a16="http://schemas.microsoft.com/office/drawing/2014/main" id="{8A835D0A-03C2-524D-9950-A69879B01524}"/>
              </a:ext>
            </a:extLst>
          </p:cNvPr>
          <p:cNvSpPr txBox="1">
            <a:spLocks/>
          </p:cNvSpPr>
          <p:nvPr/>
        </p:nvSpPr>
        <p:spPr>
          <a:xfrm>
            <a:off x="628649" y="1400678"/>
            <a:ext cx="8162653" cy="845904"/>
          </a:xfrm>
          <a:prstGeom prst="rect">
            <a:avLst/>
          </a:prstGeom>
        </p:spPr>
        <p:txBody>
          <a:bodyPr vert="horz" lIns="91440" tIns="45720" rIns="91440" bIns="45720" numCol="4"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Frosh</a:t>
            </a:r>
          </a:p>
          <a:p>
            <a:r>
              <a:rPr lang="en-US" sz="2400" dirty="0"/>
              <a:t>Sophomores</a:t>
            </a:r>
          </a:p>
          <a:p>
            <a:r>
              <a:rPr lang="en-US" sz="2400" dirty="0"/>
              <a:t>Juniors</a:t>
            </a:r>
          </a:p>
          <a:p>
            <a:r>
              <a:rPr lang="en-US" sz="2400" dirty="0"/>
              <a:t>Seniors</a:t>
            </a:r>
          </a:p>
          <a:p>
            <a:r>
              <a:rPr lang="en-US" sz="2400" dirty="0"/>
              <a:t>MA/MS Students</a:t>
            </a:r>
          </a:p>
          <a:p>
            <a:r>
              <a:rPr lang="en-US" sz="2400" dirty="0"/>
              <a:t>PhD Students</a:t>
            </a:r>
          </a:p>
          <a:p>
            <a:r>
              <a:rPr lang="en-US" sz="2400" dirty="0"/>
              <a:t>NDO Students</a:t>
            </a:r>
          </a:p>
          <a:p>
            <a:endParaRPr lang="en-US" sz="2400" dirty="0"/>
          </a:p>
        </p:txBody>
      </p:sp>
    </p:spTree>
    <p:extLst>
      <p:ext uri="{BB962C8B-B14F-4D97-AF65-F5344CB8AC3E}">
        <p14:creationId xmlns:p14="http://schemas.microsoft.com/office/powerpoint/2010/main" val="379280009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872F6E-57AB-694F-9E62-5DC02927BE0D}"/>
              </a:ext>
            </a:extLst>
          </p:cNvPr>
          <p:cNvSpPr>
            <a:spLocks noGrp="1"/>
          </p:cNvSpPr>
          <p:nvPr>
            <p:ph type="title"/>
          </p:nvPr>
        </p:nvSpPr>
        <p:spPr/>
        <p:txBody>
          <a:bodyPr/>
          <a:lstStyle/>
          <a:p>
            <a:r>
              <a:rPr lang="en-US" dirty="0"/>
              <a:t>OAE forms</a:t>
            </a:r>
          </a:p>
        </p:txBody>
      </p:sp>
      <p:sp>
        <p:nvSpPr>
          <p:cNvPr id="3" name="Content Placeholder 2">
            <a:extLst>
              <a:ext uri="{FF2B5EF4-FFF2-40B4-BE49-F238E27FC236}">
                <a16:creationId xmlns:a16="http://schemas.microsoft.com/office/drawing/2014/main" id="{B72CC7F2-9698-7548-84D6-7D3B4E89D770}"/>
              </a:ext>
            </a:extLst>
          </p:cNvPr>
          <p:cNvSpPr>
            <a:spLocks noGrp="1"/>
          </p:cNvSpPr>
          <p:nvPr>
            <p:ph idx="1"/>
          </p:nvPr>
        </p:nvSpPr>
        <p:spPr>
          <a:xfrm>
            <a:off x="628649" y="1825625"/>
            <a:ext cx="8371659" cy="4351338"/>
          </a:xfrm>
        </p:spPr>
        <p:txBody>
          <a:bodyPr/>
          <a:lstStyle/>
          <a:p>
            <a:r>
              <a:rPr lang="en-US" dirty="0"/>
              <a:t>Please send OAE forms to</a:t>
            </a:r>
          </a:p>
          <a:p>
            <a:pPr marL="0" indent="0" algn="ctr">
              <a:buNone/>
            </a:pPr>
            <a:r>
              <a:rPr lang="en-US" dirty="0">
                <a:hlinkClick r:id="rId2"/>
              </a:rPr>
              <a:t>cs161-staff-win2425@cs.stanford.edu</a:t>
            </a:r>
            <a:endParaRPr lang="en-US" dirty="0"/>
          </a:p>
          <a:p>
            <a:pPr marL="0" indent="0">
              <a:buNone/>
            </a:pPr>
            <a:r>
              <a:rPr lang="en-US" dirty="0"/>
              <a:t>   </a:t>
            </a:r>
          </a:p>
        </p:txBody>
      </p:sp>
    </p:spTree>
    <p:extLst>
      <p:ext uri="{BB962C8B-B14F-4D97-AF65-F5344CB8AC3E}">
        <p14:creationId xmlns:p14="http://schemas.microsoft.com/office/powerpoint/2010/main" val="154928056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Feedback!</a:t>
            </a:r>
          </a:p>
        </p:txBody>
      </p:sp>
      <p:sp>
        <p:nvSpPr>
          <p:cNvPr id="3" name="Content Placeholder 2"/>
          <p:cNvSpPr>
            <a:spLocks noGrp="1"/>
          </p:cNvSpPr>
          <p:nvPr>
            <p:ph idx="1"/>
          </p:nvPr>
        </p:nvSpPr>
        <p:spPr>
          <a:xfrm>
            <a:off x="628650" y="1825625"/>
            <a:ext cx="8210550" cy="4830008"/>
          </a:xfrm>
        </p:spPr>
        <p:txBody>
          <a:bodyPr>
            <a:normAutofit/>
          </a:bodyPr>
          <a:lstStyle/>
          <a:p>
            <a:r>
              <a:rPr lang="en-US" dirty="0"/>
              <a:t>We will have high-resolution feedback throughout the course (subset of you randomly asked each week, starting week 2).</a:t>
            </a:r>
          </a:p>
          <a:p>
            <a:r>
              <a:rPr lang="en-US" dirty="0"/>
              <a:t>Please help us improve the course!</a:t>
            </a:r>
          </a:p>
        </p:txBody>
      </p:sp>
    </p:spTree>
    <p:extLst>
      <p:ext uri="{BB962C8B-B14F-4D97-AF65-F5344CB8AC3E}">
        <p14:creationId xmlns:p14="http://schemas.microsoft.com/office/powerpoint/2010/main" val="88844293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AC5F7B-01B5-D94C-AD1D-6D5BA7E8F812}"/>
              </a:ext>
            </a:extLst>
          </p:cNvPr>
          <p:cNvSpPr>
            <a:spLocks noGrp="1"/>
          </p:cNvSpPr>
          <p:nvPr>
            <p:ph type="title"/>
          </p:nvPr>
        </p:nvSpPr>
        <p:spPr/>
        <p:txBody>
          <a:bodyPr/>
          <a:lstStyle/>
          <a:p>
            <a:r>
              <a:rPr lang="en-US" dirty="0"/>
              <a:t>How are you approaching CS 161?</a:t>
            </a:r>
          </a:p>
        </p:txBody>
      </p:sp>
    </p:spTree>
    <p:extLst>
      <p:ext uri="{BB962C8B-B14F-4D97-AF65-F5344CB8AC3E}">
        <p14:creationId xmlns:p14="http://schemas.microsoft.com/office/powerpoint/2010/main" val="76157369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8170576" cy="1325563"/>
          </a:xfrm>
        </p:spPr>
        <p:txBody>
          <a:bodyPr>
            <a:normAutofit/>
          </a:bodyPr>
          <a:lstStyle/>
          <a:p>
            <a:r>
              <a:rPr lang="en-US" dirty="0"/>
              <a:t>Everyone can succeed in this class!</a:t>
            </a:r>
            <a:endParaRPr lang="en-US" i="1" dirty="0">
              <a:solidFill>
                <a:srgbClr val="F1792B"/>
              </a:solidFill>
            </a:endParaRPr>
          </a:p>
        </p:txBody>
      </p:sp>
      <p:sp>
        <p:nvSpPr>
          <p:cNvPr id="3" name="Content Placeholder 2"/>
          <p:cNvSpPr>
            <a:spLocks noGrp="1"/>
          </p:cNvSpPr>
          <p:nvPr>
            <p:ph idx="1"/>
          </p:nvPr>
        </p:nvSpPr>
        <p:spPr>
          <a:xfrm>
            <a:off x="628650" y="2140443"/>
            <a:ext cx="4248150" cy="4351338"/>
          </a:xfrm>
        </p:spPr>
        <p:txBody>
          <a:bodyPr>
            <a:normAutofit/>
          </a:bodyPr>
          <a:lstStyle/>
          <a:p>
            <a:pPr marL="514350" indent="-514350">
              <a:buFont typeface="+mj-lt"/>
              <a:buAutoNum type="arabicPeriod"/>
            </a:pPr>
            <a:r>
              <a:rPr lang="en-US" dirty="0"/>
              <a:t>Work hard</a:t>
            </a:r>
          </a:p>
          <a:p>
            <a:pPr marL="514350" indent="-514350">
              <a:buFont typeface="+mj-lt"/>
              <a:buAutoNum type="arabicPeriod"/>
            </a:pPr>
            <a:r>
              <a:rPr lang="en-US" dirty="0"/>
              <a:t>Work smart</a:t>
            </a:r>
          </a:p>
          <a:p>
            <a:pPr marL="514350" indent="-514350">
              <a:buFont typeface="+mj-lt"/>
              <a:buAutoNum type="arabicPeriod"/>
            </a:pPr>
            <a:r>
              <a:rPr lang="en-US" dirty="0"/>
              <a:t>Ask for help</a:t>
            </a:r>
          </a:p>
        </p:txBody>
      </p:sp>
      <p:pic>
        <p:nvPicPr>
          <p:cNvPr id="4" name="Picture 3"/>
          <p:cNvPicPr>
            <a:picLocks noChangeAspect="1"/>
          </p:cNvPicPr>
          <p:nvPr/>
        </p:nvPicPr>
        <p:blipFill>
          <a:blip r:embed="rId3"/>
          <a:stretch>
            <a:fillRect/>
          </a:stretch>
        </p:blipFill>
        <p:spPr>
          <a:xfrm>
            <a:off x="5225634" y="2182109"/>
            <a:ext cx="3289716" cy="4309672"/>
          </a:xfrm>
          <a:prstGeom prst="rect">
            <a:avLst/>
          </a:prstGeom>
        </p:spPr>
      </p:pic>
    </p:spTree>
    <p:extLst>
      <p:ext uri="{BB962C8B-B14F-4D97-AF65-F5344CB8AC3E}">
        <p14:creationId xmlns:p14="http://schemas.microsoft.com/office/powerpoint/2010/main" val="20765719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99D747-8D83-FA43-9315-6FBC1EB61991}"/>
              </a:ext>
            </a:extLst>
          </p:cNvPr>
          <p:cNvSpPr>
            <a:spLocks noGrp="1"/>
          </p:cNvSpPr>
          <p:nvPr>
            <p:ph type="title"/>
          </p:nvPr>
        </p:nvSpPr>
        <p:spPr/>
        <p:txBody>
          <a:bodyPr/>
          <a:lstStyle/>
          <a:p>
            <a:r>
              <a:rPr lang="en-US" dirty="0"/>
              <a:t>The big questions</a:t>
            </a:r>
          </a:p>
        </p:txBody>
      </p:sp>
      <p:sp>
        <p:nvSpPr>
          <p:cNvPr id="3" name="Content Placeholder 2">
            <a:extLst>
              <a:ext uri="{FF2B5EF4-FFF2-40B4-BE49-F238E27FC236}">
                <a16:creationId xmlns:a16="http://schemas.microsoft.com/office/drawing/2014/main" id="{A270D2FE-C529-8B45-9101-325EB8E71245}"/>
              </a:ext>
            </a:extLst>
          </p:cNvPr>
          <p:cNvSpPr>
            <a:spLocks noGrp="1"/>
          </p:cNvSpPr>
          <p:nvPr>
            <p:ph idx="1"/>
          </p:nvPr>
        </p:nvSpPr>
        <p:spPr/>
        <p:txBody>
          <a:bodyPr>
            <a:normAutofit/>
          </a:bodyPr>
          <a:lstStyle/>
          <a:p>
            <a:r>
              <a:rPr lang="en-US" dirty="0"/>
              <a:t>Who are we?</a:t>
            </a:r>
          </a:p>
          <a:p>
            <a:pPr lvl="1"/>
            <a:r>
              <a:rPr lang="en-US" dirty="0">
                <a:solidFill>
                  <a:schemeClr val="accent4"/>
                </a:solidFill>
              </a:rPr>
              <a:t>Professor, TA’s, students?</a:t>
            </a:r>
          </a:p>
          <a:p>
            <a:r>
              <a:rPr lang="en-US" dirty="0"/>
              <a:t>Why are we here?</a:t>
            </a:r>
          </a:p>
          <a:p>
            <a:pPr lvl="1"/>
            <a:r>
              <a:rPr lang="en-US" dirty="0">
                <a:solidFill>
                  <a:schemeClr val="accent4"/>
                </a:solidFill>
              </a:rPr>
              <a:t>Why learn about algorithms?</a:t>
            </a:r>
          </a:p>
          <a:p>
            <a:r>
              <a:rPr lang="en-US" dirty="0"/>
              <a:t>What is going on?</a:t>
            </a:r>
          </a:p>
          <a:p>
            <a:pPr lvl="1"/>
            <a:r>
              <a:rPr lang="en-US" dirty="0">
                <a:solidFill>
                  <a:schemeClr val="accent4"/>
                </a:solidFill>
              </a:rPr>
              <a:t>What is this course about?</a:t>
            </a:r>
          </a:p>
          <a:p>
            <a:pPr lvl="1"/>
            <a:r>
              <a:rPr lang="en-US" dirty="0">
                <a:solidFill>
                  <a:schemeClr val="accent4"/>
                </a:solidFill>
              </a:rPr>
              <a:t>Logistics?</a:t>
            </a:r>
          </a:p>
          <a:p>
            <a:r>
              <a:rPr lang="en-US" dirty="0"/>
              <a:t>Can we multiply integers?</a:t>
            </a:r>
          </a:p>
          <a:p>
            <a:pPr lvl="1"/>
            <a:r>
              <a:rPr lang="en-US" dirty="0">
                <a:solidFill>
                  <a:schemeClr val="accent4"/>
                </a:solidFill>
              </a:rPr>
              <a:t>And can we do it quickly?</a:t>
            </a:r>
          </a:p>
        </p:txBody>
      </p:sp>
      <p:pic>
        <p:nvPicPr>
          <p:cNvPr id="4" name="Picture 3">
            <a:extLst>
              <a:ext uri="{FF2B5EF4-FFF2-40B4-BE49-F238E27FC236}">
                <a16:creationId xmlns:a16="http://schemas.microsoft.com/office/drawing/2014/main" id="{44FF873E-7733-AF4A-B538-FC902006B6C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633905" y="4039737"/>
            <a:ext cx="2142751" cy="2818263"/>
          </a:xfrm>
          <a:prstGeom prst="rect">
            <a:avLst/>
          </a:prstGeom>
        </p:spPr>
      </p:pic>
      <p:sp>
        <p:nvSpPr>
          <p:cNvPr id="5" name="Right Arrow 4">
            <a:extLst>
              <a:ext uri="{FF2B5EF4-FFF2-40B4-BE49-F238E27FC236}">
                <a16:creationId xmlns:a16="http://schemas.microsoft.com/office/drawing/2014/main" id="{FDBBDBB3-C973-B446-94EE-A6C0E1BF973A}"/>
              </a:ext>
            </a:extLst>
          </p:cNvPr>
          <p:cNvSpPr/>
          <p:nvPr/>
        </p:nvSpPr>
        <p:spPr>
          <a:xfrm rot="8711889">
            <a:off x="4692228" y="4415295"/>
            <a:ext cx="944488" cy="7173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0012652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571740"/>
            <a:ext cx="7886700" cy="1325563"/>
          </a:xfrm>
        </p:spPr>
        <p:txBody>
          <a:bodyPr/>
          <a:lstStyle/>
          <a:p>
            <a:r>
              <a:rPr lang="en-US" dirty="0"/>
              <a:t>Today’s goals</a:t>
            </a:r>
          </a:p>
        </p:txBody>
      </p:sp>
      <p:sp>
        <p:nvSpPr>
          <p:cNvPr id="3" name="Content Placeholder 2"/>
          <p:cNvSpPr>
            <a:spLocks noGrp="1"/>
          </p:cNvSpPr>
          <p:nvPr>
            <p:ph idx="1"/>
          </p:nvPr>
        </p:nvSpPr>
        <p:spPr>
          <a:xfrm>
            <a:off x="628650" y="1307011"/>
            <a:ext cx="7886700" cy="1422542"/>
          </a:xfrm>
        </p:spPr>
        <p:txBody>
          <a:bodyPr>
            <a:normAutofit lnSpcReduction="10000"/>
          </a:bodyPr>
          <a:lstStyle/>
          <a:p>
            <a:r>
              <a:rPr lang="en-US" dirty="0">
                <a:solidFill>
                  <a:schemeClr val="accent4"/>
                </a:solidFill>
              </a:rPr>
              <a:t>Think analytically </a:t>
            </a:r>
            <a:r>
              <a:rPr lang="en-US" dirty="0"/>
              <a:t>about algorithms</a:t>
            </a:r>
          </a:p>
          <a:p>
            <a:r>
              <a:rPr lang="en-US" dirty="0"/>
              <a:t>Flesh out an </a:t>
            </a:r>
            <a:r>
              <a:rPr lang="en-US" dirty="0">
                <a:solidFill>
                  <a:schemeClr val="accent4"/>
                </a:solidFill>
              </a:rPr>
              <a:t>“algorithmic toolkit”</a:t>
            </a:r>
          </a:p>
          <a:p>
            <a:r>
              <a:rPr lang="en-US" dirty="0"/>
              <a:t>Learn to </a:t>
            </a:r>
            <a:r>
              <a:rPr lang="en-US" dirty="0">
                <a:solidFill>
                  <a:schemeClr val="accent4"/>
                </a:solidFill>
              </a:rPr>
              <a:t>communicate clearly </a:t>
            </a:r>
            <a:r>
              <a:rPr lang="en-US" dirty="0"/>
              <a:t>about algorithms</a:t>
            </a:r>
          </a:p>
        </p:txBody>
      </p:sp>
      <p:sp>
        <p:nvSpPr>
          <p:cNvPr id="4" name="Title 1"/>
          <p:cNvSpPr txBox="1">
            <a:spLocks/>
          </p:cNvSpPr>
          <p:nvPr/>
        </p:nvSpPr>
        <p:spPr>
          <a:xfrm>
            <a:off x="628650" y="139261"/>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t>Course goals</a:t>
            </a:r>
            <a:endParaRPr lang="en-US" dirty="0"/>
          </a:p>
        </p:txBody>
      </p:sp>
      <p:sp>
        <p:nvSpPr>
          <p:cNvPr id="5" name="Content Placeholder 2"/>
          <p:cNvSpPr txBox="1">
            <a:spLocks/>
          </p:cNvSpPr>
          <p:nvPr/>
        </p:nvSpPr>
        <p:spPr>
          <a:xfrm>
            <a:off x="628650" y="3897303"/>
            <a:ext cx="7886700" cy="237471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Karatsuba Integer Multiplication</a:t>
            </a:r>
          </a:p>
          <a:p>
            <a:r>
              <a:rPr lang="en-US" dirty="0"/>
              <a:t>Algorithmic Technique: </a:t>
            </a:r>
          </a:p>
          <a:p>
            <a:pPr lvl="1"/>
            <a:r>
              <a:rPr lang="en-US" dirty="0">
                <a:solidFill>
                  <a:schemeClr val="accent4"/>
                </a:solidFill>
              </a:rPr>
              <a:t>Divide and conquer</a:t>
            </a:r>
          </a:p>
          <a:p>
            <a:r>
              <a:rPr lang="en-US" dirty="0"/>
              <a:t>Algorithmic Analysis tool: </a:t>
            </a:r>
          </a:p>
          <a:p>
            <a:pPr lvl="1"/>
            <a:r>
              <a:rPr lang="en-US" dirty="0">
                <a:solidFill>
                  <a:schemeClr val="accent4"/>
                </a:solidFill>
              </a:rPr>
              <a:t>Intro to asymptotic analysis</a:t>
            </a:r>
          </a:p>
        </p:txBody>
      </p:sp>
      <p:sp>
        <p:nvSpPr>
          <p:cNvPr id="6" name="Left Arrow 5"/>
          <p:cNvSpPr/>
          <p:nvPr/>
        </p:nvSpPr>
        <p:spPr>
          <a:xfrm>
            <a:off x="5798115" y="3649182"/>
            <a:ext cx="1146220" cy="88864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9036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2"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1+#ppt_w/2"/>
                                          </p:val>
                                        </p:tav>
                                        <p:tav tm="100000">
                                          <p:val>
                                            <p:strVal val="#ppt_x"/>
                                          </p:val>
                                        </p:tav>
                                      </p:tavLst>
                                    </p:anim>
                                    <p:anim calcmode="lin" valueType="num">
                                      <p:cBhvr additive="base">
                                        <p:cTn id="16"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Let’s start at the beginning</a:t>
            </a:r>
          </a:p>
        </p:txBody>
      </p:sp>
    </p:spTree>
    <p:extLst>
      <p:ext uri="{BB962C8B-B14F-4D97-AF65-F5344CB8AC3E}">
        <p14:creationId xmlns:p14="http://schemas.microsoft.com/office/powerpoint/2010/main" val="179258745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Etymology of “Algorithm”</a:t>
            </a:r>
          </a:p>
        </p:txBody>
      </p:sp>
      <p:pic>
        <p:nvPicPr>
          <p:cNvPr id="4" name="Content Placeholder 3"/>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6354534" y="1576315"/>
            <a:ext cx="2375807" cy="2583245"/>
          </a:xfrm>
          <a:prstGeom prst="rect">
            <a:avLst/>
          </a:prstGeom>
        </p:spPr>
      </p:pic>
      <p:sp>
        <p:nvSpPr>
          <p:cNvPr id="5" name="TextBox 4"/>
          <p:cNvSpPr txBox="1"/>
          <p:nvPr/>
        </p:nvSpPr>
        <p:spPr>
          <a:xfrm>
            <a:off x="413659" y="1466030"/>
            <a:ext cx="5660571" cy="2031325"/>
          </a:xfrm>
          <a:prstGeom prst="rect">
            <a:avLst/>
          </a:prstGeom>
          <a:noFill/>
        </p:spPr>
        <p:txBody>
          <a:bodyPr wrap="square" rtlCol="0">
            <a:spAutoFit/>
          </a:bodyPr>
          <a:lstStyle/>
          <a:p>
            <a:pPr marL="285750" indent="-285750">
              <a:buFont typeface="Arial" charset="0"/>
              <a:buChar char="•"/>
            </a:pPr>
            <a:r>
              <a:rPr lang="en-US" dirty="0"/>
              <a:t>Al-Khwarizmi was a 9</a:t>
            </a:r>
            <a:r>
              <a:rPr lang="en-US" baseline="30000" dirty="0"/>
              <a:t>th</a:t>
            </a:r>
            <a:r>
              <a:rPr lang="en-US" dirty="0"/>
              <a:t>-century scholar, born in present-day Uzbekistan, who studied and worked in Baghdad during the </a:t>
            </a:r>
            <a:r>
              <a:rPr lang="en-US" dirty="0" err="1"/>
              <a:t>Abbassid</a:t>
            </a:r>
            <a:r>
              <a:rPr lang="en-US" dirty="0"/>
              <a:t> Caliphate.</a:t>
            </a:r>
            <a:endParaRPr lang="en-US" baseline="30000" dirty="0"/>
          </a:p>
          <a:p>
            <a:pPr marL="285750" indent="-285750">
              <a:buFont typeface="Arial" charset="0"/>
              <a:buChar char="•"/>
            </a:pPr>
            <a:r>
              <a:rPr lang="en-US" dirty="0"/>
              <a:t>Among many other contributions in mathematics, astronomy, and geography, he wrote a book about how to multiply with Arabic numerals.</a:t>
            </a:r>
          </a:p>
          <a:p>
            <a:pPr marL="285750" indent="-285750">
              <a:buFont typeface="Arial" charset="0"/>
              <a:buChar char="•"/>
            </a:pPr>
            <a:r>
              <a:rPr lang="en-US" dirty="0"/>
              <a:t>His ideas came to Europe in the 12</a:t>
            </a:r>
            <a:r>
              <a:rPr lang="en-US" baseline="30000" dirty="0"/>
              <a:t>th</a:t>
            </a:r>
            <a:r>
              <a:rPr lang="en-US" dirty="0"/>
              <a:t> century.</a:t>
            </a:r>
          </a:p>
        </p:txBody>
      </p:sp>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13659" y="3855883"/>
            <a:ext cx="1930399" cy="2678646"/>
          </a:xfrm>
          <a:prstGeom prst="rect">
            <a:avLst/>
          </a:prstGeom>
        </p:spPr>
      </p:pic>
      <p:sp>
        <p:nvSpPr>
          <p:cNvPr id="7" name="Oval 6"/>
          <p:cNvSpPr/>
          <p:nvPr/>
        </p:nvSpPr>
        <p:spPr>
          <a:xfrm>
            <a:off x="575497" y="3996503"/>
            <a:ext cx="767328" cy="326115"/>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p:cNvCxnSpPr>
            <a:stCxn id="7" idx="6"/>
          </p:cNvCxnSpPr>
          <p:nvPr/>
        </p:nvCxnSpPr>
        <p:spPr>
          <a:xfrm>
            <a:off x="1342825" y="4159561"/>
            <a:ext cx="1272487" cy="163057"/>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2615312" y="4202406"/>
            <a:ext cx="2263184" cy="646331"/>
          </a:xfrm>
          <a:prstGeom prst="rect">
            <a:avLst/>
          </a:prstGeom>
          <a:noFill/>
        </p:spPr>
        <p:txBody>
          <a:bodyPr wrap="none" rtlCol="0">
            <a:spAutoFit/>
          </a:bodyPr>
          <a:lstStyle/>
          <a:p>
            <a:r>
              <a:rPr lang="en-US" dirty="0">
                <a:solidFill>
                  <a:srgbClr val="C00000"/>
                </a:solidFill>
                <a:latin typeface="Apple Chancery" charset="0"/>
                <a:ea typeface="Apple Chancery" charset="0"/>
                <a:cs typeface="Apple Chancery" charset="0"/>
              </a:rPr>
              <a:t>Dixit </a:t>
            </a:r>
            <a:r>
              <a:rPr lang="en-US" dirty="0" err="1">
                <a:solidFill>
                  <a:srgbClr val="C00000"/>
                </a:solidFill>
                <a:latin typeface="Apple Chancery" charset="0"/>
                <a:ea typeface="Apple Chancery" charset="0"/>
                <a:cs typeface="Apple Chancery" charset="0"/>
              </a:rPr>
              <a:t>algorizmi</a:t>
            </a:r>
            <a:r>
              <a:rPr lang="en-US" dirty="0">
                <a:solidFill>
                  <a:srgbClr val="C00000"/>
                </a:solidFill>
                <a:latin typeface="Apple Chancery" charset="0"/>
                <a:ea typeface="Apple Chancery" charset="0"/>
                <a:cs typeface="Apple Chancery" charset="0"/>
              </a:rPr>
              <a:t> </a:t>
            </a:r>
          </a:p>
          <a:p>
            <a:r>
              <a:rPr lang="en-US" dirty="0">
                <a:solidFill>
                  <a:srgbClr val="C00000"/>
                </a:solidFill>
              </a:rPr>
              <a:t>(so says Al-Khwarizmi)</a:t>
            </a:r>
          </a:p>
        </p:txBody>
      </p:sp>
      <p:sp>
        <p:nvSpPr>
          <p:cNvPr id="12" name="TextBox 11"/>
          <p:cNvSpPr txBox="1"/>
          <p:nvPr/>
        </p:nvSpPr>
        <p:spPr>
          <a:xfrm>
            <a:off x="2897746" y="5195206"/>
            <a:ext cx="5447764" cy="1015663"/>
          </a:xfrm>
          <a:prstGeom prst="rect">
            <a:avLst/>
          </a:prstGeom>
          <a:noFill/>
        </p:spPr>
        <p:txBody>
          <a:bodyPr wrap="square" rtlCol="0">
            <a:spAutoFit/>
          </a:bodyPr>
          <a:lstStyle/>
          <a:p>
            <a:pPr marL="285750" indent="-285750">
              <a:buFont typeface="Arial" charset="0"/>
              <a:buChar char="•"/>
            </a:pPr>
            <a:r>
              <a:rPr lang="en-US" sz="2000" dirty="0"/>
              <a:t>Originally, “</a:t>
            </a:r>
            <a:r>
              <a:rPr lang="en-US" sz="2000" dirty="0" err="1"/>
              <a:t>Algorisme</a:t>
            </a:r>
            <a:r>
              <a:rPr lang="en-US" sz="2000" dirty="0"/>
              <a:t>” [old French] referred to just the Arabic number system, but eventually it came to mean “Algorithm” as we know today.</a:t>
            </a:r>
          </a:p>
        </p:txBody>
      </p:sp>
    </p:spTree>
    <p:extLst>
      <p:ext uri="{BB962C8B-B14F-4D97-AF65-F5344CB8AC3E}">
        <p14:creationId xmlns:p14="http://schemas.microsoft.com/office/powerpoint/2010/main" val="1285784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P spid="11" grpId="0"/>
      <p:bldP spid="12"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49" y="365126"/>
            <a:ext cx="8152493" cy="1325563"/>
          </a:xfrm>
        </p:spPr>
        <p:txBody>
          <a:bodyPr>
            <a:normAutofit/>
          </a:bodyPr>
          <a:lstStyle/>
          <a:p>
            <a:r>
              <a:rPr lang="en-US" dirty="0"/>
              <a:t>This was kind of a big deal</a:t>
            </a:r>
          </a:p>
        </p:txBody>
      </p:sp>
      <p:pic>
        <p:nvPicPr>
          <p:cNvPr id="6" name="Picture 5"/>
          <p:cNvPicPr>
            <a:picLocks noChangeAspect="1"/>
          </p:cNvPicPr>
          <p:nvPr/>
        </p:nvPicPr>
        <p:blipFill>
          <a:blip r:embed="rId3"/>
          <a:stretch>
            <a:fillRect/>
          </a:stretch>
        </p:blipFill>
        <p:spPr>
          <a:xfrm flipH="1">
            <a:off x="0" y="3368882"/>
            <a:ext cx="3644989" cy="3489118"/>
          </a:xfrm>
          <a:prstGeom prst="rect">
            <a:avLst/>
          </a:prstGeom>
        </p:spPr>
      </p:pic>
      <mc:AlternateContent xmlns:mc="http://schemas.openxmlformats.org/markup-compatibility/2006" xmlns:a14="http://schemas.microsoft.com/office/drawing/2010/main">
        <mc:Choice Requires="a14">
          <p:sp>
            <p:nvSpPr>
              <p:cNvPr id="7" name="TextBox 6"/>
              <p:cNvSpPr txBox="1"/>
              <p:nvPr/>
            </p:nvSpPr>
            <p:spPr>
              <a:xfrm>
                <a:off x="1067859" y="2206620"/>
                <a:ext cx="3150606" cy="646331"/>
              </a:xfrm>
              <a:prstGeom prst="rect">
                <a:avLst/>
              </a:prstGeom>
              <a:noFill/>
            </p:spPr>
            <p:txBody>
              <a:bodyPr wrap="none" rtlCol="0">
                <a:spAutoFit/>
              </a:bodyPr>
              <a:lstStyle/>
              <a:p>
                <a:r>
                  <a:rPr lang="en-US" sz="3600" dirty="0">
                    <a:solidFill>
                      <a:schemeClr val="accent1"/>
                    </a:solidFill>
                  </a:rPr>
                  <a:t>XLIV </a:t>
                </a:r>
                <a14:m>
                  <m:oMath xmlns:m="http://schemas.openxmlformats.org/officeDocument/2006/math">
                    <m:r>
                      <a:rPr lang="en-US" sz="3600" i="1" smtClean="0">
                        <a:solidFill>
                          <a:schemeClr val="accent1"/>
                        </a:solidFill>
                        <a:latin typeface="Cambria Math" charset="0"/>
                        <a:ea typeface="Cambria Math" charset="0"/>
                        <a:cs typeface="Cambria Math" charset="0"/>
                      </a:rPr>
                      <m:t>×</m:t>
                    </m:r>
                    <m:r>
                      <a:rPr lang="en-US" sz="3600" b="0" i="0" smtClean="0">
                        <a:solidFill>
                          <a:schemeClr val="accent1"/>
                        </a:solidFill>
                        <a:latin typeface="Cambria Math" charset="0"/>
                        <a:ea typeface="Cambria Math" charset="0"/>
                        <a:cs typeface="Cambria Math" charset="0"/>
                      </a:rPr>
                      <m:t> </m:t>
                    </m:r>
                  </m:oMath>
                </a14:m>
                <a:r>
                  <a:rPr lang="en-US" sz="3600" dirty="0">
                    <a:solidFill>
                      <a:schemeClr val="accent1"/>
                    </a:solidFill>
                  </a:rPr>
                  <a:t>XCVII = ?</a:t>
                </a:r>
              </a:p>
            </p:txBody>
          </p:sp>
        </mc:Choice>
        <mc:Fallback xmlns="">
          <p:sp>
            <p:nvSpPr>
              <p:cNvPr id="7" name="TextBox 6"/>
              <p:cNvSpPr txBox="1">
                <a:spLocks noRot="1" noChangeAspect="1" noMove="1" noResize="1" noEditPoints="1" noAdjustHandles="1" noChangeArrowheads="1" noChangeShapeType="1" noTextEdit="1"/>
              </p:cNvSpPr>
              <p:nvPr/>
            </p:nvSpPr>
            <p:spPr>
              <a:xfrm>
                <a:off x="1067859" y="2206620"/>
                <a:ext cx="3150606" cy="646331"/>
              </a:xfrm>
              <a:prstGeom prst="rect">
                <a:avLst/>
              </a:prstGeom>
              <a:blipFill rotWithShape="0">
                <a:blip r:embed="rId4"/>
                <a:stretch>
                  <a:fillRect l="-5803" t="-15094" r="-5029" b="-34906"/>
                </a:stretch>
              </a:blipFill>
            </p:spPr>
            <p:txBody>
              <a:bodyPr/>
              <a:lstStyle/>
              <a:p>
                <a:r>
                  <a:rPr lang="en-US">
                    <a:noFill/>
                  </a:rPr>
                  <a:t> </a:t>
                </a:r>
              </a:p>
            </p:txBody>
          </p:sp>
        </mc:Fallback>
      </mc:AlternateContent>
      <p:sp>
        <p:nvSpPr>
          <p:cNvPr id="9" name="Content Placeholder 2"/>
          <p:cNvSpPr>
            <a:spLocks noGrp="1"/>
          </p:cNvSpPr>
          <p:nvPr>
            <p:ph idx="1"/>
          </p:nvPr>
        </p:nvSpPr>
        <p:spPr>
          <a:xfrm>
            <a:off x="6698590" y="1511869"/>
            <a:ext cx="1624084" cy="1722793"/>
          </a:xfrm>
        </p:spPr>
        <p:txBody>
          <a:bodyPr>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5400" dirty="0"/>
              <a:t>44</a:t>
            </a:r>
          </a:p>
          <a:p>
            <a:pPr marL="0" lvl="0" indent="0">
              <a:lnSpc>
                <a:spcPct val="100000"/>
              </a:lnSpc>
              <a:spcBef>
                <a:spcPts val="0"/>
              </a:spcBef>
              <a:buNone/>
              <a:defRPr/>
            </a:pPr>
            <a:r>
              <a:rPr lang="en-US" sz="5400" dirty="0"/>
              <a:t>97</a:t>
            </a:r>
          </a:p>
        </p:txBody>
      </p:sp>
      <p:sp>
        <p:nvSpPr>
          <p:cNvPr id="10" name="TextBox 9"/>
          <p:cNvSpPr txBox="1"/>
          <p:nvPr/>
        </p:nvSpPr>
        <p:spPr>
          <a:xfrm>
            <a:off x="6335990" y="2484035"/>
            <a:ext cx="362600" cy="584775"/>
          </a:xfrm>
          <a:prstGeom prst="rect">
            <a:avLst/>
          </a:prstGeom>
          <a:noFill/>
        </p:spPr>
        <p:txBody>
          <a:bodyPr wrap="none" rtlCol="0">
            <a:spAutoFit/>
          </a:bodyPr>
          <a:lstStyle/>
          <a:p>
            <a:r>
              <a:rPr lang="en-US" sz="3200" dirty="0"/>
              <a:t>x</a:t>
            </a:r>
          </a:p>
        </p:txBody>
      </p:sp>
      <p:cxnSp>
        <p:nvCxnSpPr>
          <p:cNvPr id="11" name="Straight Connector 10"/>
          <p:cNvCxnSpPr/>
          <p:nvPr/>
        </p:nvCxnSpPr>
        <p:spPr>
          <a:xfrm>
            <a:off x="6335990" y="3234662"/>
            <a:ext cx="1563826" cy="0"/>
          </a:xfrm>
          <a:prstGeom prst="line">
            <a:avLst/>
          </a:prstGeom>
          <a:ln w="22225"/>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596746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Integer Multiplication</a:t>
            </a:r>
          </a:p>
        </p:txBody>
      </p:sp>
      <p:sp>
        <p:nvSpPr>
          <p:cNvPr id="3" name="Content Placeholder 2"/>
          <p:cNvSpPr>
            <a:spLocks noGrp="1"/>
          </p:cNvSpPr>
          <p:nvPr>
            <p:ph idx="1"/>
          </p:nvPr>
        </p:nvSpPr>
        <p:spPr>
          <a:xfrm>
            <a:off x="4135272" y="2425207"/>
            <a:ext cx="1624084" cy="1722793"/>
          </a:xfrm>
        </p:spPr>
        <p:txBody>
          <a:bodyPr>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5400" dirty="0"/>
              <a:t>44</a:t>
            </a:r>
          </a:p>
          <a:p>
            <a:pPr marL="0" marR="0" lvl="0" indent="0" defTabSz="914400" eaLnBrk="1" fontAlgn="auto" latinLnBrk="0" hangingPunct="1">
              <a:lnSpc>
                <a:spcPct val="100000"/>
              </a:lnSpc>
              <a:spcBef>
                <a:spcPts val="0"/>
              </a:spcBef>
              <a:spcAft>
                <a:spcPts val="0"/>
              </a:spcAft>
              <a:buClrTx/>
              <a:buSzTx/>
              <a:buFontTx/>
              <a:buNone/>
              <a:tabLst/>
              <a:defRPr/>
            </a:pPr>
            <a:r>
              <a:rPr lang="en-US" sz="5400" dirty="0"/>
              <a:t>97</a:t>
            </a:r>
          </a:p>
        </p:txBody>
      </p:sp>
      <p:sp>
        <p:nvSpPr>
          <p:cNvPr id="4" name="TextBox 3"/>
          <p:cNvSpPr txBox="1"/>
          <p:nvPr/>
        </p:nvSpPr>
        <p:spPr>
          <a:xfrm>
            <a:off x="3772672" y="3397373"/>
            <a:ext cx="362600" cy="584775"/>
          </a:xfrm>
          <a:prstGeom prst="rect">
            <a:avLst/>
          </a:prstGeom>
          <a:noFill/>
        </p:spPr>
        <p:txBody>
          <a:bodyPr wrap="none" rtlCol="0">
            <a:spAutoFit/>
          </a:bodyPr>
          <a:lstStyle/>
          <a:p>
            <a:r>
              <a:rPr lang="en-US" sz="3200" dirty="0"/>
              <a:t>x</a:t>
            </a:r>
          </a:p>
        </p:txBody>
      </p:sp>
      <p:cxnSp>
        <p:nvCxnSpPr>
          <p:cNvPr id="6" name="Straight Connector 5"/>
          <p:cNvCxnSpPr/>
          <p:nvPr/>
        </p:nvCxnSpPr>
        <p:spPr>
          <a:xfrm>
            <a:off x="3772672" y="4148000"/>
            <a:ext cx="1563826" cy="0"/>
          </a:xfrm>
          <a:prstGeom prst="line">
            <a:avLst/>
          </a:prstGeom>
          <a:ln w="22225"/>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0359759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AC5F7B-01B5-D94C-AD1D-6D5BA7E8F812}"/>
              </a:ext>
            </a:extLst>
          </p:cNvPr>
          <p:cNvSpPr>
            <a:spLocks noGrp="1"/>
          </p:cNvSpPr>
          <p:nvPr>
            <p:ph type="title"/>
          </p:nvPr>
        </p:nvSpPr>
        <p:spPr/>
        <p:txBody>
          <a:bodyPr/>
          <a:lstStyle/>
          <a:p>
            <a:r>
              <a:rPr lang="en-US" dirty="0"/>
              <a:t>Where are you?</a:t>
            </a:r>
          </a:p>
        </p:txBody>
      </p:sp>
    </p:spTree>
    <p:extLst>
      <p:ext uri="{BB962C8B-B14F-4D97-AF65-F5344CB8AC3E}">
        <p14:creationId xmlns:p14="http://schemas.microsoft.com/office/powerpoint/2010/main" val="17410739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Integer Multiplication</a:t>
            </a:r>
          </a:p>
        </p:txBody>
      </p:sp>
      <p:sp>
        <p:nvSpPr>
          <p:cNvPr id="3" name="Content Placeholder 2"/>
          <p:cNvSpPr>
            <a:spLocks noGrp="1"/>
          </p:cNvSpPr>
          <p:nvPr>
            <p:ph idx="1"/>
          </p:nvPr>
        </p:nvSpPr>
        <p:spPr>
          <a:xfrm>
            <a:off x="1624084" y="2494365"/>
            <a:ext cx="5909480" cy="1722793"/>
          </a:xfrm>
        </p:spPr>
        <p:txBody>
          <a:bodyPr>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5400" dirty="0"/>
              <a:t>1234567895931413</a:t>
            </a:r>
          </a:p>
          <a:p>
            <a:pPr marL="0" marR="0" lvl="0" indent="0" defTabSz="914400" eaLnBrk="1" fontAlgn="auto" latinLnBrk="0" hangingPunct="1">
              <a:lnSpc>
                <a:spcPct val="100000"/>
              </a:lnSpc>
              <a:spcBef>
                <a:spcPts val="0"/>
              </a:spcBef>
              <a:spcAft>
                <a:spcPts val="0"/>
              </a:spcAft>
              <a:buClrTx/>
              <a:buSzTx/>
              <a:buFontTx/>
              <a:buNone/>
              <a:tabLst/>
              <a:defRPr/>
            </a:pPr>
            <a:r>
              <a:rPr lang="en-US" sz="5400" dirty="0"/>
              <a:t>4563823520395533</a:t>
            </a:r>
          </a:p>
        </p:txBody>
      </p:sp>
      <p:sp>
        <p:nvSpPr>
          <p:cNvPr id="4" name="TextBox 3"/>
          <p:cNvSpPr txBox="1"/>
          <p:nvPr/>
        </p:nvSpPr>
        <p:spPr>
          <a:xfrm>
            <a:off x="1008065" y="3632383"/>
            <a:ext cx="362600" cy="584775"/>
          </a:xfrm>
          <a:prstGeom prst="rect">
            <a:avLst/>
          </a:prstGeom>
          <a:noFill/>
        </p:spPr>
        <p:txBody>
          <a:bodyPr wrap="none" rtlCol="0">
            <a:spAutoFit/>
          </a:bodyPr>
          <a:lstStyle/>
          <a:p>
            <a:r>
              <a:rPr lang="en-US" sz="3200" dirty="0"/>
              <a:t>x</a:t>
            </a:r>
          </a:p>
        </p:txBody>
      </p:sp>
      <p:cxnSp>
        <p:nvCxnSpPr>
          <p:cNvPr id="6" name="Straight Connector 5"/>
          <p:cNvCxnSpPr/>
          <p:nvPr/>
        </p:nvCxnSpPr>
        <p:spPr>
          <a:xfrm>
            <a:off x="838404" y="4476466"/>
            <a:ext cx="7118241" cy="0"/>
          </a:xfrm>
          <a:prstGeom prst="line">
            <a:avLst/>
          </a:prstGeom>
          <a:ln w="22225"/>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9481871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3017" y="323588"/>
            <a:ext cx="7886700" cy="1325563"/>
          </a:xfrm>
        </p:spPr>
        <p:txBody>
          <a:bodyPr>
            <a:normAutofit/>
          </a:bodyPr>
          <a:lstStyle/>
          <a:p>
            <a:r>
              <a:rPr lang="en-US" dirty="0"/>
              <a:t>Integer Multiplication</a:t>
            </a:r>
          </a:p>
        </p:txBody>
      </p:sp>
      <p:sp>
        <p:nvSpPr>
          <p:cNvPr id="3" name="Content Placeholder 2"/>
          <p:cNvSpPr>
            <a:spLocks noGrp="1"/>
          </p:cNvSpPr>
          <p:nvPr>
            <p:ph idx="1"/>
          </p:nvPr>
        </p:nvSpPr>
        <p:spPr>
          <a:xfrm>
            <a:off x="900750" y="2052392"/>
            <a:ext cx="7833815" cy="1722793"/>
          </a:xfrm>
        </p:spPr>
        <p:txBody>
          <a:bodyPr>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400" dirty="0"/>
              <a:t>1233925720752752384623764283568364918374523856298</a:t>
            </a:r>
          </a:p>
          <a:p>
            <a:pPr marL="0" marR="0" lvl="0" indent="0" defTabSz="914400" eaLnBrk="1" fontAlgn="auto" latinLnBrk="0" hangingPunct="1">
              <a:lnSpc>
                <a:spcPct val="100000"/>
              </a:lnSpc>
              <a:spcBef>
                <a:spcPts val="0"/>
              </a:spcBef>
              <a:spcAft>
                <a:spcPts val="0"/>
              </a:spcAft>
              <a:buClrTx/>
              <a:buSzTx/>
              <a:buFontTx/>
              <a:buNone/>
              <a:tabLst/>
              <a:defRPr/>
            </a:pPr>
            <a:r>
              <a:rPr lang="en-US" sz="2400" dirty="0"/>
              <a:t>4562323582342395285623467235019130750135350013753</a:t>
            </a:r>
          </a:p>
        </p:txBody>
      </p:sp>
      <p:sp>
        <p:nvSpPr>
          <p:cNvPr id="4" name="TextBox 3"/>
          <p:cNvSpPr txBox="1"/>
          <p:nvPr/>
        </p:nvSpPr>
        <p:spPr>
          <a:xfrm>
            <a:off x="338167" y="2369691"/>
            <a:ext cx="362600" cy="584775"/>
          </a:xfrm>
          <a:prstGeom prst="rect">
            <a:avLst/>
          </a:prstGeom>
          <a:noFill/>
        </p:spPr>
        <p:txBody>
          <a:bodyPr wrap="none" rtlCol="0">
            <a:spAutoFit/>
          </a:bodyPr>
          <a:lstStyle/>
          <a:p>
            <a:r>
              <a:rPr lang="en-US" sz="3200" dirty="0"/>
              <a:t>x</a:t>
            </a:r>
          </a:p>
        </p:txBody>
      </p:sp>
      <p:cxnSp>
        <p:nvCxnSpPr>
          <p:cNvPr id="6" name="Straight Connector 5"/>
          <p:cNvCxnSpPr/>
          <p:nvPr/>
        </p:nvCxnSpPr>
        <p:spPr>
          <a:xfrm>
            <a:off x="338167" y="2996715"/>
            <a:ext cx="8396398" cy="0"/>
          </a:xfrm>
          <a:prstGeom prst="line">
            <a:avLst/>
          </a:prstGeom>
          <a:ln w="22225"/>
        </p:spPr>
        <p:style>
          <a:lnRef idx="3">
            <a:schemeClr val="dk1"/>
          </a:lnRef>
          <a:fillRef idx="0">
            <a:schemeClr val="dk1"/>
          </a:fillRef>
          <a:effectRef idx="2">
            <a:schemeClr val="dk1"/>
          </a:effectRef>
          <a:fontRef idx="minor">
            <a:schemeClr val="tx1"/>
          </a:fontRef>
        </p:style>
      </p:cxnSp>
      <p:sp>
        <p:nvSpPr>
          <p:cNvPr id="8" name="TextBox 7"/>
          <p:cNvSpPr txBox="1"/>
          <p:nvPr/>
        </p:nvSpPr>
        <p:spPr>
          <a:xfrm>
            <a:off x="7902681" y="3195795"/>
            <a:ext cx="612668" cy="461665"/>
          </a:xfrm>
          <a:prstGeom prst="rect">
            <a:avLst/>
          </a:prstGeom>
          <a:noFill/>
        </p:spPr>
        <p:txBody>
          <a:bodyPr wrap="none" rtlCol="0">
            <a:spAutoFit/>
          </a:bodyPr>
          <a:lstStyle/>
          <a:p>
            <a:r>
              <a:rPr lang="en-US" sz="2400" dirty="0">
                <a:solidFill>
                  <a:schemeClr val="accent4"/>
                </a:solidFill>
              </a:rPr>
              <a:t>???</a:t>
            </a:r>
          </a:p>
        </p:txBody>
      </p:sp>
      <p:sp>
        <p:nvSpPr>
          <p:cNvPr id="9" name="Right Brace 8"/>
          <p:cNvSpPr/>
          <p:nvPr/>
        </p:nvSpPr>
        <p:spPr>
          <a:xfrm rot="16200000">
            <a:off x="4580870" y="-1926983"/>
            <a:ext cx="365760" cy="7589520"/>
          </a:xfrm>
          <a:prstGeom prst="rightBrace">
            <a:avLst/>
          </a:prstGeom>
          <a:ln w="22225">
            <a:solidFill>
              <a:schemeClr val="accent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TextBox 9"/>
          <p:cNvSpPr txBox="1"/>
          <p:nvPr/>
        </p:nvSpPr>
        <p:spPr>
          <a:xfrm>
            <a:off x="4558352" y="1099255"/>
            <a:ext cx="401072" cy="584775"/>
          </a:xfrm>
          <a:prstGeom prst="rect">
            <a:avLst/>
          </a:prstGeom>
          <a:noFill/>
        </p:spPr>
        <p:txBody>
          <a:bodyPr wrap="none" rtlCol="0">
            <a:spAutoFit/>
          </a:bodyPr>
          <a:lstStyle/>
          <a:p>
            <a:r>
              <a:rPr lang="en-US" sz="3200" dirty="0">
                <a:solidFill>
                  <a:schemeClr val="accent5"/>
                </a:solidFill>
              </a:rPr>
              <a:t>n</a:t>
            </a:r>
            <a:endParaRPr lang="en-US" dirty="0">
              <a:solidFill>
                <a:schemeClr val="accent5"/>
              </a:solidFill>
            </a:endParaRPr>
          </a:p>
        </p:txBody>
      </p:sp>
      <mc:AlternateContent xmlns:mc="http://schemas.openxmlformats.org/markup-compatibility/2006" xmlns:a14="http://schemas.microsoft.com/office/drawing/2010/main">
        <mc:Choice Requires="a14">
          <p:sp>
            <p:nvSpPr>
              <p:cNvPr id="11" name="TextBox 10"/>
              <p:cNvSpPr txBox="1"/>
              <p:nvPr/>
            </p:nvSpPr>
            <p:spPr>
              <a:xfrm>
                <a:off x="746883" y="4772719"/>
                <a:ext cx="8141547" cy="1138773"/>
              </a:xfrm>
              <a:prstGeom prst="rect">
                <a:avLst/>
              </a:prstGeom>
              <a:noFill/>
            </p:spPr>
            <p:txBody>
              <a:bodyPr wrap="square" rtlCol="0">
                <a:spAutoFit/>
              </a:bodyPr>
              <a:lstStyle/>
              <a:p>
                <a:pPr algn="r"/>
                <a:r>
                  <a:rPr lang="en-US" sz="2800" dirty="0">
                    <a:solidFill>
                      <a:srgbClr val="FF0000"/>
                    </a:solidFill>
                  </a:rPr>
                  <a:t>About </a:t>
                </a:r>
                <a14:m>
                  <m:oMath xmlns:m="http://schemas.openxmlformats.org/officeDocument/2006/math">
                    <m:sSup>
                      <m:sSupPr>
                        <m:ctrlPr>
                          <a:rPr lang="en-US" sz="2800" b="0" i="1" smtClean="0">
                            <a:solidFill>
                              <a:srgbClr val="FF0000"/>
                            </a:solidFill>
                            <a:latin typeface="Cambria Math" panose="02040503050406030204" pitchFamily="18" charset="0"/>
                          </a:rPr>
                        </m:ctrlPr>
                      </m:sSupPr>
                      <m:e>
                        <m:r>
                          <a:rPr lang="en-US" sz="2800" b="0" i="1" smtClean="0">
                            <a:solidFill>
                              <a:srgbClr val="FF0000"/>
                            </a:solidFill>
                            <a:latin typeface="Cambria Math" charset="0"/>
                          </a:rPr>
                          <m:t>𝑛</m:t>
                        </m:r>
                      </m:e>
                      <m:sup>
                        <m:r>
                          <a:rPr lang="en-US" sz="2800" b="0" i="1" smtClean="0">
                            <a:solidFill>
                              <a:srgbClr val="FF0000"/>
                            </a:solidFill>
                            <a:latin typeface="Cambria Math" charset="0"/>
                          </a:rPr>
                          <m:t>2</m:t>
                        </m:r>
                      </m:sup>
                    </m:sSup>
                    <m:r>
                      <a:rPr lang="en-US" sz="2800" b="0" i="0" smtClean="0">
                        <a:solidFill>
                          <a:srgbClr val="FF0000"/>
                        </a:solidFill>
                        <a:latin typeface="Cambria Math" charset="0"/>
                      </a:rPr>
                      <m:t> </m:t>
                    </m:r>
                  </m:oMath>
                </a14:m>
                <a:r>
                  <a:rPr lang="en-US" sz="2800" dirty="0">
                    <a:solidFill>
                      <a:srgbClr val="FF0000"/>
                    </a:solidFill>
                  </a:rPr>
                  <a:t>one-digit operations</a:t>
                </a:r>
              </a:p>
              <a:p>
                <a:pPr algn="r"/>
                <a:endParaRPr lang="en-US" sz="2000" dirty="0">
                  <a:solidFill>
                    <a:schemeClr val="accent4"/>
                  </a:solidFill>
                </a:endParaRPr>
              </a:p>
              <a:p>
                <a:pPr algn="r"/>
                <a:endParaRPr lang="en-US" sz="2000" dirty="0">
                  <a:solidFill>
                    <a:schemeClr val="accent4"/>
                  </a:solidFill>
                </a:endParaRPr>
              </a:p>
            </p:txBody>
          </p:sp>
        </mc:Choice>
        <mc:Fallback xmlns="">
          <p:sp>
            <p:nvSpPr>
              <p:cNvPr id="11" name="TextBox 10"/>
              <p:cNvSpPr txBox="1">
                <a:spLocks noRot="1" noChangeAspect="1" noMove="1" noResize="1" noEditPoints="1" noAdjustHandles="1" noChangeArrowheads="1" noChangeShapeType="1" noTextEdit="1"/>
              </p:cNvSpPr>
              <p:nvPr/>
            </p:nvSpPr>
            <p:spPr>
              <a:xfrm>
                <a:off x="746883" y="4772719"/>
                <a:ext cx="8141547" cy="1138773"/>
              </a:xfrm>
              <a:prstGeom prst="rect">
                <a:avLst/>
              </a:prstGeom>
              <a:blipFill>
                <a:blip r:embed="rId3"/>
                <a:stretch>
                  <a:fillRect t="-5556" r="-1402"/>
                </a:stretch>
              </a:blipFill>
            </p:spPr>
            <p:txBody>
              <a:bodyPr/>
              <a:lstStyle/>
              <a:p>
                <a:r>
                  <a:rPr lang="en-US">
                    <a:noFill/>
                  </a:rPr>
                  <a:t> </a:t>
                </a:r>
              </a:p>
            </p:txBody>
          </p:sp>
        </mc:Fallback>
      </mc:AlternateContent>
      <p:sp>
        <p:nvSpPr>
          <p:cNvPr id="12" name="TextBox 11"/>
          <p:cNvSpPr txBox="1"/>
          <p:nvPr/>
        </p:nvSpPr>
        <p:spPr>
          <a:xfrm>
            <a:off x="511481" y="4303153"/>
            <a:ext cx="3739549" cy="400110"/>
          </a:xfrm>
          <a:prstGeom prst="rect">
            <a:avLst/>
          </a:prstGeom>
          <a:noFill/>
        </p:spPr>
        <p:txBody>
          <a:bodyPr wrap="none" rtlCol="0">
            <a:spAutoFit/>
          </a:bodyPr>
          <a:lstStyle/>
          <a:p>
            <a:pPr algn="ctr"/>
            <a:r>
              <a:rPr lang="en-US" sz="2000" dirty="0"/>
              <a:t>(How many one-digit operations?)</a:t>
            </a:r>
          </a:p>
        </p:txBody>
      </p:sp>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337003" y="5966769"/>
            <a:ext cx="606602" cy="824389"/>
          </a:xfrm>
          <a:prstGeom prst="rect">
            <a:avLst/>
          </a:prstGeom>
        </p:spPr>
      </p:pic>
      <p:pic>
        <p:nvPicPr>
          <p:cNvPr id="7" name="Picture 6">
            <a:extLst>
              <a:ext uri="{FF2B5EF4-FFF2-40B4-BE49-F238E27FC236}">
                <a16:creationId xmlns:a16="http://schemas.microsoft.com/office/drawing/2014/main" id="{755688BB-F9FE-1B4F-9A81-5F95687948B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93249" y="4574700"/>
            <a:ext cx="2700274" cy="965661"/>
          </a:xfrm>
          <a:prstGeom prst="rect">
            <a:avLst/>
          </a:prstGeom>
        </p:spPr>
      </p:pic>
      <p:sp>
        <p:nvSpPr>
          <p:cNvPr id="13" name="TextBox 12">
            <a:extLst>
              <a:ext uri="{FF2B5EF4-FFF2-40B4-BE49-F238E27FC236}">
                <a16:creationId xmlns:a16="http://schemas.microsoft.com/office/drawing/2014/main" id="{8BF996AD-E029-B54D-85FB-4567B8898F34}"/>
              </a:ext>
            </a:extLst>
          </p:cNvPr>
          <p:cNvSpPr txBox="1"/>
          <p:nvPr/>
        </p:nvSpPr>
        <p:spPr>
          <a:xfrm>
            <a:off x="671247" y="5354596"/>
            <a:ext cx="3108727" cy="338554"/>
          </a:xfrm>
          <a:prstGeom prst="rect">
            <a:avLst/>
          </a:prstGeom>
          <a:noFill/>
        </p:spPr>
        <p:txBody>
          <a:bodyPr wrap="square" rtlCol="0">
            <a:spAutoFit/>
          </a:bodyPr>
          <a:lstStyle/>
          <a:p>
            <a:r>
              <a:rPr lang="en-US" sz="1600" dirty="0"/>
              <a:t>Think-pair-share Terrapins</a:t>
            </a:r>
          </a:p>
        </p:txBody>
      </p:sp>
      <p:sp>
        <p:nvSpPr>
          <p:cNvPr id="14" name="TextBox 13">
            <a:extLst>
              <a:ext uri="{FF2B5EF4-FFF2-40B4-BE49-F238E27FC236}">
                <a16:creationId xmlns:a16="http://schemas.microsoft.com/office/drawing/2014/main" id="{7F4F4098-A000-BC48-AD14-37E70D9A3E1F}"/>
              </a:ext>
            </a:extLst>
          </p:cNvPr>
          <p:cNvSpPr txBox="1"/>
          <p:nvPr/>
        </p:nvSpPr>
        <p:spPr>
          <a:xfrm>
            <a:off x="1791271" y="6206383"/>
            <a:ext cx="1604393" cy="584775"/>
          </a:xfrm>
          <a:prstGeom prst="rect">
            <a:avLst/>
          </a:prstGeom>
          <a:noFill/>
        </p:spPr>
        <p:txBody>
          <a:bodyPr wrap="square" rtlCol="0">
            <a:spAutoFit/>
          </a:bodyPr>
          <a:lstStyle/>
          <a:p>
            <a:pPr algn="r"/>
            <a:r>
              <a:rPr lang="en-US" sz="1600" dirty="0"/>
              <a:t>Plucky the Pedantic Penguin</a:t>
            </a:r>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7E9CE583-DC05-5A4B-9DE2-939782697BE3}"/>
                  </a:ext>
                </a:extLst>
              </p:cNvPr>
              <p:cNvSpPr txBox="1"/>
              <p:nvPr/>
            </p:nvSpPr>
            <p:spPr>
              <a:xfrm>
                <a:off x="3943605" y="5898605"/>
                <a:ext cx="5617029" cy="1200329"/>
              </a:xfrm>
              <a:prstGeom prst="rect">
                <a:avLst/>
              </a:prstGeom>
              <a:noFill/>
            </p:spPr>
            <p:txBody>
              <a:bodyPr wrap="square" rtlCol="0">
                <a:spAutoFit/>
              </a:bodyPr>
              <a:lstStyle/>
              <a:p>
                <a:r>
                  <a:rPr lang="en-US" dirty="0">
                    <a:solidFill>
                      <a:schemeClr val="accent4"/>
                    </a:solidFill>
                  </a:rPr>
                  <a:t>At most </a:t>
                </a:r>
                <a14:m>
                  <m:oMath xmlns:m="http://schemas.openxmlformats.org/officeDocument/2006/math">
                    <m:sSup>
                      <m:sSupPr>
                        <m:ctrlPr>
                          <a:rPr lang="en-US" i="1">
                            <a:solidFill>
                              <a:schemeClr val="accent4"/>
                            </a:solidFill>
                            <a:latin typeface="Cambria Math" panose="02040503050406030204" pitchFamily="18" charset="0"/>
                          </a:rPr>
                        </m:ctrlPr>
                      </m:sSupPr>
                      <m:e>
                        <m:r>
                          <a:rPr lang="en-US" i="1">
                            <a:solidFill>
                              <a:schemeClr val="accent4"/>
                            </a:solidFill>
                            <a:latin typeface="Cambria Math" charset="0"/>
                          </a:rPr>
                          <m:t>𝑛</m:t>
                        </m:r>
                      </m:e>
                      <m:sup>
                        <m:r>
                          <a:rPr lang="en-US" i="1">
                            <a:solidFill>
                              <a:schemeClr val="accent4"/>
                            </a:solidFill>
                            <a:latin typeface="Cambria Math" charset="0"/>
                          </a:rPr>
                          <m:t>2</m:t>
                        </m:r>
                      </m:sup>
                    </m:sSup>
                    <m:r>
                      <a:rPr lang="en-US" i="1">
                        <a:solidFill>
                          <a:schemeClr val="accent4"/>
                        </a:solidFill>
                        <a:latin typeface="Cambria Math" charset="0"/>
                      </a:rPr>
                      <m:t> </m:t>
                    </m:r>
                  </m:oMath>
                </a14:m>
                <a:r>
                  <a:rPr lang="en-US" dirty="0">
                    <a:solidFill>
                      <a:schemeClr val="accent4"/>
                    </a:solidFill>
                  </a:rPr>
                  <a:t>multiplications,</a:t>
                </a:r>
              </a:p>
              <a:p>
                <a:r>
                  <a:rPr lang="en-US" dirty="0">
                    <a:solidFill>
                      <a:schemeClr val="accent4"/>
                    </a:solidFill>
                  </a:rPr>
                  <a:t>and then at most </a:t>
                </a:r>
                <a14:m>
                  <m:oMath xmlns:m="http://schemas.openxmlformats.org/officeDocument/2006/math">
                    <m:sSup>
                      <m:sSupPr>
                        <m:ctrlPr>
                          <a:rPr lang="en-US" i="1">
                            <a:solidFill>
                              <a:schemeClr val="accent4"/>
                            </a:solidFill>
                            <a:latin typeface="Cambria Math" panose="02040503050406030204" pitchFamily="18" charset="0"/>
                          </a:rPr>
                        </m:ctrlPr>
                      </m:sSupPr>
                      <m:e>
                        <m:r>
                          <a:rPr lang="en-US" i="1">
                            <a:solidFill>
                              <a:schemeClr val="accent4"/>
                            </a:solidFill>
                            <a:latin typeface="Cambria Math" charset="0"/>
                          </a:rPr>
                          <m:t>𝑛</m:t>
                        </m:r>
                      </m:e>
                      <m:sup>
                        <m:r>
                          <a:rPr lang="en-US" i="1">
                            <a:solidFill>
                              <a:schemeClr val="accent4"/>
                            </a:solidFill>
                            <a:latin typeface="Cambria Math" charset="0"/>
                          </a:rPr>
                          <m:t>2</m:t>
                        </m:r>
                      </m:sup>
                    </m:sSup>
                  </m:oMath>
                </a14:m>
                <a:r>
                  <a:rPr lang="en-US" dirty="0">
                    <a:solidFill>
                      <a:schemeClr val="accent4"/>
                    </a:solidFill>
                  </a:rPr>
                  <a:t> additions (for carries) </a:t>
                </a:r>
              </a:p>
              <a:p>
                <a:r>
                  <a:rPr lang="en-US" dirty="0">
                    <a:solidFill>
                      <a:schemeClr val="accent4"/>
                    </a:solidFill>
                  </a:rPr>
                  <a:t>and then I have to add n different 2n-digit numbers</a:t>
                </a:r>
                <a:r>
                  <a:rPr lang="mr-IN" dirty="0">
                    <a:solidFill>
                      <a:schemeClr val="accent4"/>
                    </a:solidFill>
                  </a:rPr>
                  <a:t>…</a:t>
                </a:r>
                <a:endParaRPr lang="en-US" dirty="0">
                  <a:solidFill>
                    <a:schemeClr val="accent4"/>
                  </a:solidFill>
                </a:endParaRPr>
              </a:p>
              <a:p>
                <a:endParaRPr lang="en-US" dirty="0"/>
              </a:p>
            </p:txBody>
          </p:sp>
        </mc:Choice>
        <mc:Fallback xmlns="">
          <p:sp>
            <p:nvSpPr>
              <p:cNvPr id="15" name="TextBox 14">
                <a:extLst>
                  <a:ext uri="{FF2B5EF4-FFF2-40B4-BE49-F238E27FC236}">
                    <a16:creationId xmlns:a16="http://schemas.microsoft.com/office/drawing/2014/main" id="{7E9CE583-DC05-5A4B-9DE2-939782697BE3}"/>
                  </a:ext>
                </a:extLst>
              </p:cNvPr>
              <p:cNvSpPr txBox="1">
                <a:spLocks noRot="1" noChangeAspect="1" noMove="1" noResize="1" noEditPoints="1" noAdjustHandles="1" noChangeArrowheads="1" noChangeShapeType="1" noTextEdit="1"/>
              </p:cNvSpPr>
              <p:nvPr/>
            </p:nvSpPr>
            <p:spPr>
              <a:xfrm>
                <a:off x="3943605" y="5898605"/>
                <a:ext cx="5617029" cy="1200329"/>
              </a:xfrm>
              <a:prstGeom prst="rect">
                <a:avLst/>
              </a:prstGeom>
              <a:blipFill>
                <a:blip r:embed="rId6"/>
                <a:stretch>
                  <a:fillRect l="-903" t="-1042"/>
                </a:stretch>
              </a:blipFill>
            </p:spPr>
            <p:txBody>
              <a:bodyPr/>
              <a:lstStyle/>
              <a:p>
                <a:r>
                  <a:rPr lang="en-US">
                    <a:noFill/>
                  </a:rPr>
                  <a:t> </a:t>
                </a:r>
              </a:p>
            </p:txBody>
          </p:sp>
        </mc:Fallback>
      </mc:AlternateContent>
      <p:sp>
        <p:nvSpPr>
          <p:cNvPr id="16" name="TextBox 15">
            <a:extLst>
              <a:ext uri="{FF2B5EF4-FFF2-40B4-BE49-F238E27FC236}">
                <a16:creationId xmlns:a16="http://schemas.microsoft.com/office/drawing/2014/main" id="{E3BCF782-FC9A-E24D-91CA-E9C4308B8728}"/>
              </a:ext>
            </a:extLst>
          </p:cNvPr>
          <p:cNvSpPr txBox="1"/>
          <p:nvPr/>
        </p:nvSpPr>
        <p:spPr>
          <a:xfrm>
            <a:off x="506299" y="3310255"/>
            <a:ext cx="6245820" cy="954107"/>
          </a:xfrm>
          <a:prstGeom prst="rect">
            <a:avLst/>
          </a:prstGeom>
          <a:noFill/>
        </p:spPr>
        <p:txBody>
          <a:bodyPr wrap="square" rtlCol="0">
            <a:spAutoFit/>
          </a:bodyPr>
          <a:lstStyle/>
          <a:p>
            <a:r>
              <a:rPr lang="en-US" sz="2800" dirty="0">
                <a:solidFill>
                  <a:srgbClr val="FF0000"/>
                </a:solidFill>
              </a:rPr>
              <a:t>How fast is the grade-school multiplication algorithm?</a:t>
            </a:r>
          </a:p>
        </p:txBody>
      </p:sp>
    </p:spTree>
    <p:extLst>
      <p:ext uri="{BB962C8B-B14F-4D97-AF65-F5344CB8AC3E}">
        <p14:creationId xmlns:p14="http://schemas.microsoft.com/office/powerpoint/2010/main" val="2141157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ppt_x"/>
                                          </p:val>
                                        </p:tav>
                                        <p:tav tm="100000">
                                          <p:val>
                                            <p:strVal val="#ppt_x"/>
                                          </p:val>
                                        </p:tav>
                                      </p:tavLst>
                                    </p:anim>
                                    <p:anim calcmode="lin" valueType="num">
                                      <p:cBhvr additive="base">
                                        <p:cTn id="24" dur="500" fill="hold"/>
                                        <p:tgtEl>
                                          <p:spTgt spid="5"/>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ppt_x"/>
                                          </p:val>
                                        </p:tav>
                                        <p:tav tm="100000">
                                          <p:val>
                                            <p:strVal val="#ppt_x"/>
                                          </p:val>
                                        </p:tav>
                                      </p:tavLst>
                                    </p:anim>
                                    <p:anim calcmode="lin" valueType="num">
                                      <p:cBhvr additive="base">
                                        <p:cTn id="28" dur="500" fill="hold"/>
                                        <p:tgtEl>
                                          <p:spTgt spid="14"/>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uiExpand="1" build="p"/>
      <p:bldP spid="13" grpId="0"/>
      <p:bldP spid="14" grpId="0"/>
      <p:bldP spid="15" grpId="0"/>
      <p:bldP spid="16"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04A9B0-923B-DC46-9542-6B99C53D3F22}"/>
              </a:ext>
            </a:extLst>
          </p:cNvPr>
          <p:cNvSpPr>
            <a:spLocks noGrp="1"/>
          </p:cNvSpPr>
          <p:nvPr>
            <p:ph type="title"/>
          </p:nvPr>
        </p:nvSpPr>
        <p:spPr/>
        <p:txBody>
          <a:bodyPr/>
          <a:lstStyle/>
          <a:p>
            <a:r>
              <a:rPr lang="en-US" dirty="0"/>
              <a:t>Big-Oh Notation</a:t>
            </a:r>
          </a:p>
        </p:txBody>
      </p:sp>
      <p:sp>
        <p:nvSpPr>
          <p:cNvPr id="3" name="Content Placeholder 2">
            <a:extLst>
              <a:ext uri="{FF2B5EF4-FFF2-40B4-BE49-F238E27FC236}">
                <a16:creationId xmlns:a16="http://schemas.microsoft.com/office/drawing/2014/main" id="{7F184D3C-A9DA-FE4C-8395-2D32C9D52C7A}"/>
              </a:ext>
            </a:extLst>
          </p:cNvPr>
          <p:cNvSpPr>
            <a:spLocks noGrp="1"/>
          </p:cNvSpPr>
          <p:nvPr>
            <p:ph idx="1"/>
          </p:nvPr>
        </p:nvSpPr>
        <p:spPr>
          <a:xfrm>
            <a:off x="628650" y="1839480"/>
            <a:ext cx="7886700" cy="4351338"/>
          </a:xfrm>
        </p:spPr>
        <p:txBody>
          <a:bodyPr/>
          <a:lstStyle/>
          <a:p>
            <a:r>
              <a:rPr lang="en-US" dirty="0"/>
              <a:t>We say that Grade-School Multiplication</a:t>
            </a:r>
          </a:p>
          <a:p>
            <a:pPr marL="0" indent="0" algn="ctr">
              <a:buNone/>
            </a:pPr>
            <a:r>
              <a:rPr lang="en-US" dirty="0"/>
              <a:t> </a:t>
            </a:r>
            <a:r>
              <a:rPr lang="en-US" dirty="0">
                <a:solidFill>
                  <a:schemeClr val="accent4"/>
                </a:solidFill>
              </a:rPr>
              <a:t>“runs in time O(n</a:t>
            </a:r>
            <a:r>
              <a:rPr lang="en-US" baseline="30000" dirty="0">
                <a:solidFill>
                  <a:schemeClr val="accent4"/>
                </a:solidFill>
              </a:rPr>
              <a:t>2</a:t>
            </a:r>
            <a:r>
              <a:rPr lang="en-US" dirty="0">
                <a:solidFill>
                  <a:schemeClr val="accent4"/>
                </a:solidFill>
              </a:rPr>
              <a:t>)”</a:t>
            </a:r>
          </a:p>
          <a:p>
            <a:pPr marL="0" indent="0" algn="ctr">
              <a:buNone/>
            </a:pPr>
            <a:endParaRPr lang="en-US" dirty="0">
              <a:solidFill>
                <a:schemeClr val="accent4"/>
              </a:solidFill>
            </a:endParaRPr>
          </a:p>
          <a:p>
            <a:r>
              <a:rPr lang="en-US" dirty="0"/>
              <a:t>Formal definition coming Wednesday!</a:t>
            </a:r>
          </a:p>
          <a:p>
            <a:r>
              <a:rPr lang="en-US" dirty="0"/>
              <a:t>Informally, big-Oh notation tells us how the running time scales with the size of the input.</a:t>
            </a:r>
          </a:p>
        </p:txBody>
      </p:sp>
    </p:spTree>
    <p:extLst>
      <p:ext uri="{BB962C8B-B14F-4D97-AF65-F5344CB8AC3E}">
        <p14:creationId xmlns:p14="http://schemas.microsoft.com/office/powerpoint/2010/main" val="349425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22086" y="1536852"/>
            <a:ext cx="6711000" cy="5321148"/>
          </a:xfrm>
          <a:prstGeom prst="rect">
            <a:avLst/>
          </a:prstGeom>
        </p:spPr>
      </p:pic>
      <p:pic>
        <p:nvPicPr>
          <p:cNvPr id="13" name="Picture 1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375879" y="1736621"/>
            <a:ext cx="6603414" cy="5051976"/>
          </a:xfrm>
          <a:prstGeom prst="rect">
            <a:avLst/>
          </a:prstGeom>
        </p:spPr>
      </p:pic>
      <p:sp>
        <p:nvSpPr>
          <p:cNvPr id="2" name="Title 1"/>
          <p:cNvSpPr>
            <a:spLocks noGrp="1"/>
          </p:cNvSpPr>
          <p:nvPr>
            <p:ph type="title"/>
          </p:nvPr>
        </p:nvSpPr>
        <p:spPr>
          <a:xfrm>
            <a:off x="255289" y="91120"/>
            <a:ext cx="7886700" cy="1325563"/>
          </a:xfrm>
        </p:spPr>
        <p:txBody>
          <a:bodyPr>
            <a:normAutofit/>
          </a:bodyPr>
          <a:lstStyle/>
          <a:p>
            <a:r>
              <a:rPr lang="en-US" sz="4000" dirty="0"/>
              <a:t>Implemented in Python, on a laptop</a:t>
            </a:r>
            <a:endParaRPr lang="en-US" sz="2800" dirty="0"/>
          </a:p>
        </p:txBody>
      </p:sp>
      <p:pic>
        <p:nvPicPr>
          <p:cNvPr id="4" name="Picture 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55289" y="4356657"/>
            <a:ext cx="2066797" cy="1550098"/>
          </a:xfrm>
          <a:prstGeom prst="rect">
            <a:avLst/>
          </a:prstGeom>
        </p:spPr>
      </p:pic>
      <p:pic>
        <p:nvPicPr>
          <p:cNvPr id="5" name="Picture 4"/>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83817" y="6042027"/>
            <a:ext cx="1809739" cy="607923"/>
          </a:xfrm>
          <a:prstGeom prst="rect">
            <a:avLst/>
          </a:prstGeom>
        </p:spPr>
      </p:pic>
      <p:sp>
        <p:nvSpPr>
          <p:cNvPr id="10" name="TextBox 9"/>
          <p:cNvSpPr txBox="1"/>
          <p:nvPr/>
        </p:nvSpPr>
        <p:spPr>
          <a:xfrm>
            <a:off x="1650311" y="81968"/>
            <a:ext cx="2548328" cy="369332"/>
          </a:xfrm>
          <a:prstGeom prst="rect">
            <a:avLst/>
          </a:prstGeom>
          <a:noFill/>
        </p:spPr>
        <p:txBody>
          <a:bodyPr wrap="square" rtlCol="0">
            <a:spAutoFit/>
          </a:bodyPr>
          <a:lstStyle/>
          <a:p>
            <a:r>
              <a:rPr lang="en-US" dirty="0">
                <a:solidFill>
                  <a:schemeClr val="accent4"/>
                </a:solidFill>
              </a:rPr>
              <a:t>highly non-optimized </a:t>
            </a:r>
          </a:p>
        </p:txBody>
      </p:sp>
      <p:cxnSp>
        <p:nvCxnSpPr>
          <p:cNvPr id="12" name="Straight Arrow Connector 11"/>
          <p:cNvCxnSpPr>
            <a:cxnSpLocks/>
          </p:cNvCxnSpPr>
          <p:nvPr/>
        </p:nvCxnSpPr>
        <p:spPr>
          <a:xfrm>
            <a:off x="3294298" y="397263"/>
            <a:ext cx="294029" cy="253806"/>
          </a:xfrm>
          <a:prstGeom prst="straightConnector1">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3290340" y="2926053"/>
            <a:ext cx="5299023" cy="707886"/>
          </a:xfrm>
          <a:prstGeom prst="rect">
            <a:avLst/>
          </a:prstGeom>
        </p:spPr>
        <p:txBody>
          <a:bodyPr wrap="square">
            <a:spAutoFit/>
          </a:bodyPr>
          <a:lstStyle/>
          <a:p>
            <a:r>
              <a:rPr lang="is-IS" sz="2000" dirty="0">
                <a:solidFill>
                  <a:srgbClr val="7030A0"/>
                </a:solidFill>
              </a:rPr>
              <a:t>Looks like it’s roughly</a:t>
            </a:r>
          </a:p>
          <a:p>
            <a:r>
              <a:rPr lang="is-IS" sz="2000" dirty="0">
                <a:solidFill>
                  <a:srgbClr val="7030A0"/>
                </a:solidFill>
              </a:rPr>
              <a:t>T</a:t>
            </a:r>
            <a:r>
              <a:rPr lang="is-IS" sz="2000" baseline="-25000" dirty="0">
                <a:solidFill>
                  <a:srgbClr val="7030A0"/>
                </a:solidFill>
              </a:rPr>
              <a:t>laptop</a:t>
            </a:r>
            <a:r>
              <a:rPr lang="is-IS" sz="2000" dirty="0">
                <a:solidFill>
                  <a:srgbClr val="7030A0"/>
                </a:solidFill>
              </a:rPr>
              <a:t>(n) = 0.0063 n</a:t>
            </a:r>
            <a:r>
              <a:rPr lang="is-IS" sz="2000" baseline="30000" dirty="0">
                <a:solidFill>
                  <a:srgbClr val="7030A0"/>
                </a:solidFill>
              </a:rPr>
              <a:t>2 </a:t>
            </a:r>
            <a:r>
              <a:rPr lang="mr-IN" sz="2000" dirty="0">
                <a:solidFill>
                  <a:srgbClr val="7030A0"/>
                </a:solidFill>
              </a:rPr>
              <a:t>–</a:t>
            </a:r>
            <a:r>
              <a:rPr lang="is-IS" sz="2000" dirty="0">
                <a:solidFill>
                  <a:srgbClr val="7030A0"/>
                </a:solidFill>
              </a:rPr>
              <a:t> 0.5 n + 12.7 ms...</a:t>
            </a:r>
            <a:endParaRPr lang="en-US" sz="2000" dirty="0">
              <a:solidFill>
                <a:srgbClr val="7030A0"/>
              </a:solidFill>
            </a:endParaRPr>
          </a:p>
        </p:txBody>
      </p:sp>
      <p:sp>
        <p:nvSpPr>
          <p:cNvPr id="11" name="TextBox 10">
            <a:extLst>
              <a:ext uri="{FF2B5EF4-FFF2-40B4-BE49-F238E27FC236}">
                <a16:creationId xmlns:a16="http://schemas.microsoft.com/office/drawing/2014/main" id="{C919E2E4-2341-A845-ADA2-65C292DCE75C}"/>
              </a:ext>
            </a:extLst>
          </p:cNvPr>
          <p:cNvSpPr txBox="1"/>
          <p:nvPr/>
        </p:nvSpPr>
        <p:spPr>
          <a:xfrm>
            <a:off x="255289" y="1075187"/>
            <a:ext cx="5846164" cy="461665"/>
          </a:xfrm>
          <a:prstGeom prst="rect">
            <a:avLst/>
          </a:prstGeom>
          <a:noFill/>
        </p:spPr>
        <p:txBody>
          <a:bodyPr wrap="square" rtlCol="0">
            <a:spAutoFit/>
          </a:bodyPr>
          <a:lstStyle/>
          <a:p>
            <a:r>
              <a:rPr lang="en-US" sz="2400" dirty="0">
                <a:solidFill>
                  <a:schemeClr val="accent4"/>
                </a:solidFill>
              </a:rPr>
              <a:t>The runtime “scales like” n</a:t>
            </a:r>
            <a:r>
              <a:rPr lang="en-US" sz="2400" baseline="30000" dirty="0">
                <a:solidFill>
                  <a:schemeClr val="accent4"/>
                </a:solidFill>
              </a:rPr>
              <a:t>2</a:t>
            </a:r>
            <a:endParaRPr lang="en-US" sz="2400" dirty="0">
              <a:solidFill>
                <a:schemeClr val="accent4"/>
              </a:solidFill>
            </a:endParaRPr>
          </a:p>
        </p:txBody>
      </p:sp>
    </p:spTree>
    <p:extLst>
      <p:ext uri="{BB962C8B-B14F-4D97-AF65-F5344CB8AC3E}">
        <p14:creationId xmlns:p14="http://schemas.microsoft.com/office/powerpoint/2010/main" val="1377987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05A674DE-BB01-1740-B2D3-7CFF6FE9CDD3}"/>
              </a:ext>
            </a:extLst>
          </p:cNvPr>
          <p:cNvPicPr>
            <a:picLocks noChangeAspect="1"/>
          </p:cNvPicPr>
          <p:nvPr/>
        </p:nvPicPr>
        <p:blipFill>
          <a:blip r:embed="rId3"/>
          <a:stretch>
            <a:fillRect/>
          </a:stretch>
        </p:blipFill>
        <p:spPr>
          <a:xfrm>
            <a:off x="2486793" y="1627360"/>
            <a:ext cx="6657207" cy="5076399"/>
          </a:xfrm>
          <a:prstGeom prst="rect">
            <a:avLst/>
          </a:prstGeom>
        </p:spPr>
      </p:pic>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55287" y="4283879"/>
            <a:ext cx="2066797" cy="1550098"/>
          </a:xfrm>
          <a:prstGeom prst="rect">
            <a:avLst/>
          </a:prstGeom>
        </p:spPr>
      </p:pic>
      <p:sp>
        <p:nvSpPr>
          <p:cNvPr id="2" name="Title 1"/>
          <p:cNvSpPr>
            <a:spLocks noGrp="1"/>
          </p:cNvSpPr>
          <p:nvPr>
            <p:ph type="title"/>
          </p:nvPr>
        </p:nvSpPr>
        <p:spPr>
          <a:xfrm>
            <a:off x="383817" y="144425"/>
            <a:ext cx="7886700" cy="1325563"/>
          </a:xfrm>
        </p:spPr>
        <p:txBody>
          <a:bodyPr/>
          <a:lstStyle/>
          <a:p>
            <a:r>
              <a:rPr lang="en-US" dirty="0"/>
              <a:t>Implemented by hand</a:t>
            </a:r>
          </a:p>
        </p:txBody>
      </p:sp>
      <p:pic>
        <p:nvPicPr>
          <p:cNvPr id="5" name="Picture 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83817" y="6042027"/>
            <a:ext cx="1809739" cy="607923"/>
          </a:xfrm>
          <a:prstGeom prst="rect">
            <a:avLst/>
          </a:prstGeom>
        </p:spPr>
      </p:pic>
      <p:pic>
        <p:nvPicPr>
          <p:cNvPr id="8" name="Picture 7"/>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flipH="1">
            <a:off x="383817" y="1825961"/>
            <a:ext cx="1308487" cy="2033704"/>
          </a:xfrm>
          <a:prstGeom prst="rect">
            <a:avLst/>
          </a:prstGeom>
        </p:spPr>
      </p:pic>
      <p:cxnSp>
        <p:nvCxnSpPr>
          <p:cNvPr id="9" name="Straight Connector 8"/>
          <p:cNvCxnSpPr>
            <a:cxnSpLocks/>
          </p:cNvCxnSpPr>
          <p:nvPr/>
        </p:nvCxnSpPr>
        <p:spPr>
          <a:xfrm flipV="1">
            <a:off x="2046310" y="4668982"/>
            <a:ext cx="4437617" cy="85025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a:cxnSpLocks/>
          </p:cNvCxnSpPr>
          <p:nvPr/>
        </p:nvCxnSpPr>
        <p:spPr>
          <a:xfrm>
            <a:off x="1618003" y="3068226"/>
            <a:ext cx="2843161" cy="70361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4754401" y="3297079"/>
            <a:ext cx="1670384" cy="923330"/>
          </a:xfrm>
          <a:prstGeom prst="rect">
            <a:avLst/>
          </a:prstGeom>
          <a:noFill/>
        </p:spPr>
        <p:txBody>
          <a:bodyPr wrap="square" rtlCol="0">
            <a:spAutoFit/>
          </a:bodyPr>
          <a:lstStyle/>
          <a:p>
            <a:r>
              <a:rPr lang="en-US" dirty="0">
                <a:solidFill>
                  <a:schemeClr val="accent6">
                    <a:lumMod val="50000"/>
                  </a:schemeClr>
                </a:solidFill>
              </a:rPr>
              <a:t>Some other quadratic function of n</a:t>
            </a:r>
          </a:p>
        </p:txBody>
      </p:sp>
      <mc:AlternateContent xmlns:mc="http://schemas.openxmlformats.org/markup-compatibility/2006" xmlns:a14="http://schemas.microsoft.com/office/drawing/2010/main">
        <mc:Choice Requires="a14">
          <p:sp>
            <p:nvSpPr>
              <p:cNvPr id="6" name="Rectangle 5"/>
              <p:cNvSpPr/>
              <p:nvPr/>
            </p:nvSpPr>
            <p:spPr>
              <a:xfrm>
                <a:off x="6118329" y="4612458"/>
                <a:ext cx="2813591" cy="646331"/>
              </a:xfrm>
              <a:prstGeom prst="rect">
                <a:avLst/>
              </a:prstGeom>
            </p:spPr>
            <p:txBody>
              <a:bodyPr wrap="none">
                <a:spAutoFit/>
              </a:bodyPr>
              <a:lstStyle/>
              <a:p>
                <a:pPr algn="ctr"/>
                <a:r>
                  <a:rPr lang="is-IS" dirty="0">
                    <a:solidFill>
                      <a:srgbClr val="FF0000"/>
                    </a:solidFill>
                  </a:rPr>
                  <a:t>T</a:t>
                </a:r>
                <a:r>
                  <a:rPr lang="is-IS" baseline="-25000" dirty="0">
                    <a:solidFill>
                      <a:srgbClr val="FF0000"/>
                    </a:solidFill>
                  </a:rPr>
                  <a:t>laptop</a:t>
                </a:r>
                <a:r>
                  <a:rPr lang="is-IS" dirty="0">
                    <a:solidFill>
                      <a:srgbClr val="FF0000"/>
                    </a:solidFill>
                  </a:rPr>
                  <a:t>(n) </a:t>
                </a:r>
                <a14:m>
                  <m:oMath xmlns:m="http://schemas.openxmlformats.org/officeDocument/2006/math">
                    <m:r>
                      <a:rPr lang="en-US" b="0" i="1" dirty="0" smtClean="0">
                        <a:solidFill>
                          <a:srgbClr val="FF0000"/>
                        </a:solidFill>
                        <a:latin typeface="Cambria Math" panose="02040503050406030204" pitchFamily="18" charset="0"/>
                      </a:rPr>
                      <m:t>≈</m:t>
                    </m:r>
                  </m:oMath>
                </a14:m>
                <a:r>
                  <a:rPr lang="is-IS" dirty="0">
                    <a:solidFill>
                      <a:srgbClr val="FF0000"/>
                    </a:solidFill>
                  </a:rPr>
                  <a:t> </a:t>
                </a:r>
              </a:p>
              <a:p>
                <a:pPr algn="ctr"/>
                <a:r>
                  <a:rPr lang="is-IS" dirty="0">
                    <a:solidFill>
                      <a:srgbClr val="FF0000"/>
                    </a:solidFill>
                  </a:rPr>
                  <a:t> 0.0063 n</a:t>
                </a:r>
                <a:r>
                  <a:rPr lang="is-IS" baseline="30000" dirty="0">
                    <a:solidFill>
                      <a:srgbClr val="FF0000"/>
                    </a:solidFill>
                  </a:rPr>
                  <a:t>2 </a:t>
                </a:r>
                <a:r>
                  <a:rPr lang="mr-IN" dirty="0">
                    <a:solidFill>
                      <a:srgbClr val="FF0000"/>
                    </a:solidFill>
                  </a:rPr>
                  <a:t>–</a:t>
                </a:r>
                <a:r>
                  <a:rPr lang="is-IS" dirty="0">
                    <a:solidFill>
                      <a:srgbClr val="FF0000"/>
                    </a:solidFill>
                  </a:rPr>
                  <a:t> 0.5 n + 12.7 ms</a:t>
                </a:r>
                <a:endParaRPr lang="en-US" dirty="0">
                  <a:solidFill>
                    <a:srgbClr val="FF0000"/>
                  </a:solidFill>
                </a:endParaRPr>
              </a:p>
            </p:txBody>
          </p:sp>
        </mc:Choice>
        <mc:Fallback xmlns="">
          <p:sp>
            <p:nvSpPr>
              <p:cNvPr id="6" name="Rectangle 5"/>
              <p:cNvSpPr>
                <a:spLocks noRot="1" noChangeAspect="1" noMove="1" noResize="1" noEditPoints="1" noAdjustHandles="1" noChangeArrowheads="1" noChangeShapeType="1" noTextEdit="1"/>
              </p:cNvSpPr>
              <p:nvPr/>
            </p:nvSpPr>
            <p:spPr>
              <a:xfrm>
                <a:off x="6118329" y="4612458"/>
                <a:ext cx="2813591" cy="646331"/>
              </a:xfrm>
              <a:prstGeom prst="rect">
                <a:avLst/>
              </a:prstGeom>
              <a:blipFill>
                <a:blip r:embed="rId7"/>
                <a:stretch>
                  <a:fillRect t="-3846" r="-450" b="-11538"/>
                </a:stretch>
              </a:blipFill>
            </p:spPr>
            <p:txBody>
              <a:bodyPr/>
              <a:lstStyle/>
              <a:p>
                <a:r>
                  <a:rPr lang="en-US">
                    <a:noFill/>
                  </a:rPr>
                  <a:t> </a:t>
                </a:r>
              </a:p>
            </p:txBody>
          </p:sp>
        </mc:Fallback>
      </mc:AlternateContent>
      <p:sp>
        <p:nvSpPr>
          <p:cNvPr id="7" name="TextBox 6"/>
          <p:cNvSpPr txBox="1"/>
          <p:nvPr/>
        </p:nvSpPr>
        <p:spPr>
          <a:xfrm>
            <a:off x="383817" y="1165695"/>
            <a:ext cx="5846164" cy="461665"/>
          </a:xfrm>
          <a:prstGeom prst="rect">
            <a:avLst/>
          </a:prstGeom>
          <a:noFill/>
        </p:spPr>
        <p:txBody>
          <a:bodyPr wrap="square" rtlCol="0">
            <a:spAutoFit/>
          </a:bodyPr>
          <a:lstStyle/>
          <a:p>
            <a:r>
              <a:rPr lang="en-US" sz="2400" dirty="0">
                <a:solidFill>
                  <a:schemeClr val="accent4"/>
                </a:solidFill>
              </a:rPr>
              <a:t>The runtime still “scales like” n</a:t>
            </a:r>
            <a:r>
              <a:rPr lang="en-US" sz="2400" baseline="30000" dirty="0">
                <a:solidFill>
                  <a:schemeClr val="accent4"/>
                </a:solidFill>
              </a:rPr>
              <a:t>2</a:t>
            </a:r>
            <a:endParaRPr lang="en-US" sz="2400" dirty="0">
              <a:solidFill>
                <a:schemeClr val="accent4"/>
              </a:solidFill>
            </a:endParaRPr>
          </a:p>
        </p:txBody>
      </p:sp>
    </p:spTree>
    <p:extLst>
      <p:ext uri="{BB962C8B-B14F-4D97-AF65-F5344CB8AC3E}">
        <p14:creationId xmlns:p14="http://schemas.microsoft.com/office/powerpoint/2010/main" val="2147402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1"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6" grpId="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879E1A3-FA71-E64E-B0AF-6B2C7D5A38F8}"/>
              </a:ext>
            </a:extLst>
          </p:cNvPr>
          <p:cNvPicPr>
            <a:picLocks noChangeAspect="1"/>
          </p:cNvPicPr>
          <p:nvPr/>
        </p:nvPicPr>
        <p:blipFill>
          <a:blip r:embed="rId3"/>
          <a:stretch>
            <a:fillRect/>
          </a:stretch>
        </p:blipFill>
        <p:spPr>
          <a:xfrm>
            <a:off x="2154939" y="1264227"/>
            <a:ext cx="6989061" cy="5448901"/>
          </a:xfrm>
          <a:prstGeom prst="rect">
            <a:avLst/>
          </a:prstGeom>
        </p:spPr>
      </p:pic>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70748" y="5110476"/>
            <a:ext cx="1601442" cy="1201082"/>
          </a:xfrm>
          <a:prstGeom prst="rect">
            <a:avLst/>
          </a:prstGeom>
        </p:spPr>
      </p:pic>
      <p:sp>
        <p:nvSpPr>
          <p:cNvPr id="2" name="Title 1"/>
          <p:cNvSpPr>
            <a:spLocks noGrp="1"/>
          </p:cNvSpPr>
          <p:nvPr>
            <p:ph type="title"/>
          </p:nvPr>
        </p:nvSpPr>
        <p:spPr>
          <a:xfrm>
            <a:off x="255287" y="29108"/>
            <a:ext cx="8588908" cy="1325563"/>
          </a:xfrm>
        </p:spPr>
        <p:txBody>
          <a:bodyPr>
            <a:normAutofit/>
          </a:bodyPr>
          <a:lstStyle/>
          <a:p>
            <a:r>
              <a:rPr lang="en-US" sz="4000" dirty="0"/>
              <a:t>Why is big-Oh notation meaningful?</a:t>
            </a:r>
          </a:p>
        </p:txBody>
      </p:sp>
      <p:pic>
        <p:nvPicPr>
          <p:cNvPr id="5" name="Picture 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74496" y="6319703"/>
            <a:ext cx="1472914" cy="494778"/>
          </a:xfrm>
          <a:prstGeom prst="rect">
            <a:avLst/>
          </a:prstGeom>
        </p:spPr>
      </p:pic>
      <p:pic>
        <p:nvPicPr>
          <p:cNvPr id="8" name="Picture 7"/>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flipH="1">
            <a:off x="902009" y="1879426"/>
            <a:ext cx="924848" cy="1437437"/>
          </a:xfrm>
          <a:prstGeom prst="rect">
            <a:avLst/>
          </a:prstGeom>
        </p:spPr>
      </p:pic>
      <p:pic>
        <p:nvPicPr>
          <p:cNvPr id="6" name="Picture 5">
            <a:extLst>
              <a:ext uri="{FF2B5EF4-FFF2-40B4-BE49-F238E27FC236}">
                <a16:creationId xmlns:a16="http://schemas.microsoft.com/office/drawing/2014/main" id="{4C77725A-7E7D-5E40-94C0-4E0D4041782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32392" y="3643499"/>
            <a:ext cx="1163339" cy="1172357"/>
          </a:xfrm>
          <a:prstGeom prst="rect">
            <a:avLst/>
          </a:prstGeom>
        </p:spPr>
      </p:pic>
      <p:cxnSp>
        <p:nvCxnSpPr>
          <p:cNvPr id="9" name="Straight Connector 8">
            <a:extLst>
              <a:ext uri="{FF2B5EF4-FFF2-40B4-BE49-F238E27FC236}">
                <a16:creationId xmlns:a16="http://schemas.microsoft.com/office/drawing/2014/main" id="{CDDED7D9-BB08-C14F-82A2-4DCF4F813DE1}"/>
              </a:ext>
            </a:extLst>
          </p:cNvPr>
          <p:cNvCxnSpPr>
            <a:cxnSpLocks/>
          </p:cNvCxnSpPr>
          <p:nvPr/>
        </p:nvCxnSpPr>
        <p:spPr>
          <a:xfrm flipH="1" flipV="1">
            <a:off x="1716779" y="2623051"/>
            <a:ext cx="2550421" cy="1108789"/>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10089BD-359D-C941-A0E5-4FA28CB5579E}"/>
              </a:ext>
            </a:extLst>
          </p:cNvPr>
          <p:cNvCxnSpPr>
            <a:cxnSpLocks/>
          </p:cNvCxnSpPr>
          <p:nvPr/>
        </p:nvCxnSpPr>
        <p:spPr>
          <a:xfrm flipH="1" flipV="1">
            <a:off x="1826538" y="4058476"/>
            <a:ext cx="3673717" cy="416989"/>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63ACBC6-201D-DD4C-956F-A785CE2B21A3}"/>
              </a:ext>
            </a:extLst>
          </p:cNvPr>
          <p:cNvCxnSpPr>
            <a:cxnSpLocks/>
          </p:cNvCxnSpPr>
          <p:nvPr/>
        </p:nvCxnSpPr>
        <p:spPr>
          <a:xfrm flipH="1">
            <a:off x="2403566" y="5110476"/>
            <a:ext cx="3235234" cy="39046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E4C54A99-AC11-2E4B-86FC-1AAFF489DE7E}"/>
                  </a:ext>
                </a:extLst>
              </p:cNvPr>
              <p:cNvSpPr txBox="1"/>
              <p:nvPr/>
            </p:nvSpPr>
            <p:spPr>
              <a:xfrm>
                <a:off x="238498" y="5247606"/>
                <a:ext cx="1125935"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rPr>
                        <m:t>≈</m:t>
                      </m:r>
                      <m:r>
                        <a:rPr lang="en-US" b="0" i="1" smtClean="0">
                          <a:latin typeface="Cambria Math" panose="02040503050406030204" pitchFamily="18" charset="0"/>
                        </a:rPr>
                        <m:t>.0063</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𝑛</m:t>
                          </m:r>
                        </m:e>
                        <m:sup>
                          <m:r>
                            <a:rPr lang="en-US" b="0" i="1" smtClean="0">
                              <a:latin typeface="Cambria Math" panose="02040503050406030204" pitchFamily="18" charset="0"/>
                            </a:rPr>
                            <m:t>2</m:t>
                          </m:r>
                        </m:sup>
                      </m:sSup>
                    </m:oMath>
                  </m:oMathPara>
                </a14:m>
                <a:endParaRPr lang="en-US" dirty="0"/>
              </a:p>
            </p:txBody>
          </p:sp>
        </mc:Choice>
        <mc:Fallback xmlns="">
          <p:sp>
            <p:nvSpPr>
              <p:cNvPr id="28" name="TextBox 27">
                <a:extLst>
                  <a:ext uri="{FF2B5EF4-FFF2-40B4-BE49-F238E27FC236}">
                    <a16:creationId xmlns:a16="http://schemas.microsoft.com/office/drawing/2014/main" id="{E4C54A99-AC11-2E4B-86FC-1AAFF489DE7E}"/>
                  </a:ext>
                </a:extLst>
              </p:cNvPr>
              <p:cNvSpPr txBox="1">
                <a:spLocks noRot="1" noChangeAspect="1" noMove="1" noResize="1" noEditPoints="1" noAdjustHandles="1" noChangeArrowheads="1" noChangeShapeType="1" noTextEdit="1"/>
              </p:cNvSpPr>
              <p:nvPr/>
            </p:nvSpPr>
            <p:spPr>
              <a:xfrm>
                <a:off x="238498" y="5247606"/>
                <a:ext cx="1125935" cy="369332"/>
              </a:xfrm>
              <a:prstGeom prst="rect">
                <a:avLst/>
              </a:prstGeom>
              <a:blipFill>
                <a:blip r:embed="rId9"/>
                <a:stretch>
                  <a:fillRect r="-337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D6E28151-1244-4644-87DC-59AC1C5B35DE}"/>
                  </a:ext>
                </a:extLst>
              </p:cNvPr>
              <p:cNvSpPr txBox="1"/>
              <p:nvPr/>
            </p:nvSpPr>
            <p:spPr>
              <a:xfrm>
                <a:off x="3543" y="3336929"/>
                <a:ext cx="1657697" cy="524439"/>
              </a:xfrm>
              <a:prstGeom prst="rect">
                <a:avLst/>
              </a:prstGeom>
              <a:noFill/>
            </p:spPr>
            <p:txBody>
              <a:bodyPr wrap="square" rtlCol="0">
                <a:spAutoFit/>
              </a:bodyPr>
              <a:lstStyle/>
              <a:p>
                <a14:m>
                  <m:oMath xmlns:m="http://schemas.openxmlformats.org/officeDocument/2006/math">
                    <m:r>
                      <a:rPr lang="en-US" i="1" smtClean="0">
                        <a:latin typeface="Cambria Math" panose="02040503050406030204" pitchFamily="18" charset="0"/>
                      </a:rPr>
                      <m:t>≈</m:t>
                    </m:r>
                    <m:f>
                      <m:fPr>
                        <m:ctrlPr>
                          <a:rPr lang="en-US" b="0" i="1" smtClean="0">
                            <a:latin typeface="Cambria Math" panose="02040503050406030204" pitchFamily="18" charset="0"/>
                          </a:rPr>
                        </m:ctrlPr>
                      </m:fPr>
                      <m:num>
                        <m:sSup>
                          <m:sSupPr>
                            <m:ctrlPr>
                              <a:rPr lang="en-US" b="0" i="1" smtClean="0">
                                <a:latin typeface="Cambria Math" panose="02040503050406030204" pitchFamily="18" charset="0"/>
                              </a:rPr>
                            </m:ctrlPr>
                          </m:sSupPr>
                          <m:e>
                            <m:r>
                              <a:rPr lang="en-US" b="0" i="1" smtClean="0">
                                <a:latin typeface="Cambria Math" panose="02040503050406030204" pitchFamily="18" charset="0"/>
                              </a:rPr>
                              <m:t>𝑛</m:t>
                            </m:r>
                          </m:e>
                          <m:sup>
                            <m:r>
                              <a:rPr lang="en-US" b="0" i="1" smtClean="0">
                                <a:latin typeface="Cambria Math" panose="02040503050406030204" pitchFamily="18" charset="0"/>
                              </a:rPr>
                              <m:t>1.6</m:t>
                            </m:r>
                          </m:sup>
                        </m:sSup>
                      </m:num>
                      <m:den>
                        <m:r>
                          <a:rPr lang="en-US" b="0" i="1" smtClean="0">
                            <a:latin typeface="Cambria Math" panose="02040503050406030204" pitchFamily="18" charset="0"/>
                          </a:rPr>
                          <m:t>10</m:t>
                        </m:r>
                      </m:den>
                    </m:f>
                    <m:r>
                      <a:rPr lang="en-US" b="0" i="1" smtClean="0">
                        <a:latin typeface="Cambria Math" panose="02040503050406030204" pitchFamily="18" charset="0"/>
                      </a:rPr>
                      <m:t>+100</m:t>
                    </m:r>
                  </m:oMath>
                </a14:m>
                <a:r>
                  <a:rPr lang="en-US" dirty="0"/>
                  <a:t> </a:t>
                </a:r>
              </a:p>
            </p:txBody>
          </p:sp>
        </mc:Choice>
        <mc:Fallback xmlns="">
          <p:sp>
            <p:nvSpPr>
              <p:cNvPr id="29" name="TextBox 28">
                <a:extLst>
                  <a:ext uri="{FF2B5EF4-FFF2-40B4-BE49-F238E27FC236}">
                    <a16:creationId xmlns:a16="http://schemas.microsoft.com/office/drawing/2014/main" id="{D6E28151-1244-4644-87DC-59AC1C5B35DE}"/>
                  </a:ext>
                </a:extLst>
              </p:cNvPr>
              <p:cNvSpPr txBox="1">
                <a:spLocks noRot="1" noChangeAspect="1" noMove="1" noResize="1" noEditPoints="1" noAdjustHandles="1" noChangeArrowheads="1" noChangeShapeType="1" noTextEdit="1"/>
              </p:cNvSpPr>
              <p:nvPr/>
            </p:nvSpPr>
            <p:spPr>
              <a:xfrm>
                <a:off x="3543" y="3336929"/>
                <a:ext cx="1657697" cy="524439"/>
              </a:xfrm>
              <a:prstGeom prst="rect">
                <a:avLst/>
              </a:prstGeom>
              <a:blipFill>
                <a:blip r:embed="rId10"/>
                <a:stretch>
                  <a:fillRect/>
                </a:stretch>
              </a:blipFill>
            </p:spPr>
            <p:txBody>
              <a:bodyPr/>
              <a:lstStyle/>
              <a:p>
                <a:r>
                  <a:rPr lang="en-US">
                    <a:noFill/>
                  </a:rPr>
                  <a:t> </a:t>
                </a:r>
              </a:p>
            </p:txBody>
          </p:sp>
        </mc:Fallback>
      </mc:AlternateContent>
      <p:sp>
        <p:nvSpPr>
          <p:cNvPr id="7" name="TextBox 6">
            <a:extLst>
              <a:ext uri="{FF2B5EF4-FFF2-40B4-BE49-F238E27FC236}">
                <a16:creationId xmlns:a16="http://schemas.microsoft.com/office/drawing/2014/main" id="{848FB2AE-1336-BF49-874C-D41AE3DCDA46}"/>
              </a:ext>
            </a:extLst>
          </p:cNvPr>
          <p:cNvSpPr txBox="1"/>
          <p:nvPr/>
        </p:nvSpPr>
        <p:spPr>
          <a:xfrm>
            <a:off x="3611937" y="2367810"/>
            <a:ext cx="3010932" cy="307777"/>
          </a:xfrm>
          <a:prstGeom prst="rect">
            <a:avLst/>
          </a:prstGeom>
          <a:solidFill>
            <a:schemeClr val="bg1"/>
          </a:solidFill>
        </p:spPr>
        <p:txBody>
          <a:bodyPr wrap="square" rtlCol="0">
            <a:spAutoFit/>
          </a:bodyPr>
          <a:lstStyle/>
          <a:p>
            <a:r>
              <a:rPr lang="en-US" sz="1400" dirty="0"/>
              <a:t>Wizard’s algorithm</a:t>
            </a:r>
          </a:p>
        </p:txBody>
      </p:sp>
    </p:spTree>
    <p:extLst>
      <p:ext uri="{BB962C8B-B14F-4D97-AF65-F5344CB8AC3E}">
        <p14:creationId xmlns:p14="http://schemas.microsoft.com/office/powerpoint/2010/main" val="735473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4AF66A-90F0-484A-A0D3-124193BB74B5}"/>
              </a:ext>
            </a:extLst>
          </p:cNvPr>
          <p:cNvPicPr>
            <a:picLocks noChangeAspect="1"/>
          </p:cNvPicPr>
          <p:nvPr/>
        </p:nvPicPr>
        <p:blipFill>
          <a:blip r:embed="rId3"/>
          <a:stretch>
            <a:fillRect/>
          </a:stretch>
        </p:blipFill>
        <p:spPr>
          <a:xfrm>
            <a:off x="2655387" y="1567281"/>
            <a:ext cx="6335916" cy="4845743"/>
          </a:xfrm>
          <a:prstGeom prst="rect">
            <a:avLst/>
          </a:prstGeom>
        </p:spPr>
      </p:pic>
      <p:sp>
        <p:nvSpPr>
          <p:cNvPr id="2" name="Title 1"/>
          <p:cNvSpPr>
            <a:spLocks noGrp="1"/>
          </p:cNvSpPr>
          <p:nvPr>
            <p:ph type="title"/>
          </p:nvPr>
        </p:nvSpPr>
        <p:spPr>
          <a:xfrm>
            <a:off x="383817" y="261805"/>
            <a:ext cx="7886700" cy="1325563"/>
          </a:xfrm>
        </p:spPr>
        <p:txBody>
          <a:bodyPr/>
          <a:lstStyle/>
          <a:p>
            <a:r>
              <a:rPr lang="en-US" dirty="0"/>
              <a:t>Let n get bigger</a:t>
            </a:r>
            <a:r>
              <a:rPr lang="mr-IN" dirty="0"/>
              <a:t>…</a:t>
            </a:r>
            <a:endParaRPr lang="en-US" dirty="0"/>
          </a:p>
        </p:txBody>
      </p:sp>
      <p:pic>
        <p:nvPicPr>
          <p:cNvPr id="29" name="Picture 28">
            <a:extLst>
              <a:ext uri="{FF2B5EF4-FFF2-40B4-BE49-F238E27FC236}">
                <a16:creationId xmlns:a16="http://schemas.microsoft.com/office/drawing/2014/main" id="{88227E3C-0099-204E-8A03-74AFAC16F39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70748" y="5110476"/>
            <a:ext cx="1601442" cy="1201082"/>
          </a:xfrm>
          <a:prstGeom prst="rect">
            <a:avLst/>
          </a:prstGeom>
        </p:spPr>
      </p:pic>
      <p:pic>
        <p:nvPicPr>
          <p:cNvPr id="30" name="Picture 29">
            <a:extLst>
              <a:ext uri="{FF2B5EF4-FFF2-40B4-BE49-F238E27FC236}">
                <a16:creationId xmlns:a16="http://schemas.microsoft.com/office/drawing/2014/main" id="{A3775767-2F72-784A-B04A-12BCE40846C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902009" y="1879426"/>
            <a:ext cx="924848" cy="1437437"/>
          </a:xfrm>
          <a:prstGeom prst="rect">
            <a:avLst/>
          </a:prstGeom>
        </p:spPr>
      </p:pic>
      <p:pic>
        <p:nvPicPr>
          <p:cNvPr id="31" name="Picture 30">
            <a:extLst>
              <a:ext uri="{FF2B5EF4-FFF2-40B4-BE49-F238E27FC236}">
                <a16:creationId xmlns:a16="http://schemas.microsoft.com/office/drawing/2014/main" id="{17398791-3EA2-AD41-98D4-D8DCF3B02E7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32392" y="3643499"/>
            <a:ext cx="1163339" cy="1172357"/>
          </a:xfrm>
          <a:prstGeom prst="rect">
            <a:avLst/>
          </a:prstGeom>
        </p:spPr>
      </p:pic>
      <p:cxnSp>
        <p:nvCxnSpPr>
          <p:cNvPr id="32" name="Straight Connector 31">
            <a:extLst>
              <a:ext uri="{FF2B5EF4-FFF2-40B4-BE49-F238E27FC236}">
                <a16:creationId xmlns:a16="http://schemas.microsoft.com/office/drawing/2014/main" id="{FCC173C3-E97B-B54A-B500-A99FCA4D5F6F}"/>
              </a:ext>
            </a:extLst>
          </p:cNvPr>
          <p:cNvCxnSpPr>
            <a:cxnSpLocks/>
          </p:cNvCxnSpPr>
          <p:nvPr/>
        </p:nvCxnSpPr>
        <p:spPr>
          <a:xfrm flipH="1" flipV="1">
            <a:off x="1716780" y="2623052"/>
            <a:ext cx="2495002" cy="327966"/>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A6236817-A44B-DB47-BB4E-4D26CD26BC95}"/>
              </a:ext>
            </a:extLst>
          </p:cNvPr>
          <p:cNvCxnSpPr>
            <a:cxnSpLocks/>
          </p:cNvCxnSpPr>
          <p:nvPr/>
        </p:nvCxnSpPr>
        <p:spPr>
          <a:xfrm flipH="1" flipV="1">
            <a:off x="1826538" y="4058476"/>
            <a:ext cx="4269462" cy="291851"/>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3BEB7367-DE7B-A747-92AA-9D77FD7691D3}"/>
              </a:ext>
            </a:extLst>
          </p:cNvPr>
          <p:cNvCxnSpPr>
            <a:cxnSpLocks/>
          </p:cNvCxnSpPr>
          <p:nvPr/>
        </p:nvCxnSpPr>
        <p:spPr>
          <a:xfrm flipH="1">
            <a:off x="2403567" y="5247606"/>
            <a:ext cx="2431669" cy="25333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301F459A-FBE8-8245-9B8D-0682C199A349}"/>
                  </a:ext>
                </a:extLst>
              </p:cNvPr>
              <p:cNvSpPr txBox="1"/>
              <p:nvPr/>
            </p:nvSpPr>
            <p:spPr>
              <a:xfrm>
                <a:off x="238498" y="5247606"/>
                <a:ext cx="1125935"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rPr>
                        <m:t>≈</m:t>
                      </m:r>
                      <m:r>
                        <a:rPr lang="en-US" b="0" i="1" smtClean="0">
                          <a:latin typeface="Cambria Math" panose="02040503050406030204" pitchFamily="18" charset="0"/>
                        </a:rPr>
                        <m:t>.0063</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𝑛</m:t>
                          </m:r>
                        </m:e>
                        <m:sup>
                          <m:r>
                            <a:rPr lang="en-US" b="0" i="1" smtClean="0">
                              <a:latin typeface="Cambria Math" panose="02040503050406030204" pitchFamily="18" charset="0"/>
                            </a:rPr>
                            <m:t>2</m:t>
                          </m:r>
                        </m:sup>
                      </m:sSup>
                    </m:oMath>
                  </m:oMathPara>
                </a14:m>
                <a:endParaRPr lang="en-US" dirty="0"/>
              </a:p>
            </p:txBody>
          </p:sp>
        </mc:Choice>
        <mc:Fallback xmlns="">
          <p:sp>
            <p:nvSpPr>
              <p:cNvPr id="36" name="TextBox 35">
                <a:extLst>
                  <a:ext uri="{FF2B5EF4-FFF2-40B4-BE49-F238E27FC236}">
                    <a16:creationId xmlns:a16="http://schemas.microsoft.com/office/drawing/2014/main" id="{301F459A-FBE8-8245-9B8D-0682C199A349}"/>
                  </a:ext>
                </a:extLst>
              </p:cNvPr>
              <p:cNvSpPr txBox="1">
                <a:spLocks noRot="1" noChangeAspect="1" noMove="1" noResize="1" noEditPoints="1" noAdjustHandles="1" noChangeArrowheads="1" noChangeShapeType="1" noTextEdit="1"/>
              </p:cNvSpPr>
              <p:nvPr/>
            </p:nvSpPr>
            <p:spPr>
              <a:xfrm>
                <a:off x="238498" y="5247606"/>
                <a:ext cx="1125935" cy="369332"/>
              </a:xfrm>
              <a:prstGeom prst="rect">
                <a:avLst/>
              </a:prstGeom>
              <a:blipFill>
                <a:blip r:embed="rId8"/>
                <a:stretch>
                  <a:fillRect r="-337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B7F08179-54A5-F24D-9735-B0679ABDF813}"/>
                  </a:ext>
                </a:extLst>
              </p:cNvPr>
              <p:cNvSpPr txBox="1"/>
              <p:nvPr/>
            </p:nvSpPr>
            <p:spPr>
              <a:xfrm>
                <a:off x="3543" y="3336929"/>
                <a:ext cx="1657697" cy="524439"/>
              </a:xfrm>
              <a:prstGeom prst="rect">
                <a:avLst/>
              </a:prstGeom>
              <a:noFill/>
            </p:spPr>
            <p:txBody>
              <a:bodyPr wrap="square" rtlCol="0">
                <a:spAutoFit/>
              </a:bodyPr>
              <a:lstStyle/>
              <a:p>
                <a14:m>
                  <m:oMath xmlns:m="http://schemas.openxmlformats.org/officeDocument/2006/math">
                    <m:r>
                      <a:rPr lang="en-US" i="1" smtClean="0">
                        <a:latin typeface="Cambria Math" panose="02040503050406030204" pitchFamily="18" charset="0"/>
                      </a:rPr>
                      <m:t>≈</m:t>
                    </m:r>
                    <m:f>
                      <m:fPr>
                        <m:ctrlPr>
                          <a:rPr lang="en-US" b="0" i="1" smtClean="0">
                            <a:latin typeface="Cambria Math" panose="02040503050406030204" pitchFamily="18" charset="0"/>
                          </a:rPr>
                        </m:ctrlPr>
                      </m:fPr>
                      <m:num>
                        <m:sSup>
                          <m:sSupPr>
                            <m:ctrlPr>
                              <a:rPr lang="en-US" b="0" i="1" smtClean="0">
                                <a:latin typeface="Cambria Math" panose="02040503050406030204" pitchFamily="18" charset="0"/>
                              </a:rPr>
                            </m:ctrlPr>
                          </m:sSupPr>
                          <m:e>
                            <m:r>
                              <a:rPr lang="en-US" b="0" i="1" smtClean="0">
                                <a:latin typeface="Cambria Math" panose="02040503050406030204" pitchFamily="18" charset="0"/>
                              </a:rPr>
                              <m:t>𝑛</m:t>
                            </m:r>
                          </m:e>
                          <m:sup>
                            <m:r>
                              <a:rPr lang="en-US" b="0" i="1" smtClean="0">
                                <a:latin typeface="Cambria Math" panose="02040503050406030204" pitchFamily="18" charset="0"/>
                              </a:rPr>
                              <m:t>1.6</m:t>
                            </m:r>
                          </m:sup>
                        </m:sSup>
                      </m:num>
                      <m:den>
                        <m:r>
                          <a:rPr lang="en-US" b="0" i="1" smtClean="0">
                            <a:latin typeface="Cambria Math" panose="02040503050406030204" pitchFamily="18" charset="0"/>
                          </a:rPr>
                          <m:t>10</m:t>
                        </m:r>
                      </m:den>
                    </m:f>
                    <m:r>
                      <a:rPr lang="en-US" b="0" i="1" smtClean="0">
                        <a:latin typeface="Cambria Math" panose="02040503050406030204" pitchFamily="18" charset="0"/>
                      </a:rPr>
                      <m:t>+100</m:t>
                    </m:r>
                  </m:oMath>
                </a14:m>
                <a:r>
                  <a:rPr lang="en-US" dirty="0"/>
                  <a:t> </a:t>
                </a:r>
              </a:p>
            </p:txBody>
          </p:sp>
        </mc:Choice>
        <mc:Fallback xmlns="">
          <p:sp>
            <p:nvSpPr>
              <p:cNvPr id="37" name="TextBox 36">
                <a:extLst>
                  <a:ext uri="{FF2B5EF4-FFF2-40B4-BE49-F238E27FC236}">
                    <a16:creationId xmlns:a16="http://schemas.microsoft.com/office/drawing/2014/main" id="{B7F08179-54A5-F24D-9735-B0679ABDF813}"/>
                  </a:ext>
                </a:extLst>
              </p:cNvPr>
              <p:cNvSpPr txBox="1">
                <a:spLocks noRot="1" noChangeAspect="1" noMove="1" noResize="1" noEditPoints="1" noAdjustHandles="1" noChangeArrowheads="1" noChangeShapeType="1" noTextEdit="1"/>
              </p:cNvSpPr>
              <p:nvPr/>
            </p:nvSpPr>
            <p:spPr>
              <a:xfrm>
                <a:off x="3543" y="3336929"/>
                <a:ext cx="1657697" cy="524439"/>
              </a:xfrm>
              <a:prstGeom prst="rect">
                <a:avLst/>
              </a:prstGeom>
              <a:blipFill>
                <a:blip r:embed="rId9"/>
                <a:stretch>
                  <a:fillRect/>
                </a:stretch>
              </a:blipFill>
            </p:spPr>
            <p:txBody>
              <a:bodyPr/>
              <a:lstStyle/>
              <a:p>
                <a:r>
                  <a:rPr lang="en-US">
                    <a:noFill/>
                  </a:rPr>
                  <a:t> </a:t>
                </a:r>
              </a:p>
            </p:txBody>
          </p:sp>
        </mc:Fallback>
      </mc:AlternateContent>
      <p:sp>
        <p:nvSpPr>
          <p:cNvPr id="7" name="TextBox 6">
            <a:extLst>
              <a:ext uri="{FF2B5EF4-FFF2-40B4-BE49-F238E27FC236}">
                <a16:creationId xmlns:a16="http://schemas.microsoft.com/office/drawing/2014/main" id="{92511313-95D8-8847-A1D6-F982995EB6EB}"/>
              </a:ext>
            </a:extLst>
          </p:cNvPr>
          <p:cNvSpPr txBox="1"/>
          <p:nvPr/>
        </p:nvSpPr>
        <p:spPr>
          <a:xfrm rot="16200000">
            <a:off x="1810419" y="3229313"/>
            <a:ext cx="1415765" cy="307777"/>
          </a:xfrm>
          <a:prstGeom prst="rect">
            <a:avLst/>
          </a:prstGeom>
          <a:noFill/>
        </p:spPr>
        <p:txBody>
          <a:bodyPr wrap="square" rtlCol="0">
            <a:spAutoFit/>
          </a:bodyPr>
          <a:lstStyle/>
          <a:p>
            <a:r>
              <a:rPr lang="en-US" sz="1400" dirty="0"/>
              <a:t>Time (</a:t>
            </a:r>
            <a:r>
              <a:rPr lang="en-US" sz="1400" dirty="0" err="1"/>
              <a:t>ms</a:t>
            </a:r>
            <a:r>
              <a:rPr lang="en-US" sz="1400" dirty="0"/>
              <a:t>)</a:t>
            </a:r>
          </a:p>
        </p:txBody>
      </p:sp>
      <p:sp>
        <p:nvSpPr>
          <p:cNvPr id="13" name="TextBox 12">
            <a:extLst>
              <a:ext uri="{FF2B5EF4-FFF2-40B4-BE49-F238E27FC236}">
                <a16:creationId xmlns:a16="http://schemas.microsoft.com/office/drawing/2014/main" id="{87915C72-0AA0-4449-8604-91B92D0DDD9B}"/>
              </a:ext>
            </a:extLst>
          </p:cNvPr>
          <p:cNvSpPr txBox="1"/>
          <p:nvPr/>
        </p:nvSpPr>
        <p:spPr>
          <a:xfrm>
            <a:off x="5675868" y="5616938"/>
            <a:ext cx="2762738" cy="307777"/>
          </a:xfrm>
          <a:prstGeom prst="rect">
            <a:avLst/>
          </a:prstGeom>
          <a:solidFill>
            <a:schemeClr val="bg1"/>
          </a:solidFill>
        </p:spPr>
        <p:txBody>
          <a:bodyPr wrap="square" rtlCol="0">
            <a:spAutoFit/>
          </a:bodyPr>
          <a:lstStyle/>
          <a:p>
            <a:r>
              <a:rPr lang="en-US" sz="1400" dirty="0"/>
              <a:t>Wizard’s algorithm</a:t>
            </a:r>
          </a:p>
        </p:txBody>
      </p:sp>
    </p:spTree>
    <p:extLst>
      <p:ext uri="{BB962C8B-B14F-4D97-AF65-F5344CB8AC3E}">
        <p14:creationId xmlns:p14="http://schemas.microsoft.com/office/powerpoint/2010/main" val="101209067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0119FB-2F19-1641-B328-665133DE1F7B}"/>
              </a:ext>
            </a:extLst>
          </p:cNvPr>
          <p:cNvSpPr>
            <a:spLocks noGrp="1"/>
          </p:cNvSpPr>
          <p:nvPr>
            <p:ph type="title"/>
          </p:nvPr>
        </p:nvSpPr>
        <p:spPr/>
        <p:txBody>
          <a:bodyPr/>
          <a:lstStyle/>
          <a:p>
            <a:r>
              <a:rPr lang="en-US" dirty="0"/>
              <a:t>Take-away</a:t>
            </a:r>
          </a:p>
        </p:txBody>
      </p:sp>
      <p:sp>
        <p:nvSpPr>
          <p:cNvPr id="3" name="Content Placeholder 2">
            <a:extLst>
              <a:ext uri="{FF2B5EF4-FFF2-40B4-BE49-F238E27FC236}">
                <a16:creationId xmlns:a16="http://schemas.microsoft.com/office/drawing/2014/main" id="{3F7B57F7-33A1-9145-88A8-40B9A450F80C}"/>
              </a:ext>
            </a:extLst>
          </p:cNvPr>
          <p:cNvSpPr>
            <a:spLocks noGrp="1"/>
          </p:cNvSpPr>
          <p:nvPr>
            <p:ph idx="1"/>
          </p:nvPr>
        </p:nvSpPr>
        <p:spPr/>
        <p:txBody>
          <a:bodyPr/>
          <a:lstStyle/>
          <a:p>
            <a:r>
              <a:rPr lang="en-US" dirty="0"/>
              <a:t>An algorithm that runs in time O(n</a:t>
            </a:r>
            <a:r>
              <a:rPr lang="en-US" baseline="30000" dirty="0"/>
              <a:t>1.6</a:t>
            </a:r>
            <a:r>
              <a:rPr lang="en-US" dirty="0"/>
              <a:t>) is “better” than an algorithm that runs in time O(n</a:t>
            </a:r>
            <a:r>
              <a:rPr lang="en-US" baseline="30000" dirty="0"/>
              <a:t>2</a:t>
            </a:r>
            <a:r>
              <a:rPr lang="en-US" dirty="0"/>
              <a:t>).</a:t>
            </a:r>
          </a:p>
          <a:p>
            <a:endParaRPr lang="en-US" dirty="0"/>
          </a:p>
          <a:p>
            <a:endParaRPr lang="en-US" dirty="0"/>
          </a:p>
          <a:p>
            <a:r>
              <a:rPr lang="en-US" dirty="0"/>
              <a:t>So the question is…</a:t>
            </a:r>
          </a:p>
        </p:txBody>
      </p:sp>
    </p:spTree>
    <p:extLst>
      <p:ext uri="{BB962C8B-B14F-4D97-AF65-F5344CB8AC3E}">
        <p14:creationId xmlns:p14="http://schemas.microsoft.com/office/powerpoint/2010/main" val="3638806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Can we do better?</a:t>
            </a:r>
          </a:p>
        </p:txBody>
      </p:sp>
      <p:sp>
        <p:nvSpPr>
          <p:cNvPr id="11" name="Freeform 10"/>
          <p:cNvSpPr/>
          <p:nvPr/>
        </p:nvSpPr>
        <p:spPr>
          <a:xfrm>
            <a:off x="1282889" y="-134912"/>
            <a:ext cx="6775555" cy="6017097"/>
          </a:xfrm>
          <a:custGeom>
            <a:avLst/>
            <a:gdLst>
              <a:gd name="connsiteX0" fmla="*/ 0 w 6702916"/>
              <a:gd name="connsiteY0" fmla="*/ 6341399 h 6341399"/>
              <a:gd name="connsiteX1" fmla="*/ 1392071 w 6702916"/>
              <a:gd name="connsiteY1" fmla="*/ 6041148 h 6341399"/>
              <a:gd name="connsiteX2" fmla="*/ 3125337 w 6702916"/>
              <a:gd name="connsiteY2" fmla="*/ 4881089 h 6341399"/>
              <a:gd name="connsiteX3" fmla="*/ 4885898 w 6702916"/>
              <a:gd name="connsiteY3" fmla="*/ 2820277 h 6341399"/>
              <a:gd name="connsiteX4" fmla="*/ 6523629 w 6702916"/>
              <a:gd name="connsiteY4" fmla="*/ 186259 h 6341399"/>
              <a:gd name="connsiteX5" fmla="*/ 6660107 w 6702916"/>
              <a:gd name="connsiteY5" fmla="*/ 213554 h 6341399"/>
              <a:gd name="connsiteX0" fmla="*/ 0 w 6702915"/>
              <a:gd name="connsiteY0" fmla="*/ 6583769 h 6583769"/>
              <a:gd name="connsiteX1" fmla="*/ 1392071 w 6702915"/>
              <a:gd name="connsiteY1" fmla="*/ 6283518 h 6583769"/>
              <a:gd name="connsiteX2" fmla="*/ 3125337 w 6702915"/>
              <a:gd name="connsiteY2" fmla="*/ 5123459 h 6583769"/>
              <a:gd name="connsiteX3" fmla="*/ 4885898 w 6702915"/>
              <a:gd name="connsiteY3" fmla="*/ 3062647 h 6583769"/>
              <a:gd name="connsiteX4" fmla="*/ 6523629 w 6702915"/>
              <a:gd name="connsiteY4" fmla="*/ 428629 h 6583769"/>
              <a:gd name="connsiteX5" fmla="*/ 6660107 w 6702915"/>
              <a:gd name="connsiteY5" fmla="*/ 5547 h 6583769"/>
              <a:gd name="connsiteX0" fmla="*/ 0 w 6670485"/>
              <a:gd name="connsiteY0" fmla="*/ 6435689 h 6435689"/>
              <a:gd name="connsiteX1" fmla="*/ 1392071 w 6670485"/>
              <a:gd name="connsiteY1" fmla="*/ 6135438 h 6435689"/>
              <a:gd name="connsiteX2" fmla="*/ 3125337 w 6670485"/>
              <a:gd name="connsiteY2" fmla="*/ 4975379 h 6435689"/>
              <a:gd name="connsiteX3" fmla="*/ 4885898 w 6670485"/>
              <a:gd name="connsiteY3" fmla="*/ 2914567 h 6435689"/>
              <a:gd name="connsiteX4" fmla="*/ 6523629 w 6670485"/>
              <a:gd name="connsiteY4" fmla="*/ 280549 h 6435689"/>
              <a:gd name="connsiteX5" fmla="*/ 6591868 w 6670485"/>
              <a:gd name="connsiteY5" fmla="*/ 75832 h 6435689"/>
              <a:gd name="connsiteX0" fmla="*/ 0 w 6775555"/>
              <a:gd name="connsiteY0" fmla="*/ 6620649 h 6620649"/>
              <a:gd name="connsiteX1" fmla="*/ 1392071 w 6775555"/>
              <a:gd name="connsiteY1" fmla="*/ 6320398 h 6620649"/>
              <a:gd name="connsiteX2" fmla="*/ 3125337 w 6775555"/>
              <a:gd name="connsiteY2" fmla="*/ 5160339 h 6620649"/>
              <a:gd name="connsiteX3" fmla="*/ 4885898 w 6775555"/>
              <a:gd name="connsiteY3" fmla="*/ 3099527 h 6620649"/>
              <a:gd name="connsiteX4" fmla="*/ 6523629 w 6775555"/>
              <a:gd name="connsiteY4" fmla="*/ 465509 h 6620649"/>
              <a:gd name="connsiteX5" fmla="*/ 6769289 w 6775555"/>
              <a:gd name="connsiteY5" fmla="*/ 1485 h 6620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75555" h="6620649">
                <a:moveTo>
                  <a:pt x="0" y="6620649"/>
                </a:moveTo>
                <a:cubicBezTo>
                  <a:pt x="435591" y="6592216"/>
                  <a:pt x="871182" y="6563783"/>
                  <a:pt x="1392071" y="6320398"/>
                </a:cubicBezTo>
                <a:cubicBezTo>
                  <a:pt x="1912960" y="6077013"/>
                  <a:pt x="2543033" y="5697151"/>
                  <a:pt x="3125337" y="5160339"/>
                </a:cubicBezTo>
                <a:cubicBezTo>
                  <a:pt x="3707641" y="4623527"/>
                  <a:pt x="4319516" y="3881999"/>
                  <a:pt x="4885898" y="3099527"/>
                </a:cubicBezTo>
                <a:cubicBezTo>
                  <a:pt x="5452280" y="2317055"/>
                  <a:pt x="6209731" y="981849"/>
                  <a:pt x="6523629" y="465509"/>
                </a:cubicBezTo>
                <a:cubicBezTo>
                  <a:pt x="6837528" y="-50831"/>
                  <a:pt x="6769289" y="1485"/>
                  <a:pt x="6769289" y="1485"/>
                </a:cubicBezTo>
              </a:path>
            </a:pathLst>
          </a:custGeom>
          <a:noFill/>
          <a:ln w="539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p:cNvCxnSpPr>
            <a:stCxn id="11" idx="0"/>
          </p:cNvCxnSpPr>
          <p:nvPr/>
        </p:nvCxnSpPr>
        <p:spPr>
          <a:xfrm>
            <a:off x="1282889" y="5882185"/>
            <a:ext cx="5486401" cy="1"/>
          </a:xfrm>
          <a:prstGeom prst="line">
            <a:avLst/>
          </a:prstGeom>
          <a:ln w="15875">
            <a:solidFill>
              <a:schemeClr val="tx2"/>
            </a:solidFill>
            <a:tailEnd type="stealth"/>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1282889" y="2047164"/>
            <a:ext cx="1" cy="3835021"/>
          </a:xfrm>
          <a:prstGeom prst="line">
            <a:avLst/>
          </a:prstGeom>
          <a:ln w="15875">
            <a:solidFill>
              <a:schemeClr val="tx2"/>
            </a:solidFill>
            <a:tailEnd type="stealt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9" name="TextBox 18"/>
              <p:cNvSpPr txBox="1"/>
              <p:nvPr/>
            </p:nvSpPr>
            <p:spPr>
              <a:xfrm>
                <a:off x="6237027" y="5512855"/>
                <a:ext cx="661193"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charset="0"/>
                        </a:rPr>
                        <m:t>𝑛</m:t>
                      </m:r>
                    </m:oMath>
                  </m:oMathPara>
                </a14:m>
                <a:endParaRPr lang="en-US" dirty="0"/>
              </a:p>
            </p:txBody>
          </p:sp>
        </mc:Choice>
        <mc:Fallback xmlns="">
          <p:sp>
            <p:nvSpPr>
              <p:cNvPr id="19" name="TextBox 18"/>
              <p:cNvSpPr txBox="1">
                <a:spLocks noRot="1" noChangeAspect="1" noMove="1" noResize="1" noEditPoints="1" noAdjustHandles="1" noChangeArrowheads="1" noChangeShapeType="1" noTextEdit="1"/>
              </p:cNvSpPr>
              <p:nvPr/>
            </p:nvSpPr>
            <p:spPr>
              <a:xfrm>
                <a:off x="6237027" y="5512855"/>
                <a:ext cx="661193" cy="369332"/>
              </a:xfrm>
              <a:prstGeom prst="rect">
                <a:avLst/>
              </a:prstGeom>
              <a:blipFill rotWithShape="0">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p:cNvSpPr txBox="1"/>
              <p:nvPr/>
            </p:nvSpPr>
            <p:spPr>
              <a:xfrm>
                <a:off x="628650" y="2047163"/>
                <a:ext cx="928048" cy="64633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charset="0"/>
                            </a:rPr>
                            <m:t>𝑛</m:t>
                          </m:r>
                        </m:e>
                        <m:sup>
                          <m:r>
                            <a:rPr lang="en-US" b="0" i="1" smtClean="0">
                              <a:latin typeface="Cambria Math" charset="0"/>
                            </a:rPr>
                            <m:t>2</m:t>
                          </m:r>
                        </m:sup>
                      </m:sSup>
                    </m:oMath>
                  </m:oMathPara>
                </a14:m>
                <a:endParaRPr lang="en-US" b="0" dirty="0"/>
              </a:p>
              <a:p>
                <a:endParaRPr lang="en-US" dirty="0"/>
              </a:p>
            </p:txBody>
          </p:sp>
        </mc:Choice>
        <mc:Fallback xmlns="">
          <p:sp>
            <p:nvSpPr>
              <p:cNvPr id="21" name="TextBox 20"/>
              <p:cNvSpPr txBox="1">
                <a:spLocks noRot="1" noChangeAspect="1" noMove="1" noResize="1" noEditPoints="1" noAdjustHandles="1" noChangeArrowheads="1" noChangeShapeType="1" noTextEdit="1"/>
              </p:cNvSpPr>
              <p:nvPr/>
            </p:nvSpPr>
            <p:spPr>
              <a:xfrm>
                <a:off x="628650" y="2047163"/>
                <a:ext cx="928048" cy="646331"/>
              </a:xfrm>
              <a:prstGeom prst="rect">
                <a:avLst/>
              </a:prstGeom>
              <a:blipFill rotWithShape="0">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p:cNvSpPr txBox="1"/>
              <p:nvPr/>
            </p:nvSpPr>
            <p:spPr>
              <a:xfrm>
                <a:off x="1698229" y="1359730"/>
                <a:ext cx="4123459" cy="830997"/>
              </a:xfrm>
              <a:prstGeom prst="rect">
                <a:avLst/>
              </a:prstGeom>
              <a:noFill/>
            </p:spPr>
            <p:txBody>
              <a:bodyPr wrap="square" rtlCol="0">
                <a:spAutoFit/>
              </a:bodyPr>
              <a:lstStyle/>
              <a:p>
                <a:r>
                  <a:rPr lang="en-US" sz="2400" dirty="0">
                    <a:solidFill>
                      <a:srgbClr val="FF0000"/>
                    </a:solidFill>
                  </a:rPr>
                  <a:t>Can we multiply n-digit integers faster than </a:t>
                </a:r>
                <a14:m>
                  <m:oMath xmlns:m="http://schemas.openxmlformats.org/officeDocument/2006/math">
                    <m:r>
                      <a:rPr lang="en-US" sz="2400" b="0" i="1" smtClean="0">
                        <a:solidFill>
                          <a:srgbClr val="FF0000"/>
                        </a:solidFill>
                        <a:latin typeface="Cambria Math" panose="02040503050406030204" pitchFamily="18" charset="0"/>
                      </a:rPr>
                      <m:t>𝑂</m:t>
                    </m:r>
                    <m:d>
                      <m:dPr>
                        <m:ctrlPr>
                          <a:rPr lang="en-US" sz="2400" b="0" i="1" smtClean="0">
                            <a:solidFill>
                              <a:srgbClr val="FF0000"/>
                            </a:solidFill>
                            <a:latin typeface="Cambria Math" panose="02040503050406030204" pitchFamily="18" charset="0"/>
                          </a:rPr>
                        </m:ctrlPr>
                      </m:dPr>
                      <m:e>
                        <m:sSup>
                          <m:sSupPr>
                            <m:ctrlPr>
                              <a:rPr lang="en-US" sz="2400" b="0" i="1" smtClean="0">
                                <a:solidFill>
                                  <a:srgbClr val="FF0000"/>
                                </a:solidFill>
                                <a:latin typeface="Cambria Math" panose="02040503050406030204" pitchFamily="18" charset="0"/>
                              </a:rPr>
                            </m:ctrlPr>
                          </m:sSupPr>
                          <m:e>
                            <m:r>
                              <a:rPr lang="en-US" sz="2400" b="0" i="1" smtClean="0">
                                <a:solidFill>
                                  <a:srgbClr val="FF0000"/>
                                </a:solidFill>
                                <a:latin typeface="Cambria Math" panose="02040503050406030204" pitchFamily="18" charset="0"/>
                              </a:rPr>
                              <m:t>𝑛</m:t>
                            </m:r>
                          </m:e>
                          <m:sup>
                            <m:r>
                              <a:rPr lang="en-US" sz="2400" b="0" i="1" smtClean="0">
                                <a:solidFill>
                                  <a:srgbClr val="FF0000"/>
                                </a:solidFill>
                                <a:latin typeface="Cambria Math" panose="02040503050406030204" pitchFamily="18" charset="0"/>
                              </a:rPr>
                              <m:t>2</m:t>
                            </m:r>
                          </m:sup>
                        </m:sSup>
                      </m:e>
                    </m:d>
                  </m:oMath>
                </a14:m>
                <a:r>
                  <a:rPr lang="en-US" sz="2400" dirty="0">
                    <a:solidFill>
                      <a:srgbClr val="FF0000"/>
                    </a:solidFill>
                  </a:rPr>
                  <a:t>?</a:t>
                </a:r>
              </a:p>
            </p:txBody>
          </p:sp>
        </mc:Choice>
        <mc:Fallback xmlns="">
          <p:sp>
            <p:nvSpPr>
              <p:cNvPr id="3" name="TextBox 2"/>
              <p:cNvSpPr txBox="1">
                <a:spLocks noRot="1" noChangeAspect="1" noMove="1" noResize="1" noEditPoints="1" noAdjustHandles="1" noChangeArrowheads="1" noChangeShapeType="1" noTextEdit="1"/>
              </p:cNvSpPr>
              <p:nvPr/>
            </p:nvSpPr>
            <p:spPr>
              <a:xfrm>
                <a:off x="1698229" y="1359730"/>
                <a:ext cx="4123459" cy="830997"/>
              </a:xfrm>
              <a:prstGeom prst="rect">
                <a:avLst/>
              </a:prstGeom>
              <a:blipFill>
                <a:blip r:embed="rId5"/>
                <a:stretch>
                  <a:fillRect l="-2154" t="-4545" r="-3077" b="-15152"/>
                </a:stretch>
              </a:blipFill>
            </p:spPr>
            <p:txBody>
              <a:bodyPr/>
              <a:lstStyle/>
              <a:p>
                <a:r>
                  <a:rPr lang="en-US">
                    <a:noFill/>
                  </a:rPr>
                  <a:t> </a:t>
                </a:r>
              </a:p>
            </p:txBody>
          </p:sp>
        </mc:Fallback>
      </mc:AlternateContent>
    </p:spTree>
    <p:extLst>
      <p:ext uri="{BB962C8B-B14F-4D97-AF65-F5344CB8AC3E}">
        <p14:creationId xmlns:p14="http://schemas.microsoft.com/office/powerpoint/2010/main" val="125020196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Let’s dig into our algorithmic toolkit</a:t>
            </a:r>
            <a:r>
              <a:rPr lang="mr-IN" sz="4000" dirty="0"/>
              <a:t>…</a:t>
            </a:r>
            <a:endParaRPr lang="en-US" sz="4000" dirty="0"/>
          </a:p>
        </p:txBody>
      </p:sp>
      <p:pic>
        <p:nvPicPr>
          <p:cNvPr id="4" name="Picture 3"/>
          <p:cNvPicPr>
            <a:picLocks noChangeAspect="1"/>
          </p:cNvPicPr>
          <p:nvPr/>
        </p:nvPicPr>
        <p:blipFill>
          <a:blip r:embed="rId3"/>
          <a:stretch>
            <a:fillRect/>
          </a:stretch>
        </p:blipFill>
        <p:spPr>
          <a:xfrm>
            <a:off x="2444750" y="2038038"/>
            <a:ext cx="4254500" cy="4191000"/>
          </a:xfrm>
          <a:prstGeom prst="rect">
            <a:avLst/>
          </a:prstGeom>
        </p:spPr>
      </p:pic>
    </p:spTree>
    <p:extLst>
      <p:ext uri="{BB962C8B-B14F-4D97-AF65-F5344CB8AC3E}">
        <p14:creationId xmlns:p14="http://schemas.microsoft.com/office/powerpoint/2010/main" val="9919298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C35BDC-76F3-6341-8C29-330E4BF996E7}"/>
              </a:ext>
            </a:extLst>
          </p:cNvPr>
          <p:cNvSpPr>
            <a:spLocks noGrp="1"/>
          </p:cNvSpPr>
          <p:nvPr>
            <p:ph type="title"/>
          </p:nvPr>
        </p:nvSpPr>
        <p:spPr/>
        <p:txBody>
          <a:bodyPr/>
          <a:lstStyle/>
          <a:p>
            <a:r>
              <a:rPr lang="en-US" dirty="0"/>
              <a:t>Why are we here?</a:t>
            </a:r>
          </a:p>
        </p:txBody>
      </p:sp>
      <p:sp>
        <p:nvSpPr>
          <p:cNvPr id="3" name="Content Placeholder 2">
            <a:extLst>
              <a:ext uri="{FF2B5EF4-FFF2-40B4-BE49-F238E27FC236}">
                <a16:creationId xmlns:a16="http://schemas.microsoft.com/office/drawing/2014/main" id="{863B5412-5599-F84E-B2E3-7CFD88D01F51}"/>
              </a:ext>
            </a:extLst>
          </p:cNvPr>
          <p:cNvSpPr>
            <a:spLocks noGrp="1"/>
          </p:cNvSpPr>
          <p:nvPr>
            <p:ph idx="1"/>
          </p:nvPr>
        </p:nvSpPr>
        <p:spPr>
          <a:xfrm>
            <a:off x="628649" y="1825625"/>
            <a:ext cx="8776607" cy="4351338"/>
          </a:xfrm>
        </p:spPr>
        <p:txBody>
          <a:bodyPr/>
          <a:lstStyle/>
          <a:p>
            <a:r>
              <a:rPr lang="en-US" dirty="0"/>
              <a:t>I’m here because I’m excited about algorithms!</a:t>
            </a:r>
          </a:p>
        </p:txBody>
      </p:sp>
      <p:sp>
        <p:nvSpPr>
          <p:cNvPr id="4" name="Rectangle 3">
            <a:extLst>
              <a:ext uri="{FF2B5EF4-FFF2-40B4-BE49-F238E27FC236}">
                <a16:creationId xmlns:a16="http://schemas.microsoft.com/office/drawing/2014/main" id="{75B4BBCA-20F8-EF49-9835-4F274B510311}"/>
              </a:ext>
            </a:extLst>
          </p:cNvPr>
          <p:cNvSpPr/>
          <p:nvPr/>
        </p:nvSpPr>
        <p:spPr>
          <a:xfrm>
            <a:off x="1715784" y="3017519"/>
            <a:ext cx="5568594" cy="1225707"/>
          </a:xfrm>
          <a:prstGeom prst="rect">
            <a:avLst/>
          </a:prstGeom>
          <a:noFill/>
        </p:spPr>
        <p:txBody>
          <a:bodyPr wrap="none" lIns="91440" tIns="45720" rIns="91440" bIns="45720">
            <a:prstTxWarp prst="textCanUp">
              <a:avLst/>
            </a:prstTxWarp>
            <a:spAutoFit/>
          </a:bodyPr>
          <a:lstStyle/>
          <a:p>
            <a:pPr algn="ctr"/>
            <a:r>
              <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Yay Algorithms!</a:t>
            </a:r>
          </a:p>
        </p:txBody>
      </p:sp>
    </p:spTree>
    <p:extLst>
      <p:ext uri="{BB962C8B-B14F-4D97-AF65-F5344CB8AC3E}">
        <p14:creationId xmlns:p14="http://schemas.microsoft.com/office/powerpoint/2010/main" val="3097671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63226"/>
            <a:ext cx="7886700" cy="1325563"/>
          </a:xfrm>
        </p:spPr>
        <p:txBody>
          <a:bodyPr/>
          <a:lstStyle/>
          <a:p>
            <a:r>
              <a:rPr lang="en-US" dirty="0"/>
              <a:t>Divide and conquer</a:t>
            </a:r>
          </a:p>
        </p:txBody>
      </p:sp>
      <p:sp>
        <p:nvSpPr>
          <p:cNvPr id="3" name="Content Placeholder 2"/>
          <p:cNvSpPr>
            <a:spLocks noGrp="1"/>
          </p:cNvSpPr>
          <p:nvPr>
            <p:ph idx="1"/>
          </p:nvPr>
        </p:nvSpPr>
        <p:spPr>
          <a:xfrm>
            <a:off x="628647" y="1100598"/>
            <a:ext cx="7886701" cy="576381"/>
          </a:xfrm>
        </p:spPr>
        <p:txBody>
          <a:bodyPr/>
          <a:lstStyle/>
          <a:p>
            <a:pPr marL="0" indent="0">
              <a:buNone/>
            </a:pPr>
            <a:r>
              <a:rPr lang="en-US" dirty="0">
                <a:solidFill>
                  <a:schemeClr val="accent1"/>
                </a:solidFill>
              </a:rPr>
              <a:t>Break problem up into smaller (easier) sub-problems</a:t>
            </a:r>
          </a:p>
        </p:txBody>
      </p:sp>
      <p:sp>
        <p:nvSpPr>
          <p:cNvPr id="4" name="Oval 3"/>
          <p:cNvSpPr/>
          <p:nvPr/>
        </p:nvSpPr>
        <p:spPr>
          <a:xfrm>
            <a:off x="2531589" y="2017598"/>
            <a:ext cx="4135271" cy="124194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ln w="0"/>
                <a:solidFill>
                  <a:schemeClr val="bg1"/>
                </a:solidFill>
                <a:effectLst>
                  <a:outerShdw blurRad="38100" dist="19050" dir="2700000" algn="tl" rotWithShape="0">
                    <a:schemeClr val="dk1">
                      <a:alpha val="40000"/>
                    </a:schemeClr>
                  </a:outerShdw>
                </a:effectLst>
              </a:rPr>
              <a:t>Big problem</a:t>
            </a:r>
          </a:p>
        </p:txBody>
      </p:sp>
      <p:sp>
        <p:nvSpPr>
          <p:cNvPr id="5" name="Oval 4"/>
          <p:cNvSpPr/>
          <p:nvPr/>
        </p:nvSpPr>
        <p:spPr>
          <a:xfrm>
            <a:off x="5901240" y="3944327"/>
            <a:ext cx="2375742" cy="909231"/>
          </a:xfrm>
          <a:prstGeom prst="ellipse">
            <a:avLst/>
          </a:prstGeom>
          <a:solidFill>
            <a:srgbClr val="2E75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n w="0"/>
                <a:solidFill>
                  <a:schemeClr val="bg1"/>
                </a:solidFill>
                <a:effectLst>
                  <a:outerShdw blurRad="38100" dist="19050" dir="2700000" algn="tl" rotWithShape="0">
                    <a:schemeClr val="dk1">
                      <a:alpha val="40000"/>
                    </a:schemeClr>
                  </a:outerShdw>
                </a:effectLst>
              </a:rPr>
              <a:t>Smaller problem</a:t>
            </a:r>
          </a:p>
        </p:txBody>
      </p:sp>
      <p:sp>
        <p:nvSpPr>
          <p:cNvPr id="6" name="Oval 5"/>
          <p:cNvSpPr/>
          <p:nvPr/>
        </p:nvSpPr>
        <p:spPr>
          <a:xfrm>
            <a:off x="891616" y="3906872"/>
            <a:ext cx="2375742" cy="909231"/>
          </a:xfrm>
          <a:prstGeom prst="ellipse">
            <a:avLst/>
          </a:prstGeom>
          <a:solidFill>
            <a:srgbClr val="2E75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n w="0"/>
                <a:solidFill>
                  <a:schemeClr val="bg1"/>
                </a:solidFill>
                <a:effectLst>
                  <a:outerShdw blurRad="38100" dist="19050" dir="2700000" algn="tl" rotWithShape="0">
                    <a:schemeClr val="dk1">
                      <a:alpha val="40000"/>
                    </a:schemeClr>
                  </a:outerShdw>
                </a:effectLst>
              </a:rPr>
              <a:t>Smaller problem</a:t>
            </a:r>
          </a:p>
        </p:txBody>
      </p:sp>
      <p:sp>
        <p:nvSpPr>
          <p:cNvPr id="7" name="Oval 6"/>
          <p:cNvSpPr/>
          <p:nvPr/>
        </p:nvSpPr>
        <p:spPr>
          <a:xfrm>
            <a:off x="374070" y="5832763"/>
            <a:ext cx="1801093" cy="651167"/>
          </a:xfrm>
          <a:prstGeom prst="ellipse">
            <a:avLst/>
          </a:prstGeom>
          <a:solidFill>
            <a:srgbClr val="555B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n w="0"/>
                <a:solidFill>
                  <a:schemeClr val="bg1"/>
                </a:solidFill>
                <a:effectLst>
                  <a:outerShdw blurRad="38100" dist="19050" dir="2700000" algn="tl" rotWithShape="0">
                    <a:schemeClr val="dk1">
                      <a:alpha val="40000"/>
                    </a:schemeClr>
                  </a:outerShdw>
                </a:effectLst>
              </a:rPr>
              <a:t>Yet smaller problem</a:t>
            </a:r>
          </a:p>
        </p:txBody>
      </p:sp>
      <p:sp>
        <p:nvSpPr>
          <p:cNvPr id="9" name="Oval 8"/>
          <p:cNvSpPr/>
          <p:nvPr/>
        </p:nvSpPr>
        <p:spPr>
          <a:xfrm>
            <a:off x="2272144" y="5832763"/>
            <a:ext cx="1801093" cy="651167"/>
          </a:xfrm>
          <a:prstGeom prst="ellipse">
            <a:avLst/>
          </a:prstGeom>
          <a:solidFill>
            <a:srgbClr val="555B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n w="0"/>
                <a:solidFill>
                  <a:schemeClr val="bg1"/>
                </a:solidFill>
                <a:effectLst>
                  <a:outerShdw blurRad="38100" dist="19050" dir="2700000" algn="tl" rotWithShape="0">
                    <a:schemeClr val="dk1">
                      <a:alpha val="40000"/>
                    </a:schemeClr>
                  </a:outerShdw>
                </a:effectLst>
              </a:rPr>
              <a:t>Yet smaller problem</a:t>
            </a:r>
          </a:p>
        </p:txBody>
      </p:sp>
      <p:sp>
        <p:nvSpPr>
          <p:cNvPr id="10" name="Oval 9"/>
          <p:cNvSpPr/>
          <p:nvPr/>
        </p:nvSpPr>
        <p:spPr>
          <a:xfrm>
            <a:off x="5056908" y="5832763"/>
            <a:ext cx="1801093" cy="651167"/>
          </a:xfrm>
          <a:prstGeom prst="ellipse">
            <a:avLst/>
          </a:prstGeom>
          <a:solidFill>
            <a:srgbClr val="555B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n w="0"/>
                <a:solidFill>
                  <a:schemeClr val="bg1"/>
                </a:solidFill>
                <a:effectLst>
                  <a:outerShdw blurRad="38100" dist="19050" dir="2700000" algn="tl" rotWithShape="0">
                    <a:schemeClr val="dk1">
                      <a:alpha val="40000"/>
                    </a:schemeClr>
                  </a:outerShdw>
                </a:effectLst>
              </a:rPr>
              <a:t>Yet smaller problem</a:t>
            </a:r>
          </a:p>
        </p:txBody>
      </p:sp>
      <p:sp>
        <p:nvSpPr>
          <p:cNvPr id="11" name="Oval 10"/>
          <p:cNvSpPr/>
          <p:nvPr/>
        </p:nvSpPr>
        <p:spPr>
          <a:xfrm>
            <a:off x="6965216" y="5832763"/>
            <a:ext cx="1801093" cy="651167"/>
          </a:xfrm>
          <a:prstGeom prst="ellipse">
            <a:avLst/>
          </a:prstGeom>
          <a:solidFill>
            <a:srgbClr val="555B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n w="0"/>
                <a:solidFill>
                  <a:schemeClr val="bg1"/>
                </a:solidFill>
                <a:effectLst>
                  <a:outerShdw blurRad="38100" dist="19050" dir="2700000" algn="tl" rotWithShape="0">
                    <a:schemeClr val="dk1">
                      <a:alpha val="40000"/>
                    </a:schemeClr>
                  </a:outerShdw>
                </a:effectLst>
              </a:rPr>
              <a:t>Yet smaller problem</a:t>
            </a:r>
          </a:p>
        </p:txBody>
      </p:sp>
      <p:cxnSp>
        <p:nvCxnSpPr>
          <p:cNvPr id="14" name="Straight Connector 13"/>
          <p:cNvCxnSpPr/>
          <p:nvPr/>
        </p:nvCxnSpPr>
        <p:spPr>
          <a:xfrm>
            <a:off x="5498662" y="3196747"/>
            <a:ext cx="1168198" cy="78211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2646218" y="3169147"/>
            <a:ext cx="978332" cy="79286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a:endCxn id="7" idx="0"/>
          </p:cNvCxnSpPr>
          <p:nvPr/>
        </p:nvCxnSpPr>
        <p:spPr>
          <a:xfrm flipH="1">
            <a:off x="1274617" y="4853558"/>
            <a:ext cx="398358" cy="97920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6303819" y="4853558"/>
            <a:ext cx="377778" cy="102033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a:endCxn id="11" idx="0"/>
          </p:cNvCxnSpPr>
          <p:nvPr/>
        </p:nvCxnSpPr>
        <p:spPr>
          <a:xfrm>
            <a:off x="7453745" y="4816103"/>
            <a:ext cx="412018" cy="101666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2573521" y="4816103"/>
            <a:ext cx="527583" cy="101666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327875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8256" y="297622"/>
            <a:ext cx="7886700" cy="729383"/>
          </a:xfrm>
        </p:spPr>
        <p:txBody>
          <a:bodyPr>
            <a:normAutofit/>
          </a:bodyPr>
          <a:lstStyle/>
          <a:p>
            <a:r>
              <a:rPr lang="en-US" sz="4000" dirty="0"/>
              <a:t>Divide and conquer for multiplication</a:t>
            </a:r>
          </a:p>
        </p:txBody>
      </p:sp>
      <mc:AlternateContent xmlns:mc="http://schemas.openxmlformats.org/markup-compatibility/2006" xmlns:a14="http://schemas.microsoft.com/office/drawing/2010/main">
        <mc:Choice Requires="a14">
          <p:sp>
            <p:nvSpPr>
              <p:cNvPr id="9" name="TextBox 8"/>
              <p:cNvSpPr txBox="1"/>
              <p:nvPr/>
            </p:nvSpPr>
            <p:spPr>
              <a:xfrm>
                <a:off x="271302" y="2719627"/>
                <a:ext cx="1875513" cy="430887"/>
              </a:xfrm>
              <a:prstGeom prst="rect">
                <a:avLst/>
              </a:prstGeom>
              <a:noFill/>
            </p:spPr>
            <p:txBody>
              <a:bodyPr wrap="none" lIns="0" tIns="0" rIns="0" bIns="0" rtlCol="0">
                <a:spAutoFit/>
              </a:bodyPr>
              <a:lstStyle/>
              <a:p>
                <a:r>
                  <a:rPr lang="en-US" sz="2800" b="0" dirty="0"/>
                  <a:t>1234</a:t>
                </a:r>
                <a14:m>
                  <m:oMath xmlns:m="http://schemas.openxmlformats.org/officeDocument/2006/math">
                    <m:r>
                      <a:rPr lang="en-US" sz="2800" i="1">
                        <a:latin typeface="Cambria Math" charset="0"/>
                      </a:rPr>
                      <m:t> </m:t>
                    </m:r>
                    <m:r>
                      <a:rPr lang="en-US" sz="2800" i="1">
                        <a:latin typeface="Cambria Math" charset="0"/>
                        <a:ea typeface="Cambria Math" charset="0"/>
                        <a:cs typeface="Cambria Math" charset="0"/>
                      </a:rPr>
                      <m:t>× </m:t>
                    </m:r>
                  </m:oMath>
                </a14:m>
                <a:r>
                  <a:rPr lang="en-US" sz="2800" b="0" dirty="0"/>
                  <a:t>5678</a:t>
                </a:r>
                <a:endParaRPr lang="en-US" dirty="0"/>
              </a:p>
            </p:txBody>
          </p:sp>
        </mc:Choice>
        <mc:Fallback xmlns="">
          <p:sp>
            <p:nvSpPr>
              <p:cNvPr id="9" name="TextBox 8"/>
              <p:cNvSpPr txBox="1">
                <a:spLocks noRot="1" noChangeAspect="1" noMove="1" noResize="1" noEditPoints="1" noAdjustHandles="1" noChangeArrowheads="1" noChangeShapeType="1" noTextEdit="1"/>
              </p:cNvSpPr>
              <p:nvPr/>
            </p:nvSpPr>
            <p:spPr>
              <a:xfrm>
                <a:off x="271302" y="2719627"/>
                <a:ext cx="1875513" cy="430887"/>
              </a:xfrm>
              <a:prstGeom prst="rect">
                <a:avLst/>
              </a:prstGeom>
              <a:blipFill rotWithShape="0">
                <a:blip r:embed="rId3"/>
                <a:stretch>
                  <a:fillRect l="-11726" t="-23944" r="-8795" b="-50704"/>
                </a:stretch>
              </a:blipFill>
            </p:spPr>
            <p:txBody>
              <a:bodyPr/>
              <a:lstStyle/>
              <a:p>
                <a:r>
                  <a:rPr lang="en-US">
                    <a:noFill/>
                  </a:rPr>
                  <a:t> </a:t>
                </a:r>
              </a:p>
            </p:txBody>
          </p:sp>
        </mc:Fallback>
      </mc:AlternateContent>
      <p:sp>
        <p:nvSpPr>
          <p:cNvPr id="11" name="TextBox 10"/>
          <p:cNvSpPr txBox="1"/>
          <p:nvPr/>
        </p:nvSpPr>
        <p:spPr>
          <a:xfrm>
            <a:off x="328256" y="1305453"/>
            <a:ext cx="3124638" cy="523220"/>
          </a:xfrm>
          <a:prstGeom prst="rect">
            <a:avLst/>
          </a:prstGeom>
          <a:noFill/>
        </p:spPr>
        <p:txBody>
          <a:bodyPr wrap="none" rtlCol="0">
            <a:spAutoFit/>
          </a:bodyPr>
          <a:lstStyle/>
          <a:p>
            <a:r>
              <a:rPr lang="en-US" sz="2800" dirty="0"/>
              <a:t>Break up an integer:</a:t>
            </a:r>
          </a:p>
        </p:txBody>
      </p:sp>
      <mc:AlternateContent xmlns:mc="http://schemas.openxmlformats.org/markup-compatibility/2006" xmlns:a14="http://schemas.microsoft.com/office/drawing/2010/main">
        <mc:Choice Requires="a14">
          <p:sp>
            <p:nvSpPr>
              <p:cNvPr id="12" name="TextBox 11"/>
              <p:cNvSpPr txBox="1"/>
              <p:nvPr/>
            </p:nvSpPr>
            <p:spPr>
              <a:xfrm>
                <a:off x="890301" y="2039617"/>
                <a:ext cx="2952731" cy="430887"/>
              </a:xfrm>
              <a:prstGeom prst="rect">
                <a:avLst/>
              </a:prstGeom>
              <a:noFill/>
            </p:spPr>
            <p:txBody>
              <a:bodyPr wrap="none" lIns="0" tIns="0" rIns="0" bIns="0" rtlCol="0">
                <a:spAutoFit/>
              </a:bodyPr>
              <a:lstStyle/>
              <a:p>
                <a:r>
                  <a:rPr lang="en-US" sz="2800" dirty="0"/>
                  <a:t>1234 = 12</a:t>
                </a:r>
                <a14:m>
                  <m:oMath xmlns:m="http://schemas.openxmlformats.org/officeDocument/2006/math">
                    <m:r>
                      <a:rPr lang="en-US" sz="2800" i="1">
                        <a:latin typeface="Cambria Math" charset="0"/>
                        <a:ea typeface="Cambria Math" charset="0"/>
                        <a:cs typeface="Cambria Math" charset="0"/>
                      </a:rPr>
                      <m:t>×</m:t>
                    </m:r>
                  </m:oMath>
                </a14:m>
                <a:r>
                  <a:rPr lang="en-US" sz="2800" dirty="0">
                    <a:solidFill>
                      <a:schemeClr val="accent1"/>
                    </a:solidFill>
                  </a:rPr>
                  <a:t>100</a:t>
                </a:r>
                <a:r>
                  <a:rPr lang="en-US" sz="2800" dirty="0"/>
                  <a:t> + 34</a:t>
                </a:r>
              </a:p>
            </p:txBody>
          </p:sp>
        </mc:Choice>
        <mc:Fallback xmlns="">
          <p:sp>
            <p:nvSpPr>
              <p:cNvPr id="12" name="TextBox 11"/>
              <p:cNvSpPr txBox="1">
                <a:spLocks noRot="1" noChangeAspect="1" noMove="1" noResize="1" noEditPoints="1" noAdjustHandles="1" noChangeArrowheads="1" noChangeShapeType="1" noTextEdit="1"/>
              </p:cNvSpPr>
              <p:nvPr/>
            </p:nvSpPr>
            <p:spPr>
              <a:xfrm>
                <a:off x="890301" y="2039617"/>
                <a:ext cx="2952731" cy="430887"/>
              </a:xfrm>
              <a:prstGeom prst="rect">
                <a:avLst/>
              </a:prstGeom>
              <a:blipFill rotWithShape="0">
                <a:blip r:embed="rId4"/>
                <a:stretch>
                  <a:fillRect l="-7231" t="-24286" r="-6405" b="-5142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p:cNvSpPr txBox="1"/>
              <p:nvPr/>
            </p:nvSpPr>
            <p:spPr>
              <a:xfrm>
                <a:off x="328256" y="3150514"/>
                <a:ext cx="8823249" cy="954107"/>
              </a:xfrm>
              <a:prstGeom prst="rect">
                <a:avLst/>
              </a:prstGeom>
              <a:noFill/>
            </p:spPr>
            <p:txBody>
              <a:bodyPr wrap="none" rtlCol="0">
                <a:spAutoFit/>
              </a:bodyPr>
              <a:lstStyle/>
              <a:p>
                <a:r>
                  <a:rPr lang="en-US" sz="2800" dirty="0"/>
                  <a:t>= ( 12</a:t>
                </a:r>
                <a14:m>
                  <m:oMath xmlns:m="http://schemas.openxmlformats.org/officeDocument/2006/math">
                    <m:r>
                      <a:rPr lang="en-US" sz="2800" i="1">
                        <a:latin typeface="Cambria Math" charset="0"/>
                        <a:ea typeface="Cambria Math" charset="0"/>
                        <a:cs typeface="Cambria Math" charset="0"/>
                      </a:rPr>
                      <m:t>×</m:t>
                    </m:r>
                  </m:oMath>
                </a14:m>
                <a:r>
                  <a:rPr lang="en-US" sz="2800" dirty="0">
                    <a:solidFill>
                      <a:schemeClr val="accent1"/>
                    </a:solidFill>
                  </a:rPr>
                  <a:t>100</a:t>
                </a:r>
                <a:r>
                  <a:rPr lang="en-US" sz="2800" dirty="0"/>
                  <a:t> + 34 ) ( 56</a:t>
                </a:r>
                <a14:m>
                  <m:oMath xmlns:m="http://schemas.openxmlformats.org/officeDocument/2006/math">
                    <m:r>
                      <a:rPr lang="en-US" sz="2800" i="1">
                        <a:latin typeface="Cambria Math" charset="0"/>
                        <a:ea typeface="Cambria Math" charset="0"/>
                        <a:cs typeface="Cambria Math" charset="0"/>
                      </a:rPr>
                      <m:t>×</m:t>
                    </m:r>
                  </m:oMath>
                </a14:m>
                <a:r>
                  <a:rPr lang="en-US" sz="2800" dirty="0">
                    <a:solidFill>
                      <a:schemeClr val="accent1"/>
                    </a:solidFill>
                  </a:rPr>
                  <a:t>100</a:t>
                </a:r>
                <a:r>
                  <a:rPr lang="en-US" sz="2800" dirty="0"/>
                  <a:t> + 78 )</a:t>
                </a:r>
              </a:p>
              <a:p>
                <a:r>
                  <a:rPr lang="en-US" sz="2800" dirty="0"/>
                  <a:t>= ( 12</a:t>
                </a:r>
                <a14:m>
                  <m:oMath xmlns:m="http://schemas.openxmlformats.org/officeDocument/2006/math">
                    <m:r>
                      <a:rPr lang="en-US" sz="2800" i="1">
                        <a:latin typeface="Cambria Math" charset="0"/>
                      </a:rPr>
                      <m:t> </m:t>
                    </m:r>
                    <m:r>
                      <a:rPr lang="en-US" sz="2800" i="1">
                        <a:latin typeface="Cambria Math" charset="0"/>
                        <a:ea typeface="Cambria Math" charset="0"/>
                        <a:cs typeface="Cambria Math" charset="0"/>
                      </a:rPr>
                      <m:t>× </m:t>
                    </m:r>
                  </m:oMath>
                </a14:m>
                <a:r>
                  <a:rPr lang="en-US" sz="2800" dirty="0"/>
                  <a:t>56 )</a:t>
                </a:r>
                <a:r>
                  <a:rPr lang="en-US" sz="2800" dirty="0">
                    <a:solidFill>
                      <a:schemeClr val="accent1"/>
                    </a:solidFill>
                  </a:rPr>
                  <a:t>10000</a:t>
                </a:r>
                <a:r>
                  <a:rPr lang="en-US" sz="2800" dirty="0"/>
                  <a:t> + ( 34</a:t>
                </a:r>
                <a14:m>
                  <m:oMath xmlns:m="http://schemas.openxmlformats.org/officeDocument/2006/math">
                    <m:r>
                      <a:rPr lang="en-US" sz="2800" i="1" smtClean="0">
                        <a:latin typeface="Cambria Math" charset="0"/>
                      </a:rPr>
                      <m:t> </m:t>
                    </m:r>
                    <m:r>
                      <a:rPr lang="en-US" sz="2800" i="1">
                        <a:latin typeface="Cambria Math" charset="0"/>
                        <a:ea typeface="Cambria Math" charset="0"/>
                        <a:cs typeface="Cambria Math" charset="0"/>
                      </a:rPr>
                      <m:t>×</m:t>
                    </m:r>
                    <m:r>
                      <a:rPr lang="en-US" sz="2800" i="1" smtClean="0">
                        <a:latin typeface="Cambria Math" charset="0"/>
                        <a:ea typeface="Cambria Math" charset="0"/>
                        <a:cs typeface="Cambria Math" charset="0"/>
                      </a:rPr>
                      <m:t> </m:t>
                    </m:r>
                  </m:oMath>
                </a14:m>
                <a:r>
                  <a:rPr lang="en-US" sz="2800" dirty="0"/>
                  <a:t>56  +  12</a:t>
                </a:r>
                <a14:m>
                  <m:oMath xmlns:m="http://schemas.openxmlformats.org/officeDocument/2006/math">
                    <m:r>
                      <a:rPr lang="en-US" sz="2800" i="1">
                        <a:latin typeface="Cambria Math" charset="0"/>
                      </a:rPr>
                      <m:t> </m:t>
                    </m:r>
                    <m:r>
                      <a:rPr lang="en-US" sz="2800" i="1">
                        <a:latin typeface="Cambria Math" charset="0"/>
                        <a:ea typeface="Cambria Math" charset="0"/>
                        <a:cs typeface="Cambria Math" charset="0"/>
                      </a:rPr>
                      <m:t>× </m:t>
                    </m:r>
                  </m:oMath>
                </a14:m>
                <a:r>
                  <a:rPr lang="en-US" sz="2800" dirty="0"/>
                  <a:t>78 )</a:t>
                </a:r>
                <a:r>
                  <a:rPr lang="en-US" sz="2800" dirty="0">
                    <a:solidFill>
                      <a:schemeClr val="accent1"/>
                    </a:solidFill>
                  </a:rPr>
                  <a:t>100</a:t>
                </a:r>
                <a:r>
                  <a:rPr lang="en-US" sz="2800" dirty="0"/>
                  <a:t> + ( 34</a:t>
                </a:r>
                <a14:m>
                  <m:oMath xmlns:m="http://schemas.openxmlformats.org/officeDocument/2006/math">
                    <m:r>
                      <a:rPr lang="en-US" sz="2800" i="1">
                        <a:latin typeface="Cambria Math" charset="0"/>
                      </a:rPr>
                      <m:t> </m:t>
                    </m:r>
                    <m:r>
                      <a:rPr lang="en-US" sz="2800" i="1">
                        <a:latin typeface="Cambria Math" charset="0"/>
                        <a:ea typeface="Cambria Math" charset="0"/>
                        <a:cs typeface="Cambria Math" charset="0"/>
                      </a:rPr>
                      <m:t>× </m:t>
                    </m:r>
                  </m:oMath>
                </a14:m>
                <a:r>
                  <a:rPr lang="en-US" sz="2800" dirty="0"/>
                  <a:t>78 )</a:t>
                </a:r>
              </a:p>
            </p:txBody>
          </p:sp>
        </mc:Choice>
        <mc:Fallback xmlns="">
          <p:sp>
            <p:nvSpPr>
              <p:cNvPr id="13" name="TextBox 12"/>
              <p:cNvSpPr txBox="1">
                <a:spLocks noRot="1" noChangeAspect="1" noMove="1" noResize="1" noEditPoints="1" noAdjustHandles="1" noChangeArrowheads="1" noChangeShapeType="1" noTextEdit="1"/>
              </p:cNvSpPr>
              <p:nvPr/>
            </p:nvSpPr>
            <p:spPr>
              <a:xfrm>
                <a:off x="328256" y="3150514"/>
                <a:ext cx="8823249" cy="954107"/>
              </a:xfrm>
              <a:prstGeom prst="rect">
                <a:avLst/>
              </a:prstGeom>
              <a:blipFill rotWithShape="0">
                <a:blip r:embed="rId5"/>
                <a:stretch>
                  <a:fillRect l="-1451" t="-6410" r="-415" b="-17949"/>
                </a:stretch>
              </a:blipFill>
            </p:spPr>
            <p:txBody>
              <a:bodyPr/>
              <a:lstStyle/>
              <a:p>
                <a:r>
                  <a:rPr lang="en-US">
                    <a:noFill/>
                  </a:rPr>
                  <a:t> </a:t>
                </a:r>
              </a:p>
            </p:txBody>
          </p:sp>
        </mc:Fallback>
      </mc:AlternateContent>
      <p:sp>
        <p:nvSpPr>
          <p:cNvPr id="14" name="Right Brace 13"/>
          <p:cNvSpPr/>
          <p:nvPr/>
        </p:nvSpPr>
        <p:spPr>
          <a:xfrm rot="5400000">
            <a:off x="1249458" y="3522243"/>
            <a:ext cx="354350" cy="1440364"/>
          </a:xfrm>
          <a:prstGeom prst="rightBrace">
            <a:avLst/>
          </a:prstGeom>
          <a:ln w="34925">
            <a:solidFill>
              <a:schemeClr val="accent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Right Brace 14"/>
          <p:cNvSpPr/>
          <p:nvPr/>
        </p:nvSpPr>
        <p:spPr>
          <a:xfrm rot="5400000">
            <a:off x="3995901" y="3508388"/>
            <a:ext cx="354350" cy="1440364"/>
          </a:xfrm>
          <a:prstGeom prst="rightBrace">
            <a:avLst/>
          </a:prstGeom>
          <a:ln w="34925">
            <a:solidFill>
              <a:schemeClr val="accent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Right Brace 15"/>
          <p:cNvSpPr/>
          <p:nvPr/>
        </p:nvSpPr>
        <p:spPr>
          <a:xfrm rot="5400000">
            <a:off x="5765399" y="3508387"/>
            <a:ext cx="354350" cy="1440364"/>
          </a:xfrm>
          <a:prstGeom prst="rightBrace">
            <a:avLst/>
          </a:prstGeom>
          <a:ln w="34925">
            <a:solidFill>
              <a:schemeClr val="accent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Right Brace 16"/>
          <p:cNvSpPr/>
          <p:nvPr/>
        </p:nvSpPr>
        <p:spPr>
          <a:xfrm rot="5400000">
            <a:off x="8024331" y="3508387"/>
            <a:ext cx="354350" cy="1440364"/>
          </a:xfrm>
          <a:prstGeom prst="rightBrace">
            <a:avLst/>
          </a:prstGeom>
          <a:ln w="34925">
            <a:solidFill>
              <a:schemeClr val="accent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Oval 18"/>
          <p:cNvSpPr/>
          <p:nvPr/>
        </p:nvSpPr>
        <p:spPr>
          <a:xfrm>
            <a:off x="1040562" y="4496010"/>
            <a:ext cx="772141" cy="798828"/>
          </a:xfrm>
          <a:prstGeom prst="ellipse">
            <a:avLst/>
          </a:prstGeom>
          <a:solidFill>
            <a:schemeClr val="bg1"/>
          </a:solidFill>
          <a:ln w="349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accent5"/>
                </a:solidFill>
              </a:rPr>
              <a:t>1</a:t>
            </a:r>
            <a:endParaRPr lang="en-US" dirty="0">
              <a:solidFill>
                <a:schemeClr val="accent5"/>
              </a:solidFill>
            </a:endParaRPr>
          </a:p>
        </p:txBody>
      </p:sp>
      <p:sp>
        <p:nvSpPr>
          <p:cNvPr id="20" name="Oval 19"/>
          <p:cNvSpPr/>
          <p:nvPr/>
        </p:nvSpPr>
        <p:spPr>
          <a:xfrm>
            <a:off x="3799859" y="4496010"/>
            <a:ext cx="772141" cy="798828"/>
          </a:xfrm>
          <a:prstGeom prst="ellipse">
            <a:avLst/>
          </a:prstGeom>
          <a:solidFill>
            <a:schemeClr val="bg1"/>
          </a:solidFill>
          <a:ln w="349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accent5"/>
                </a:solidFill>
              </a:rPr>
              <a:t>2</a:t>
            </a:r>
            <a:endParaRPr lang="en-US" dirty="0">
              <a:solidFill>
                <a:schemeClr val="accent5"/>
              </a:solidFill>
            </a:endParaRPr>
          </a:p>
        </p:txBody>
      </p:sp>
      <p:sp>
        <p:nvSpPr>
          <p:cNvPr id="21" name="Oval 20"/>
          <p:cNvSpPr/>
          <p:nvPr/>
        </p:nvSpPr>
        <p:spPr>
          <a:xfrm>
            <a:off x="5556503" y="4496010"/>
            <a:ext cx="772141" cy="798828"/>
          </a:xfrm>
          <a:prstGeom prst="ellipse">
            <a:avLst/>
          </a:prstGeom>
          <a:solidFill>
            <a:schemeClr val="bg1"/>
          </a:solidFill>
          <a:ln w="349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accent5"/>
                </a:solidFill>
              </a:rPr>
              <a:t>3</a:t>
            </a:r>
            <a:endParaRPr lang="en-US" dirty="0">
              <a:solidFill>
                <a:schemeClr val="accent5"/>
              </a:solidFill>
            </a:endParaRPr>
          </a:p>
        </p:txBody>
      </p:sp>
      <p:sp>
        <p:nvSpPr>
          <p:cNvPr id="22" name="Oval 21"/>
          <p:cNvSpPr/>
          <p:nvPr/>
        </p:nvSpPr>
        <p:spPr>
          <a:xfrm>
            <a:off x="7815435" y="4482491"/>
            <a:ext cx="772141" cy="798828"/>
          </a:xfrm>
          <a:prstGeom prst="ellipse">
            <a:avLst/>
          </a:prstGeom>
          <a:solidFill>
            <a:schemeClr val="bg1"/>
          </a:solidFill>
          <a:ln w="349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accent5"/>
                </a:solidFill>
              </a:rPr>
              <a:t>4</a:t>
            </a:r>
            <a:endParaRPr lang="en-US" dirty="0">
              <a:solidFill>
                <a:schemeClr val="accent5"/>
              </a:solidFill>
            </a:endParaRPr>
          </a:p>
        </p:txBody>
      </p:sp>
      <p:sp>
        <p:nvSpPr>
          <p:cNvPr id="23" name="TextBox 22"/>
          <p:cNvSpPr txBox="1"/>
          <p:nvPr/>
        </p:nvSpPr>
        <p:spPr>
          <a:xfrm>
            <a:off x="814559" y="5874441"/>
            <a:ext cx="2664512" cy="461665"/>
          </a:xfrm>
          <a:prstGeom prst="rect">
            <a:avLst/>
          </a:prstGeom>
          <a:noFill/>
        </p:spPr>
        <p:txBody>
          <a:bodyPr wrap="none" rtlCol="0">
            <a:spAutoFit/>
          </a:bodyPr>
          <a:lstStyle/>
          <a:p>
            <a:r>
              <a:rPr lang="en-US" sz="2400" dirty="0"/>
              <a:t>One 4-digit multiply</a:t>
            </a:r>
          </a:p>
        </p:txBody>
      </p:sp>
      <p:sp>
        <p:nvSpPr>
          <p:cNvPr id="24" name="TextBox 23"/>
          <p:cNvSpPr txBox="1"/>
          <p:nvPr/>
        </p:nvSpPr>
        <p:spPr>
          <a:xfrm>
            <a:off x="5668957" y="5846616"/>
            <a:ext cx="2918619" cy="461665"/>
          </a:xfrm>
          <a:prstGeom prst="rect">
            <a:avLst/>
          </a:prstGeom>
          <a:noFill/>
        </p:spPr>
        <p:txBody>
          <a:bodyPr wrap="none" rtlCol="0">
            <a:spAutoFit/>
          </a:bodyPr>
          <a:lstStyle/>
          <a:p>
            <a:r>
              <a:rPr lang="en-US" sz="2400" dirty="0"/>
              <a:t>Four 2-digit multiplies</a:t>
            </a:r>
          </a:p>
        </p:txBody>
      </p:sp>
      <p:sp>
        <p:nvSpPr>
          <p:cNvPr id="25" name="Right Arrow 24"/>
          <p:cNvSpPr/>
          <p:nvPr/>
        </p:nvSpPr>
        <p:spPr>
          <a:xfrm>
            <a:off x="3951207" y="5846616"/>
            <a:ext cx="1241586" cy="517316"/>
          </a:xfrm>
          <a:prstGeom prst="rightArrow">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1075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build="p"/>
      <p:bldP spid="14" grpId="0" animBg="1"/>
      <p:bldP spid="15" grpId="0" animBg="1"/>
      <p:bldP spid="16" grpId="0" animBg="1"/>
      <p:bldP spid="17" grpId="0" animBg="1"/>
      <p:bldP spid="19" grpId="0" animBg="1"/>
      <p:bldP spid="20" grpId="0" animBg="1"/>
      <p:bldP spid="21" grpId="0" animBg="1"/>
      <p:bldP spid="22" grpId="0" animBg="1"/>
      <p:bldP spid="23" grpId="0"/>
      <p:bldP spid="24" grpId="0"/>
      <p:bldP spid="25"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ounded Rectangle 30"/>
          <p:cNvSpPr/>
          <p:nvPr/>
        </p:nvSpPr>
        <p:spPr>
          <a:xfrm>
            <a:off x="207919" y="1177636"/>
            <a:ext cx="8698886" cy="1676400"/>
          </a:xfrm>
          <a:prstGeom prst="roundRect">
            <a:avLst/>
          </a:prstGeom>
          <a:solidFill>
            <a:schemeClr val="bg1"/>
          </a:solidFill>
          <a:ln w="317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28256" y="34044"/>
            <a:ext cx="7886700" cy="886199"/>
          </a:xfrm>
        </p:spPr>
        <p:txBody>
          <a:bodyPr>
            <a:normAutofit/>
          </a:bodyPr>
          <a:lstStyle/>
          <a:p>
            <a:r>
              <a:rPr lang="en-US" sz="4000" dirty="0"/>
              <a:t>More generally</a:t>
            </a:r>
          </a:p>
        </p:txBody>
      </p:sp>
      <p:grpSp>
        <p:nvGrpSpPr>
          <p:cNvPr id="26" name="Group 25"/>
          <p:cNvGrpSpPr/>
          <p:nvPr/>
        </p:nvGrpSpPr>
        <p:grpSpPr>
          <a:xfrm>
            <a:off x="1615414" y="4393104"/>
            <a:ext cx="1137452" cy="971003"/>
            <a:chOff x="706451" y="4065250"/>
            <a:chExt cx="1440364" cy="1229588"/>
          </a:xfrm>
        </p:grpSpPr>
        <p:sp>
          <p:nvSpPr>
            <p:cNvPr id="8" name="Right Brace 7"/>
            <p:cNvSpPr/>
            <p:nvPr/>
          </p:nvSpPr>
          <p:spPr>
            <a:xfrm rot="5400000">
              <a:off x="1249458" y="3522243"/>
              <a:ext cx="354350" cy="1440364"/>
            </a:xfrm>
            <a:prstGeom prst="rightBrace">
              <a:avLst/>
            </a:prstGeom>
            <a:ln w="34925">
              <a:solidFill>
                <a:schemeClr val="accent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Oval 11"/>
            <p:cNvSpPr/>
            <p:nvPr/>
          </p:nvSpPr>
          <p:spPr>
            <a:xfrm>
              <a:off x="1040562" y="4496010"/>
              <a:ext cx="772141" cy="798828"/>
            </a:xfrm>
            <a:prstGeom prst="ellipse">
              <a:avLst/>
            </a:prstGeom>
            <a:solidFill>
              <a:schemeClr val="bg1"/>
            </a:solidFill>
            <a:ln w="349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accent5"/>
                  </a:solidFill>
                </a:rPr>
                <a:t>1</a:t>
              </a:r>
              <a:endParaRPr lang="en-US" dirty="0">
                <a:solidFill>
                  <a:schemeClr val="accent5"/>
                </a:solidFill>
              </a:endParaRPr>
            </a:p>
          </p:txBody>
        </p:sp>
      </p:grpSp>
      <p:grpSp>
        <p:nvGrpSpPr>
          <p:cNvPr id="27" name="Group 26"/>
          <p:cNvGrpSpPr/>
          <p:nvPr/>
        </p:nvGrpSpPr>
        <p:grpSpPr>
          <a:xfrm>
            <a:off x="3796288" y="4346849"/>
            <a:ext cx="1175471" cy="972721"/>
            <a:chOff x="3452894" y="4051395"/>
            <a:chExt cx="1440364" cy="1243443"/>
          </a:xfrm>
        </p:grpSpPr>
        <p:sp>
          <p:nvSpPr>
            <p:cNvPr id="9" name="Right Brace 8"/>
            <p:cNvSpPr/>
            <p:nvPr/>
          </p:nvSpPr>
          <p:spPr>
            <a:xfrm rot="5400000">
              <a:off x="3995901" y="3508388"/>
              <a:ext cx="354350" cy="1440364"/>
            </a:xfrm>
            <a:prstGeom prst="rightBrace">
              <a:avLst/>
            </a:prstGeom>
            <a:ln w="34925">
              <a:solidFill>
                <a:schemeClr val="accent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Oval 12"/>
            <p:cNvSpPr/>
            <p:nvPr/>
          </p:nvSpPr>
          <p:spPr>
            <a:xfrm>
              <a:off x="3799859" y="4496010"/>
              <a:ext cx="772141" cy="798828"/>
            </a:xfrm>
            <a:prstGeom prst="ellipse">
              <a:avLst/>
            </a:prstGeom>
            <a:solidFill>
              <a:schemeClr val="bg1"/>
            </a:solidFill>
            <a:ln w="349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accent5"/>
                  </a:solidFill>
                </a:rPr>
                <a:t>2</a:t>
              </a:r>
              <a:endParaRPr lang="en-US" dirty="0">
                <a:solidFill>
                  <a:schemeClr val="accent5"/>
                </a:solidFill>
              </a:endParaRPr>
            </a:p>
          </p:txBody>
        </p:sp>
      </p:grpSp>
      <p:grpSp>
        <p:nvGrpSpPr>
          <p:cNvPr id="28" name="Group 27"/>
          <p:cNvGrpSpPr/>
          <p:nvPr/>
        </p:nvGrpSpPr>
        <p:grpSpPr>
          <a:xfrm>
            <a:off x="5221966" y="4368660"/>
            <a:ext cx="1199388" cy="950910"/>
            <a:chOff x="5222392" y="4051394"/>
            <a:chExt cx="1440364" cy="1243444"/>
          </a:xfrm>
        </p:grpSpPr>
        <p:sp>
          <p:nvSpPr>
            <p:cNvPr id="10" name="Right Brace 9"/>
            <p:cNvSpPr/>
            <p:nvPr/>
          </p:nvSpPr>
          <p:spPr>
            <a:xfrm rot="5400000">
              <a:off x="5765399" y="3508387"/>
              <a:ext cx="354350" cy="1440364"/>
            </a:xfrm>
            <a:prstGeom prst="rightBrace">
              <a:avLst/>
            </a:prstGeom>
            <a:ln w="34925">
              <a:solidFill>
                <a:schemeClr val="accent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Oval 13"/>
            <p:cNvSpPr/>
            <p:nvPr/>
          </p:nvSpPr>
          <p:spPr>
            <a:xfrm>
              <a:off x="5556503" y="4496010"/>
              <a:ext cx="772141" cy="798828"/>
            </a:xfrm>
            <a:prstGeom prst="ellipse">
              <a:avLst/>
            </a:prstGeom>
            <a:solidFill>
              <a:schemeClr val="bg1"/>
            </a:solidFill>
            <a:ln w="349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accent5"/>
                  </a:solidFill>
                </a:rPr>
                <a:t>3</a:t>
              </a:r>
              <a:endParaRPr lang="en-US" dirty="0">
                <a:solidFill>
                  <a:schemeClr val="accent5"/>
                </a:solidFill>
              </a:endParaRPr>
            </a:p>
          </p:txBody>
        </p:sp>
      </p:grpSp>
      <p:grpSp>
        <p:nvGrpSpPr>
          <p:cNvPr id="29" name="Group 28"/>
          <p:cNvGrpSpPr/>
          <p:nvPr/>
        </p:nvGrpSpPr>
        <p:grpSpPr>
          <a:xfrm>
            <a:off x="7762900" y="4413197"/>
            <a:ext cx="1143906" cy="923431"/>
            <a:chOff x="7481324" y="4051394"/>
            <a:chExt cx="1440364" cy="1194383"/>
          </a:xfrm>
        </p:grpSpPr>
        <p:sp>
          <p:nvSpPr>
            <p:cNvPr id="11" name="Right Brace 10"/>
            <p:cNvSpPr/>
            <p:nvPr/>
          </p:nvSpPr>
          <p:spPr>
            <a:xfrm rot="5400000">
              <a:off x="8024331" y="3508387"/>
              <a:ext cx="354350" cy="1440364"/>
            </a:xfrm>
            <a:prstGeom prst="rightBrace">
              <a:avLst/>
            </a:prstGeom>
            <a:ln w="34925">
              <a:solidFill>
                <a:schemeClr val="accent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Oval 14"/>
            <p:cNvSpPr/>
            <p:nvPr/>
          </p:nvSpPr>
          <p:spPr>
            <a:xfrm>
              <a:off x="7815435" y="4446949"/>
              <a:ext cx="772141" cy="798828"/>
            </a:xfrm>
            <a:prstGeom prst="ellipse">
              <a:avLst/>
            </a:prstGeom>
            <a:solidFill>
              <a:schemeClr val="bg1"/>
            </a:solidFill>
            <a:ln w="349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accent5"/>
                  </a:solidFill>
                </a:rPr>
                <a:t>4</a:t>
              </a:r>
              <a:endParaRPr lang="en-US" dirty="0">
                <a:solidFill>
                  <a:schemeClr val="accent5"/>
                </a:solidFill>
              </a:endParaRPr>
            </a:p>
          </p:txBody>
        </p:sp>
      </p:grpSp>
      <p:sp>
        <p:nvSpPr>
          <p:cNvPr id="16" name="TextBox 15"/>
          <p:cNvSpPr txBox="1"/>
          <p:nvPr/>
        </p:nvSpPr>
        <p:spPr>
          <a:xfrm>
            <a:off x="593525" y="5832877"/>
            <a:ext cx="2664512" cy="461665"/>
          </a:xfrm>
          <a:prstGeom prst="rect">
            <a:avLst/>
          </a:prstGeom>
          <a:noFill/>
        </p:spPr>
        <p:txBody>
          <a:bodyPr wrap="none" rtlCol="0">
            <a:spAutoFit/>
          </a:bodyPr>
          <a:lstStyle/>
          <a:p>
            <a:r>
              <a:rPr lang="en-US" sz="2400" dirty="0"/>
              <a:t>One n-digit multiply</a:t>
            </a:r>
          </a:p>
        </p:txBody>
      </p:sp>
      <p:sp>
        <p:nvSpPr>
          <p:cNvPr id="17" name="TextBox 16"/>
          <p:cNvSpPr txBox="1"/>
          <p:nvPr/>
        </p:nvSpPr>
        <p:spPr>
          <a:xfrm>
            <a:off x="5447923" y="5805052"/>
            <a:ext cx="3385094" cy="461665"/>
          </a:xfrm>
          <a:prstGeom prst="rect">
            <a:avLst/>
          </a:prstGeom>
          <a:noFill/>
        </p:spPr>
        <p:txBody>
          <a:bodyPr wrap="none" rtlCol="0">
            <a:spAutoFit/>
          </a:bodyPr>
          <a:lstStyle/>
          <a:p>
            <a:r>
              <a:rPr lang="en-US" sz="2400" dirty="0"/>
              <a:t>Four (n/2)-digit multiplies</a:t>
            </a:r>
          </a:p>
        </p:txBody>
      </p:sp>
      <p:sp>
        <p:nvSpPr>
          <p:cNvPr id="18" name="Right Arrow 17"/>
          <p:cNvSpPr/>
          <p:nvPr/>
        </p:nvSpPr>
        <p:spPr>
          <a:xfrm>
            <a:off x="3730173" y="5805052"/>
            <a:ext cx="1241586" cy="517316"/>
          </a:xfrm>
          <a:prstGeom prst="rightArrow">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Group 29"/>
          <p:cNvGrpSpPr/>
          <p:nvPr/>
        </p:nvGrpSpPr>
        <p:grpSpPr>
          <a:xfrm>
            <a:off x="382142" y="1468025"/>
            <a:ext cx="8259320" cy="964165"/>
            <a:chOff x="328256" y="1080305"/>
            <a:chExt cx="8259320" cy="964165"/>
          </a:xfrm>
        </p:grpSpPr>
        <p:sp>
          <p:nvSpPr>
            <p:cNvPr id="5" name="TextBox 4"/>
            <p:cNvSpPr txBox="1"/>
            <p:nvPr/>
          </p:nvSpPr>
          <p:spPr>
            <a:xfrm>
              <a:off x="328256" y="1080305"/>
              <a:ext cx="4229106" cy="523220"/>
            </a:xfrm>
            <a:prstGeom prst="rect">
              <a:avLst/>
            </a:prstGeom>
            <a:noFill/>
          </p:spPr>
          <p:txBody>
            <a:bodyPr wrap="none" rtlCol="0">
              <a:spAutoFit/>
            </a:bodyPr>
            <a:lstStyle/>
            <a:p>
              <a:r>
                <a:rPr lang="en-US" sz="2800" dirty="0"/>
                <a:t>Break up an n-digit integer:</a:t>
              </a:r>
            </a:p>
          </p:txBody>
        </p:sp>
        <p:pic>
          <p:nvPicPr>
            <p:cNvPr id="23" name="Picture 22"/>
            <p:cNvPicPr>
              <a:picLocks noChangeAspect="1"/>
            </p:cNvPicPr>
            <p:nvPr/>
          </p:nvPicPr>
          <p:blipFill>
            <a:blip r:embed="rId3"/>
            <a:stretch>
              <a:fillRect/>
            </a:stretch>
          </p:blipFill>
          <p:spPr>
            <a:xfrm>
              <a:off x="706451" y="1650414"/>
              <a:ext cx="7881125" cy="394056"/>
            </a:xfrm>
            <a:prstGeom prst="rect">
              <a:avLst/>
            </a:prstGeom>
          </p:spPr>
        </p:pic>
      </p:grpSp>
      <p:pic>
        <p:nvPicPr>
          <p:cNvPr id="25" name="Picture 2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07919" y="3210468"/>
            <a:ext cx="8698886" cy="1094200"/>
          </a:xfrm>
          <a:prstGeom prst="rect">
            <a:avLst/>
          </a:prstGeom>
        </p:spPr>
      </p:pic>
      <p:sp>
        <p:nvSpPr>
          <p:cNvPr id="3" name="TextBox 2"/>
          <p:cNvSpPr txBox="1"/>
          <p:nvPr/>
        </p:nvSpPr>
        <p:spPr>
          <a:xfrm>
            <a:off x="6806697" y="40935"/>
            <a:ext cx="2026320" cy="369332"/>
          </a:xfrm>
          <a:prstGeom prst="rect">
            <a:avLst/>
          </a:prstGeom>
          <a:noFill/>
        </p:spPr>
        <p:txBody>
          <a:bodyPr wrap="square" rtlCol="0">
            <a:spAutoFit/>
          </a:bodyPr>
          <a:lstStyle/>
          <a:p>
            <a:r>
              <a:rPr lang="en-US" dirty="0">
                <a:solidFill>
                  <a:srgbClr val="FF0000"/>
                </a:solidFill>
              </a:rPr>
              <a:t>Suppose n is even</a:t>
            </a:r>
          </a:p>
        </p:txBody>
      </p:sp>
      <p:pic>
        <p:nvPicPr>
          <p:cNvPr id="4" name="Picture 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8597087" y="120135"/>
            <a:ext cx="471860" cy="667727"/>
          </a:xfrm>
          <a:prstGeom prst="rect">
            <a:avLst/>
          </a:prstGeom>
        </p:spPr>
      </p:pic>
    </p:spTree>
    <p:extLst>
      <p:ext uri="{BB962C8B-B14F-4D97-AF65-F5344CB8AC3E}">
        <p14:creationId xmlns:p14="http://schemas.microsoft.com/office/powerpoint/2010/main" val="320504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7086" y="109842"/>
            <a:ext cx="7886700" cy="1325563"/>
          </a:xfrm>
        </p:spPr>
        <p:txBody>
          <a:bodyPr/>
          <a:lstStyle/>
          <a:p>
            <a:pPr algn="r"/>
            <a:r>
              <a:rPr lang="en-US" dirty="0"/>
              <a:t>Divide and conquer algorithm</a:t>
            </a:r>
            <a:br>
              <a:rPr lang="en-US" dirty="0"/>
            </a:br>
            <a:r>
              <a:rPr lang="en-US" sz="3200" dirty="0">
                <a:solidFill>
                  <a:schemeClr val="accent4"/>
                </a:solidFill>
              </a:rPr>
              <a:t>not very precisely</a:t>
            </a:r>
            <a:r>
              <a:rPr lang="mr-IN" sz="3200" dirty="0">
                <a:solidFill>
                  <a:schemeClr val="accent4"/>
                </a:solidFill>
              </a:rPr>
              <a:t>…</a:t>
            </a:r>
            <a:endParaRPr lang="en-US" sz="3200" dirty="0">
              <a:solidFill>
                <a:schemeClr val="accent4"/>
              </a:solidFill>
            </a:endParaRP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616326" y="2199698"/>
                <a:ext cx="7886700" cy="4351338"/>
              </a:xfrm>
            </p:spPr>
            <p:txBody>
              <a:bodyPr/>
              <a:lstStyle/>
              <a:p>
                <a:r>
                  <a:rPr lang="en-US" b="1" dirty="0"/>
                  <a:t>If</a:t>
                </a:r>
                <a:r>
                  <a:rPr lang="en-US" dirty="0"/>
                  <a:t> n=1:</a:t>
                </a:r>
              </a:p>
              <a:p>
                <a:pPr lvl="1"/>
                <a:r>
                  <a:rPr lang="en-US" b="1" dirty="0"/>
                  <a:t>Return </a:t>
                </a:r>
                <a:r>
                  <a:rPr lang="en-US" dirty="0" err="1"/>
                  <a:t>xy</a:t>
                </a:r>
                <a:endParaRPr lang="en-US" dirty="0"/>
              </a:p>
              <a:p>
                <a:r>
                  <a:rPr lang="en-US" dirty="0"/>
                  <a:t>Write </a:t>
                </a:r>
                <a14:m>
                  <m:oMath xmlns:m="http://schemas.openxmlformats.org/officeDocument/2006/math">
                    <m:r>
                      <a:rPr lang="en-US" b="0" i="1" smtClean="0">
                        <a:latin typeface="Cambria Math" charset="0"/>
                      </a:rPr>
                      <m:t>𝑥</m:t>
                    </m:r>
                    <m:r>
                      <a:rPr lang="en-US" b="0" i="1" smtClean="0">
                        <a:latin typeface="Cambria Math" charset="0"/>
                      </a:rPr>
                      <m:t>=</m:t>
                    </m:r>
                    <m:r>
                      <a:rPr lang="en-US" b="0" i="1" smtClean="0">
                        <a:latin typeface="Cambria Math" charset="0"/>
                      </a:rPr>
                      <m:t>𝑎</m:t>
                    </m:r>
                    <m:r>
                      <a:rPr lang="en-US" b="0" i="1" smtClean="0">
                        <a:latin typeface="Cambria Math" charset="0"/>
                      </a:rPr>
                      <m:t> </m:t>
                    </m:r>
                    <m:sSup>
                      <m:sSupPr>
                        <m:ctrlPr>
                          <a:rPr lang="en-US" b="0" i="1" smtClean="0">
                            <a:latin typeface="Cambria Math" panose="02040503050406030204" pitchFamily="18" charset="0"/>
                          </a:rPr>
                        </m:ctrlPr>
                      </m:sSupPr>
                      <m:e>
                        <m:r>
                          <a:rPr lang="en-US" b="0" i="1" smtClean="0">
                            <a:latin typeface="Cambria Math" charset="0"/>
                          </a:rPr>
                          <m:t>10</m:t>
                        </m:r>
                      </m:e>
                      <m:sup>
                        <m:f>
                          <m:fPr>
                            <m:ctrlPr>
                              <a:rPr lang="en-US" b="0" i="1" smtClean="0">
                                <a:latin typeface="Cambria Math" panose="02040503050406030204" pitchFamily="18" charset="0"/>
                              </a:rPr>
                            </m:ctrlPr>
                          </m:fPr>
                          <m:num>
                            <m:r>
                              <a:rPr lang="en-US" b="0" i="1" smtClean="0">
                                <a:latin typeface="Cambria Math" charset="0"/>
                              </a:rPr>
                              <m:t>𝑛</m:t>
                            </m:r>
                          </m:num>
                          <m:den>
                            <m:r>
                              <a:rPr lang="en-US" b="0" i="1" smtClean="0">
                                <a:latin typeface="Cambria Math" charset="0"/>
                              </a:rPr>
                              <m:t>2</m:t>
                            </m:r>
                          </m:den>
                        </m:f>
                      </m:sup>
                    </m:sSup>
                    <m:r>
                      <a:rPr lang="en-US" b="0" i="1" smtClean="0">
                        <a:latin typeface="Cambria Math" charset="0"/>
                      </a:rPr>
                      <m:t>+</m:t>
                    </m:r>
                    <m:r>
                      <a:rPr lang="en-US" b="0" i="1" smtClean="0">
                        <a:latin typeface="Cambria Math" charset="0"/>
                      </a:rPr>
                      <m:t>𝑏</m:t>
                    </m:r>
                  </m:oMath>
                </a14:m>
                <a:endParaRPr lang="en-US" dirty="0"/>
              </a:p>
              <a:p>
                <a:r>
                  <a:rPr lang="en-US" dirty="0"/>
                  <a:t>Write </a:t>
                </a:r>
                <a14:m>
                  <m:oMath xmlns:m="http://schemas.openxmlformats.org/officeDocument/2006/math">
                    <m:r>
                      <a:rPr lang="en-US" b="0" i="1" smtClean="0">
                        <a:latin typeface="Cambria Math" charset="0"/>
                      </a:rPr>
                      <m:t>𝑦</m:t>
                    </m:r>
                    <m:r>
                      <a:rPr lang="en-US" i="1">
                        <a:latin typeface="Cambria Math" charset="0"/>
                      </a:rPr>
                      <m:t>=</m:t>
                    </m:r>
                    <m:r>
                      <a:rPr lang="en-US" b="0" i="1" smtClean="0">
                        <a:latin typeface="Cambria Math" charset="0"/>
                      </a:rPr>
                      <m:t>𝑐</m:t>
                    </m:r>
                    <m:r>
                      <a:rPr lang="en-US" i="1">
                        <a:latin typeface="Cambria Math" charset="0"/>
                      </a:rPr>
                      <m:t> </m:t>
                    </m:r>
                    <m:sSup>
                      <m:sSupPr>
                        <m:ctrlPr>
                          <a:rPr lang="en-US" i="1">
                            <a:latin typeface="Cambria Math" panose="02040503050406030204" pitchFamily="18" charset="0"/>
                          </a:rPr>
                        </m:ctrlPr>
                      </m:sSupPr>
                      <m:e>
                        <m:r>
                          <a:rPr lang="en-US" i="1">
                            <a:latin typeface="Cambria Math" charset="0"/>
                          </a:rPr>
                          <m:t>10</m:t>
                        </m:r>
                      </m:e>
                      <m:sup>
                        <m:f>
                          <m:fPr>
                            <m:ctrlPr>
                              <a:rPr lang="en-US" i="1">
                                <a:latin typeface="Cambria Math" panose="02040503050406030204" pitchFamily="18" charset="0"/>
                              </a:rPr>
                            </m:ctrlPr>
                          </m:fPr>
                          <m:num>
                            <m:r>
                              <a:rPr lang="en-US" i="1">
                                <a:latin typeface="Cambria Math" charset="0"/>
                              </a:rPr>
                              <m:t>𝑛</m:t>
                            </m:r>
                          </m:num>
                          <m:den>
                            <m:r>
                              <a:rPr lang="en-US" i="1">
                                <a:latin typeface="Cambria Math" charset="0"/>
                              </a:rPr>
                              <m:t>2</m:t>
                            </m:r>
                          </m:den>
                        </m:f>
                      </m:sup>
                    </m:sSup>
                    <m:r>
                      <a:rPr lang="en-US" i="1">
                        <a:latin typeface="Cambria Math" charset="0"/>
                      </a:rPr>
                      <m:t>+</m:t>
                    </m:r>
                    <m:r>
                      <a:rPr lang="en-US" b="0" i="1" smtClean="0">
                        <a:latin typeface="Cambria Math" charset="0"/>
                      </a:rPr>
                      <m:t>𝑑</m:t>
                    </m:r>
                  </m:oMath>
                </a14:m>
                <a:endParaRPr lang="en-US" dirty="0"/>
              </a:p>
              <a:p>
                <a:r>
                  <a:rPr lang="en-US" dirty="0"/>
                  <a:t>Recursively compute </a:t>
                </a:r>
                <a14:m>
                  <m:oMath xmlns:m="http://schemas.openxmlformats.org/officeDocument/2006/math">
                    <m:r>
                      <a:rPr lang="en-US" b="0" i="1" smtClean="0">
                        <a:latin typeface="Cambria Math" charset="0"/>
                      </a:rPr>
                      <m:t>𝑎𝑐</m:t>
                    </m:r>
                    <m:r>
                      <a:rPr lang="en-US" b="0" i="1" smtClean="0">
                        <a:latin typeface="Cambria Math" charset="0"/>
                      </a:rPr>
                      <m:t>, </m:t>
                    </m:r>
                    <m:r>
                      <a:rPr lang="en-US" b="0" i="1" smtClean="0">
                        <a:latin typeface="Cambria Math" charset="0"/>
                      </a:rPr>
                      <m:t>𝑎𝑑</m:t>
                    </m:r>
                    <m:r>
                      <a:rPr lang="en-US" b="0" i="1" smtClean="0">
                        <a:latin typeface="Cambria Math" charset="0"/>
                      </a:rPr>
                      <m:t>,</m:t>
                    </m:r>
                    <m:r>
                      <a:rPr lang="en-US" b="0" i="1" smtClean="0">
                        <a:latin typeface="Cambria Math" charset="0"/>
                      </a:rPr>
                      <m:t>𝑏𝑐</m:t>
                    </m:r>
                    <m:r>
                      <a:rPr lang="en-US" b="0" i="1" smtClean="0">
                        <a:latin typeface="Cambria Math" charset="0"/>
                      </a:rPr>
                      <m:t>,</m:t>
                    </m:r>
                    <m:r>
                      <a:rPr lang="en-US" b="0" i="1" smtClean="0">
                        <a:latin typeface="Cambria Math" charset="0"/>
                      </a:rPr>
                      <m:t>𝑏𝑑</m:t>
                    </m:r>
                  </m:oMath>
                </a14:m>
                <a:r>
                  <a:rPr lang="en-US" dirty="0"/>
                  <a:t>:</a:t>
                </a:r>
              </a:p>
              <a:p>
                <a:pPr lvl="1"/>
                <a:r>
                  <a:rPr lang="en-US" dirty="0"/>
                  <a:t>ac = </a:t>
                </a:r>
                <a:r>
                  <a:rPr lang="en-US" b="1" dirty="0"/>
                  <a:t>Multiply</a:t>
                </a:r>
                <a:r>
                  <a:rPr lang="en-US" dirty="0"/>
                  <a:t>(a, c), etc..</a:t>
                </a:r>
              </a:p>
              <a:p>
                <a:r>
                  <a:rPr lang="en-US" dirty="0"/>
                  <a:t>Add them up to get </a:t>
                </a:r>
                <a14:m>
                  <m:oMath xmlns:m="http://schemas.openxmlformats.org/officeDocument/2006/math">
                    <m:r>
                      <a:rPr lang="en-US" b="0" i="1" smtClean="0">
                        <a:latin typeface="Cambria Math" charset="0"/>
                      </a:rPr>
                      <m:t>𝑥𝑦</m:t>
                    </m:r>
                  </m:oMath>
                </a14:m>
                <a:r>
                  <a:rPr lang="en-US" dirty="0"/>
                  <a:t>:</a:t>
                </a:r>
              </a:p>
              <a:p>
                <a:pPr lvl="1"/>
                <a:r>
                  <a:rPr lang="en-US" dirty="0" err="1"/>
                  <a:t>xy</a:t>
                </a:r>
                <a:r>
                  <a:rPr lang="en-US" dirty="0"/>
                  <a:t> = ac 10</a:t>
                </a:r>
                <a:r>
                  <a:rPr lang="en-US" baseline="30000" dirty="0"/>
                  <a:t>n </a:t>
                </a:r>
                <a:r>
                  <a:rPr lang="en-US" dirty="0"/>
                  <a:t>+ (ad + </a:t>
                </a:r>
                <a:r>
                  <a:rPr lang="en-US" dirty="0" err="1"/>
                  <a:t>bc</a:t>
                </a:r>
                <a:r>
                  <a:rPr lang="en-US" dirty="0"/>
                  <a:t>) 10</a:t>
                </a:r>
                <a:r>
                  <a:rPr lang="en-US" baseline="30000" dirty="0"/>
                  <a:t>n/2 </a:t>
                </a:r>
                <a:r>
                  <a:rPr lang="en-US" dirty="0"/>
                  <a:t> + </a:t>
                </a:r>
                <a:r>
                  <a:rPr lang="en-US" dirty="0" err="1"/>
                  <a:t>bd</a:t>
                </a: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616326" y="2199698"/>
                <a:ext cx="7886700" cy="4351338"/>
              </a:xfrm>
              <a:blipFill>
                <a:blip r:embed="rId3"/>
                <a:stretch>
                  <a:fillRect l="-1447" t="-203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p:cNvSpPr txBox="1"/>
              <p:nvPr/>
            </p:nvSpPr>
            <p:spPr>
              <a:xfrm>
                <a:off x="268886" y="1629015"/>
                <a:ext cx="2389821" cy="523220"/>
              </a:xfrm>
              <a:prstGeom prst="rect">
                <a:avLst/>
              </a:prstGeom>
              <a:noFill/>
            </p:spPr>
            <p:txBody>
              <a:bodyPr wrap="none" rtlCol="0">
                <a:spAutoFit/>
              </a:bodyPr>
              <a:lstStyle/>
              <a:p>
                <a:r>
                  <a:rPr lang="en-US" sz="2800" b="1" dirty="0"/>
                  <a:t>Multiply</a:t>
                </a:r>
                <a:r>
                  <a:rPr lang="en-US" sz="2800" dirty="0"/>
                  <a:t>(</a:t>
                </a:r>
                <a14:m>
                  <m:oMath xmlns:m="http://schemas.openxmlformats.org/officeDocument/2006/math">
                    <m:r>
                      <a:rPr lang="en-US" sz="2800" i="1">
                        <a:latin typeface="Cambria Math" charset="0"/>
                      </a:rPr>
                      <m:t>𝑥</m:t>
                    </m:r>
                  </m:oMath>
                </a14:m>
                <a:r>
                  <a:rPr lang="en-US" sz="2800" dirty="0"/>
                  <a:t>, </a:t>
                </a:r>
                <a14:m>
                  <m:oMath xmlns:m="http://schemas.openxmlformats.org/officeDocument/2006/math">
                    <m:r>
                      <a:rPr lang="en-US" sz="2800" i="1">
                        <a:latin typeface="Cambria Math" charset="0"/>
                      </a:rPr>
                      <m:t>𝑦</m:t>
                    </m:r>
                  </m:oMath>
                </a14:m>
                <a:r>
                  <a:rPr lang="en-US" sz="2800" dirty="0"/>
                  <a:t>):</a:t>
                </a:r>
                <a:r>
                  <a:rPr lang="en-US" dirty="0"/>
                  <a:t> </a:t>
                </a:r>
              </a:p>
            </p:txBody>
          </p:sp>
        </mc:Choice>
        <mc:Fallback xmlns="">
          <p:sp>
            <p:nvSpPr>
              <p:cNvPr id="4" name="TextBox 3"/>
              <p:cNvSpPr txBox="1">
                <a:spLocks noRot="1" noChangeAspect="1" noMove="1" noResize="1" noEditPoints="1" noAdjustHandles="1" noChangeArrowheads="1" noChangeShapeType="1" noTextEdit="1"/>
              </p:cNvSpPr>
              <p:nvPr/>
            </p:nvSpPr>
            <p:spPr>
              <a:xfrm>
                <a:off x="268886" y="1629015"/>
                <a:ext cx="2389821" cy="523220"/>
              </a:xfrm>
              <a:prstGeom prst="rect">
                <a:avLst/>
              </a:prstGeom>
              <a:blipFill rotWithShape="0">
                <a:blip r:embed="rId4"/>
                <a:stretch>
                  <a:fillRect l="-5102" t="-10465" r="-2551" b="-32558"/>
                </a:stretch>
              </a:blipFill>
            </p:spPr>
            <p:txBody>
              <a:bodyPr/>
              <a:lstStyle/>
              <a:p>
                <a:r>
                  <a:rPr lang="en-US">
                    <a:noFill/>
                  </a:rPr>
                  <a:t> </a:t>
                </a:r>
              </a:p>
            </p:txBody>
          </p:sp>
        </mc:Fallback>
      </mc:AlternateContent>
      <p:sp>
        <p:nvSpPr>
          <p:cNvPr id="5" name="TextBox 4"/>
          <p:cNvSpPr txBox="1"/>
          <p:nvPr/>
        </p:nvSpPr>
        <p:spPr>
          <a:xfrm>
            <a:off x="4475907" y="3429823"/>
            <a:ext cx="1881541" cy="646331"/>
          </a:xfrm>
          <a:prstGeom prst="rect">
            <a:avLst/>
          </a:prstGeom>
          <a:noFill/>
        </p:spPr>
        <p:txBody>
          <a:bodyPr wrap="none" rtlCol="0">
            <a:spAutoFit/>
          </a:bodyPr>
          <a:lstStyle/>
          <a:p>
            <a:r>
              <a:rPr lang="en-US" dirty="0">
                <a:solidFill>
                  <a:schemeClr val="accent1"/>
                </a:solidFill>
              </a:rPr>
              <a:t>a, b, c, d are </a:t>
            </a:r>
          </a:p>
          <a:p>
            <a:r>
              <a:rPr lang="en-US" dirty="0">
                <a:solidFill>
                  <a:schemeClr val="accent1"/>
                </a:solidFill>
              </a:rPr>
              <a:t>n/2-digit numbers</a:t>
            </a:r>
          </a:p>
        </p:txBody>
      </p:sp>
      <p:pic>
        <p:nvPicPr>
          <p:cNvPr id="6" name="Picture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110759" y="228588"/>
            <a:ext cx="1306251" cy="1380432"/>
          </a:xfrm>
          <a:prstGeom prst="rect">
            <a:avLst/>
          </a:prstGeom>
        </p:spPr>
      </p:pic>
      <p:sp>
        <p:nvSpPr>
          <p:cNvPr id="11" name="TextBox 10"/>
          <p:cNvSpPr txBox="1"/>
          <p:nvPr/>
        </p:nvSpPr>
        <p:spPr>
          <a:xfrm>
            <a:off x="3676022" y="1804461"/>
            <a:ext cx="3118788" cy="646331"/>
          </a:xfrm>
          <a:prstGeom prst="rect">
            <a:avLst/>
          </a:prstGeom>
          <a:noFill/>
        </p:spPr>
        <p:txBody>
          <a:bodyPr wrap="square" rtlCol="0">
            <a:spAutoFit/>
          </a:bodyPr>
          <a:lstStyle/>
          <a:p>
            <a:pPr algn="ctr"/>
            <a:r>
              <a:rPr lang="en-US" dirty="0">
                <a:solidFill>
                  <a:srgbClr val="FF0000"/>
                </a:solidFill>
              </a:rPr>
              <a:t>Base case: I’ve memorized my 1-digit multiplication tables</a:t>
            </a:r>
            <a:r>
              <a:rPr lang="mr-IN" dirty="0">
                <a:solidFill>
                  <a:srgbClr val="FF0000"/>
                </a:solidFill>
              </a:rPr>
              <a:t>…</a:t>
            </a:r>
            <a:endParaRPr lang="en-US" dirty="0">
              <a:solidFill>
                <a:srgbClr val="FF0000"/>
              </a:solidFill>
            </a:endParaRPr>
          </a:p>
        </p:txBody>
      </p:sp>
      <p:cxnSp>
        <p:nvCxnSpPr>
          <p:cNvPr id="13" name="Straight Arrow Connector 12"/>
          <p:cNvCxnSpPr/>
          <p:nvPr/>
        </p:nvCxnSpPr>
        <p:spPr>
          <a:xfrm flipH="1">
            <a:off x="2722479" y="2199698"/>
            <a:ext cx="1076082" cy="46249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823560" y="1336626"/>
            <a:ext cx="2433647" cy="369332"/>
          </a:xfrm>
          <a:prstGeom prst="rect">
            <a:avLst/>
          </a:prstGeom>
          <a:noFill/>
        </p:spPr>
        <p:txBody>
          <a:bodyPr wrap="square" rtlCol="0">
            <a:spAutoFit/>
          </a:bodyPr>
          <a:lstStyle/>
          <a:p>
            <a:r>
              <a:rPr lang="en-US" dirty="0" err="1">
                <a:solidFill>
                  <a:srgbClr val="7030A0"/>
                </a:solidFill>
              </a:rPr>
              <a:t>x,y</a:t>
            </a:r>
            <a:r>
              <a:rPr lang="en-US" dirty="0">
                <a:solidFill>
                  <a:srgbClr val="7030A0"/>
                </a:solidFill>
              </a:rPr>
              <a:t> are n-digit numbers</a:t>
            </a:r>
          </a:p>
        </p:txBody>
      </p:sp>
      <p:sp>
        <p:nvSpPr>
          <p:cNvPr id="17" name="TextBox 16"/>
          <p:cNvSpPr txBox="1"/>
          <p:nvPr/>
        </p:nvSpPr>
        <p:spPr>
          <a:xfrm>
            <a:off x="4891192" y="1231349"/>
            <a:ext cx="3130590" cy="369332"/>
          </a:xfrm>
          <a:prstGeom prst="rect">
            <a:avLst/>
          </a:prstGeom>
          <a:noFill/>
        </p:spPr>
        <p:txBody>
          <a:bodyPr wrap="square" rtlCol="0">
            <a:spAutoFit/>
          </a:bodyPr>
          <a:lstStyle/>
          <a:p>
            <a:r>
              <a:rPr lang="en-US" dirty="0">
                <a:solidFill>
                  <a:schemeClr val="accent4"/>
                </a:solidFill>
              </a:rPr>
              <a:t>(Assume n is a power of 2…)</a:t>
            </a:r>
          </a:p>
        </p:txBody>
      </p:sp>
      <p:pic>
        <p:nvPicPr>
          <p:cNvPr id="19" name="Picture 1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148816" y="5460906"/>
            <a:ext cx="1037295" cy="1074861"/>
          </a:xfrm>
          <a:prstGeom prst="rect">
            <a:avLst/>
          </a:prstGeom>
        </p:spPr>
      </p:pic>
      <p:sp>
        <p:nvSpPr>
          <p:cNvPr id="20" name="TextBox 19"/>
          <p:cNvSpPr txBox="1"/>
          <p:nvPr/>
        </p:nvSpPr>
        <p:spPr>
          <a:xfrm flipH="1">
            <a:off x="6765587" y="6478408"/>
            <a:ext cx="3253732" cy="369332"/>
          </a:xfrm>
          <a:prstGeom prst="rect">
            <a:avLst/>
          </a:prstGeom>
          <a:noFill/>
        </p:spPr>
        <p:txBody>
          <a:bodyPr wrap="square" rtlCol="0">
            <a:spAutoFit/>
          </a:bodyPr>
          <a:lstStyle/>
          <a:p>
            <a:r>
              <a:rPr lang="en-US" dirty="0" err="1">
                <a:solidFill>
                  <a:srgbClr val="7030A0"/>
                </a:solidFill>
              </a:rPr>
              <a:t>Siggi</a:t>
            </a:r>
            <a:r>
              <a:rPr lang="en-US" dirty="0">
                <a:solidFill>
                  <a:srgbClr val="7030A0"/>
                </a:solidFill>
              </a:rPr>
              <a:t> the Studious Stork</a:t>
            </a:r>
          </a:p>
        </p:txBody>
      </p:sp>
      <p:sp>
        <p:nvSpPr>
          <p:cNvPr id="21" name="TextBox 20"/>
          <p:cNvSpPr txBox="1"/>
          <p:nvPr/>
        </p:nvSpPr>
        <p:spPr>
          <a:xfrm>
            <a:off x="6448630" y="4068820"/>
            <a:ext cx="2695370" cy="1477328"/>
          </a:xfrm>
          <a:prstGeom prst="rect">
            <a:avLst/>
          </a:prstGeom>
          <a:noFill/>
        </p:spPr>
        <p:txBody>
          <a:bodyPr wrap="square" rtlCol="0">
            <a:spAutoFit/>
          </a:bodyPr>
          <a:lstStyle/>
          <a:p>
            <a:pPr algn="ctr"/>
            <a:r>
              <a:rPr lang="en-US" dirty="0">
                <a:solidFill>
                  <a:srgbClr val="7030A0"/>
                </a:solidFill>
              </a:rPr>
              <a:t>Make this pseudocode more detailed! How should we handle odd n?  How should we implement “multiplication by 10</a:t>
            </a:r>
            <a:r>
              <a:rPr lang="en-US" baseline="30000" dirty="0">
                <a:solidFill>
                  <a:srgbClr val="7030A0"/>
                </a:solidFill>
              </a:rPr>
              <a:t>n</a:t>
            </a:r>
            <a:r>
              <a:rPr lang="en-US" dirty="0">
                <a:solidFill>
                  <a:srgbClr val="7030A0"/>
                </a:solidFill>
              </a:rPr>
              <a:t>”?</a:t>
            </a:r>
          </a:p>
        </p:txBody>
      </p:sp>
      <p:sp>
        <p:nvSpPr>
          <p:cNvPr id="24" name="TextBox 23"/>
          <p:cNvSpPr txBox="1"/>
          <p:nvPr/>
        </p:nvSpPr>
        <p:spPr>
          <a:xfrm>
            <a:off x="112620" y="6478408"/>
            <a:ext cx="5092173" cy="369332"/>
          </a:xfrm>
          <a:prstGeom prst="rect">
            <a:avLst/>
          </a:prstGeom>
          <a:noFill/>
        </p:spPr>
        <p:txBody>
          <a:bodyPr wrap="square" rtlCol="0">
            <a:spAutoFit/>
          </a:bodyPr>
          <a:lstStyle/>
          <a:p>
            <a:r>
              <a:rPr lang="en-US" dirty="0">
                <a:solidFill>
                  <a:schemeClr val="accent1"/>
                </a:solidFill>
              </a:rPr>
              <a:t>See the Lecture 1 Python notebook for actual code!</a:t>
            </a:r>
          </a:p>
        </p:txBody>
      </p:sp>
      <p:sp>
        <p:nvSpPr>
          <p:cNvPr id="7" name="TextBox 6"/>
          <p:cNvSpPr txBox="1"/>
          <p:nvPr/>
        </p:nvSpPr>
        <p:spPr>
          <a:xfrm>
            <a:off x="7429008" y="2775239"/>
            <a:ext cx="1589658" cy="307777"/>
          </a:xfrm>
          <a:prstGeom prst="rect">
            <a:avLst/>
          </a:prstGeom>
          <a:noFill/>
        </p:spPr>
        <p:txBody>
          <a:bodyPr wrap="square" rtlCol="0">
            <a:spAutoFit/>
          </a:bodyPr>
          <a:lstStyle/>
          <a:p>
            <a:pPr algn="r"/>
            <a:endParaRPr lang="en-US" sz="1400" dirty="0"/>
          </a:p>
        </p:txBody>
      </p:sp>
    </p:spTree>
    <p:extLst>
      <p:ext uri="{BB962C8B-B14F-4D97-AF65-F5344CB8AC3E}">
        <p14:creationId xmlns:p14="http://schemas.microsoft.com/office/powerpoint/2010/main" val="692888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ppt_x"/>
                                          </p:val>
                                        </p:tav>
                                        <p:tav tm="100000">
                                          <p:val>
                                            <p:strVal val="#ppt_x"/>
                                          </p:val>
                                        </p:tav>
                                      </p:tavLst>
                                    </p:anim>
                                    <p:anim calcmode="lin" valueType="num">
                                      <p:cBhvr additive="base">
                                        <p:cTn id="14" dur="500" fill="hold"/>
                                        <p:tgtEl>
                                          <p:spTgt spid="21"/>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500" fill="hold"/>
                                        <p:tgtEl>
                                          <p:spTgt spid="19"/>
                                        </p:tgtEl>
                                        <p:attrNameLst>
                                          <p:attrName>ppt_x</p:attrName>
                                        </p:attrNameLst>
                                      </p:cBhvr>
                                      <p:tavLst>
                                        <p:tav tm="0">
                                          <p:val>
                                            <p:strVal val="#ppt_x"/>
                                          </p:val>
                                        </p:tav>
                                        <p:tav tm="100000">
                                          <p:val>
                                            <p:strVal val="#ppt_x"/>
                                          </p:val>
                                        </p:tav>
                                      </p:tavLst>
                                    </p:anim>
                                    <p:anim calcmode="lin" valueType="num">
                                      <p:cBhvr additive="base">
                                        <p:cTn id="18" dur="500" fill="hold"/>
                                        <p:tgtEl>
                                          <p:spTgt spid="19"/>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additive="base">
                                        <p:cTn id="21" dur="500" fill="hold"/>
                                        <p:tgtEl>
                                          <p:spTgt spid="20"/>
                                        </p:tgtEl>
                                        <p:attrNameLst>
                                          <p:attrName>ppt_x</p:attrName>
                                        </p:attrNameLst>
                                      </p:cBhvr>
                                      <p:tavLst>
                                        <p:tav tm="0">
                                          <p:val>
                                            <p:strVal val="#ppt_x"/>
                                          </p:val>
                                        </p:tav>
                                        <p:tav tm="100000">
                                          <p:val>
                                            <p:strVal val="#ppt_x"/>
                                          </p:val>
                                        </p:tav>
                                      </p:tavLst>
                                    </p:anim>
                                    <p:anim calcmode="lin" valueType="num">
                                      <p:cBhvr additive="base">
                                        <p:cTn id="2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0" grpId="0"/>
      <p:bldP spid="21"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53482E-D04A-BF4E-AFFE-26DE73077A7E}"/>
              </a:ext>
            </a:extLst>
          </p:cNvPr>
          <p:cNvSpPr>
            <a:spLocks noGrp="1"/>
          </p:cNvSpPr>
          <p:nvPr>
            <p:ph type="title"/>
          </p:nvPr>
        </p:nvSpPr>
        <p:spPr/>
        <p:txBody>
          <a:bodyPr/>
          <a:lstStyle/>
          <a:p>
            <a:r>
              <a:rPr lang="en-US" dirty="0"/>
              <a:t>Think-Pair-Share</a:t>
            </a:r>
          </a:p>
        </p:txBody>
      </p:sp>
      <p:sp>
        <p:nvSpPr>
          <p:cNvPr id="3" name="Content Placeholder 2">
            <a:extLst>
              <a:ext uri="{FF2B5EF4-FFF2-40B4-BE49-F238E27FC236}">
                <a16:creationId xmlns:a16="http://schemas.microsoft.com/office/drawing/2014/main" id="{37BE61BF-C968-AC45-B44F-F221E66C52F1}"/>
              </a:ext>
            </a:extLst>
          </p:cNvPr>
          <p:cNvSpPr>
            <a:spLocks noGrp="1"/>
          </p:cNvSpPr>
          <p:nvPr>
            <p:ph idx="1"/>
          </p:nvPr>
        </p:nvSpPr>
        <p:spPr/>
        <p:txBody>
          <a:bodyPr/>
          <a:lstStyle/>
          <a:p>
            <a:r>
              <a:rPr lang="en-US" dirty="0"/>
              <a:t>We saw that this 4-digit multiplication problem broke up into four 2-digit multiplication problems</a:t>
            </a:r>
          </a:p>
          <a:p>
            <a:endParaRPr lang="en-US" dirty="0"/>
          </a:p>
          <a:p>
            <a:endParaRPr lang="en-US" dirty="0"/>
          </a:p>
          <a:p>
            <a:endParaRPr lang="en-US" dirty="0"/>
          </a:p>
          <a:p>
            <a:r>
              <a:rPr lang="en-US" dirty="0"/>
              <a:t>If you recurse on those 2-digit multiplication problems, how many 1-digit multiplications do you end up with in total?</a:t>
            </a:r>
          </a:p>
        </p:txBody>
      </p:sp>
      <p:pic>
        <p:nvPicPr>
          <p:cNvPr id="4" name="Picture 3">
            <a:extLst>
              <a:ext uri="{FF2B5EF4-FFF2-40B4-BE49-F238E27FC236}">
                <a16:creationId xmlns:a16="http://schemas.microsoft.com/office/drawing/2014/main" id="{C5236289-F78C-604F-A2E0-73FB2999478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741817" y="4826090"/>
            <a:ext cx="4534626" cy="2460081"/>
          </a:xfrm>
          <a:prstGeom prst="rect">
            <a:avLst/>
          </a:prstGeom>
        </p:spPr>
      </p:pic>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D3669FDC-1868-5941-9EFF-76CCEA814A2A}"/>
                  </a:ext>
                </a:extLst>
              </p:cNvPr>
              <p:cNvSpPr txBox="1"/>
              <p:nvPr/>
            </p:nvSpPr>
            <p:spPr>
              <a:xfrm>
                <a:off x="2661804" y="2842891"/>
                <a:ext cx="4744835" cy="830997"/>
              </a:xfrm>
              <a:prstGeom prst="rect">
                <a:avLst/>
              </a:prstGeom>
              <a:noFill/>
            </p:spPr>
            <p:txBody>
              <a:bodyPr wrap="square" lIns="0" tIns="0" rIns="0" bIns="0" rtlCol="0">
                <a:spAutoFit/>
              </a:bodyPr>
              <a:lstStyle/>
              <a:p>
                <a:r>
                  <a:rPr lang="en-US" sz="5400" b="0" dirty="0"/>
                  <a:t>1234</a:t>
                </a:r>
                <a14:m>
                  <m:oMath xmlns:m="http://schemas.openxmlformats.org/officeDocument/2006/math">
                    <m:r>
                      <a:rPr lang="en-US" sz="5400" i="1">
                        <a:latin typeface="Cambria Math" charset="0"/>
                      </a:rPr>
                      <m:t> </m:t>
                    </m:r>
                    <m:r>
                      <a:rPr lang="en-US" sz="5400" i="1">
                        <a:latin typeface="Cambria Math" charset="0"/>
                        <a:ea typeface="Cambria Math" charset="0"/>
                        <a:cs typeface="Cambria Math" charset="0"/>
                      </a:rPr>
                      <m:t>× </m:t>
                    </m:r>
                  </m:oMath>
                </a14:m>
                <a:r>
                  <a:rPr lang="en-US" sz="5400" b="0" dirty="0"/>
                  <a:t>5678</a:t>
                </a:r>
                <a:endParaRPr lang="en-US" sz="4000" dirty="0"/>
              </a:p>
            </p:txBody>
          </p:sp>
        </mc:Choice>
        <mc:Fallback xmlns="">
          <p:sp>
            <p:nvSpPr>
              <p:cNvPr id="5" name="TextBox 4">
                <a:extLst>
                  <a:ext uri="{FF2B5EF4-FFF2-40B4-BE49-F238E27FC236}">
                    <a16:creationId xmlns:a16="http://schemas.microsoft.com/office/drawing/2014/main" id="{D3669FDC-1868-5941-9EFF-76CCEA814A2A}"/>
                  </a:ext>
                </a:extLst>
              </p:cNvPr>
              <p:cNvSpPr txBox="1">
                <a:spLocks noRot="1" noChangeAspect="1" noMove="1" noResize="1" noEditPoints="1" noAdjustHandles="1" noChangeArrowheads="1" noChangeShapeType="1" noTextEdit="1"/>
              </p:cNvSpPr>
              <p:nvPr/>
            </p:nvSpPr>
            <p:spPr>
              <a:xfrm>
                <a:off x="2661804" y="2842891"/>
                <a:ext cx="4744835" cy="830997"/>
              </a:xfrm>
              <a:prstGeom prst="rect">
                <a:avLst/>
              </a:prstGeom>
              <a:blipFill>
                <a:blip r:embed="rId3"/>
                <a:stretch>
                  <a:fillRect l="-8824" t="-24242" b="-48485"/>
                </a:stretch>
              </a:blipFill>
            </p:spPr>
            <p:txBody>
              <a:bodyPr/>
              <a:lstStyle/>
              <a:p>
                <a:r>
                  <a:rPr lang="en-US">
                    <a:noFill/>
                  </a:rPr>
                  <a:t> </a:t>
                </a:r>
              </a:p>
            </p:txBody>
          </p:sp>
        </mc:Fallback>
      </mc:AlternateContent>
    </p:spTree>
    <p:extLst>
      <p:ext uri="{BB962C8B-B14F-4D97-AF65-F5344CB8AC3E}">
        <p14:creationId xmlns:p14="http://schemas.microsoft.com/office/powerpoint/2010/main" val="160755488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63226"/>
            <a:ext cx="7886700" cy="1325563"/>
          </a:xfrm>
        </p:spPr>
        <p:txBody>
          <a:bodyPr/>
          <a:lstStyle/>
          <a:p>
            <a:r>
              <a:rPr lang="en-US" dirty="0"/>
              <a:t>Recursion Tree</a:t>
            </a:r>
          </a:p>
        </p:txBody>
      </p:sp>
      <p:sp>
        <p:nvSpPr>
          <p:cNvPr id="4" name="Oval 3"/>
          <p:cNvSpPr/>
          <p:nvPr/>
        </p:nvSpPr>
        <p:spPr>
          <a:xfrm>
            <a:off x="2504364" y="1194864"/>
            <a:ext cx="4135271" cy="124194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ln w="0"/>
                <a:solidFill>
                  <a:schemeClr val="bg1"/>
                </a:solidFill>
                <a:effectLst>
                  <a:outerShdw blurRad="38100" dist="19050" dir="2700000" algn="tl" rotWithShape="0">
                    <a:schemeClr val="dk1">
                      <a:alpha val="40000"/>
                    </a:schemeClr>
                  </a:outerShdw>
                </a:effectLst>
              </a:rPr>
              <a:t>4 digits</a:t>
            </a:r>
          </a:p>
        </p:txBody>
      </p:sp>
      <p:sp>
        <p:nvSpPr>
          <p:cNvPr id="6" name="Oval 5"/>
          <p:cNvSpPr/>
          <p:nvPr/>
        </p:nvSpPr>
        <p:spPr>
          <a:xfrm>
            <a:off x="374070" y="3255705"/>
            <a:ext cx="1533107" cy="909231"/>
          </a:xfrm>
          <a:prstGeom prst="ellipse">
            <a:avLst/>
          </a:prstGeom>
          <a:solidFill>
            <a:srgbClr val="2E75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n w="0"/>
                <a:solidFill>
                  <a:schemeClr val="bg1"/>
                </a:solidFill>
                <a:effectLst>
                  <a:outerShdw blurRad="38100" dist="19050" dir="2700000" algn="tl" rotWithShape="0">
                    <a:schemeClr val="dk1">
                      <a:alpha val="40000"/>
                    </a:schemeClr>
                  </a:outerShdw>
                </a:effectLst>
              </a:rPr>
              <a:t>2 digits</a:t>
            </a:r>
          </a:p>
        </p:txBody>
      </p:sp>
      <p:sp>
        <p:nvSpPr>
          <p:cNvPr id="11" name="Oval 10"/>
          <p:cNvSpPr/>
          <p:nvPr/>
        </p:nvSpPr>
        <p:spPr>
          <a:xfrm>
            <a:off x="8334605" y="4493513"/>
            <a:ext cx="732179" cy="651167"/>
          </a:xfrm>
          <a:prstGeom prst="ellipse">
            <a:avLst/>
          </a:prstGeom>
          <a:solidFill>
            <a:srgbClr val="555B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n w="0"/>
                <a:solidFill>
                  <a:schemeClr val="bg1"/>
                </a:solidFill>
                <a:effectLst>
                  <a:outerShdw blurRad="38100" dist="19050" dir="2700000" algn="tl" rotWithShape="0">
                    <a:schemeClr val="dk1">
                      <a:alpha val="40000"/>
                    </a:schemeClr>
                  </a:outerShdw>
                </a:effectLst>
              </a:rPr>
              <a:t>1 digit</a:t>
            </a:r>
          </a:p>
        </p:txBody>
      </p:sp>
      <p:cxnSp>
        <p:nvCxnSpPr>
          <p:cNvPr id="16" name="Straight Connector 15"/>
          <p:cNvCxnSpPr>
            <a:cxnSpLocks/>
            <a:endCxn id="6" idx="0"/>
          </p:cNvCxnSpPr>
          <p:nvPr/>
        </p:nvCxnSpPr>
        <p:spPr>
          <a:xfrm flipH="1">
            <a:off x="1140624" y="2400000"/>
            <a:ext cx="2495912" cy="85570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a:cxnSpLocks/>
            <a:endCxn id="11" idx="0"/>
          </p:cNvCxnSpPr>
          <p:nvPr/>
        </p:nvCxnSpPr>
        <p:spPr>
          <a:xfrm>
            <a:off x="8334605" y="4034954"/>
            <a:ext cx="366090" cy="458559"/>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Oval 23">
            <a:extLst>
              <a:ext uri="{FF2B5EF4-FFF2-40B4-BE49-F238E27FC236}">
                <a16:creationId xmlns:a16="http://schemas.microsoft.com/office/drawing/2014/main" id="{1DF44FF7-D6A1-A040-9EBC-CC5FD39A26B1}"/>
              </a:ext>
            </a:extLst>
          </p:cNvPr>
          <p:cNvSpPr/>
          <p:nvPr/>
        </p:nvSpPr>
        <p:spPr>
          <a:xfrm>
            <a:off x="2707967" y="3270723"/>
            <a:ext cx="1533107" cy="909231"/>
          </a:xfrm>
          <a:prstGeom prst="ellipse">
            <a:avLst/>
          </a:prstGeom>
          <a:solidFill>
            <a:srgbClr val="2E75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n w="0"/>
                <a:solidFill>
                  <a:schemeClr val="bg1"/>
                </a:solidFill>
                <a:effectLst>
                  <a:outerShdw blurRad="38100" dist="19050" dir="2700000" algn="tl" rotWithShape="0">
                    <a:schemeClr val="dk1">
                      <a:alpha val="40000"/>
                    </a:schemeClr>
                  </a:outerShdw>
                </a:effectLst>
              </a:rPr>
              <a:t>2 digits</a:t>
            </a:r>
          </a:p>
        </p:txBody>
      </p:sp>
      <p:sp>
        <p:nvSpPr>
          <p:cNvPr id="26" name="Oval 25">
            <a:extLst>
              <a:ext uri="{FF2B5EF4-FFF2-40B4-BE49-F238E27FC236}">
                <a16:creationId xmlns:a16="http://schemas.microsoft.com/office/drawing/2014/main" id="{B1237632-7D1C-4B4F-A347-67C65D213614}"/>
              </a:ext>
            </a:extLst>
          </p:cNvPr>
          <p:cNvSpPr/>
          <p:nvPr/>
        </p:nvSpPr>
        <p:spPr>
          <a:xfrm>
            <a:off x="4849089" y="3225555"/>
            <a:ext cx="1533107" cy="909231"/>
          </a:xfrm>
          <a:prstGeom prst="ellipse">
            <a:avLst/>
          </a:prstGeom>
          <a:solidFill>
            <a:srgbClr val="2E75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n w="0"/>
                <a:solidFill>
                  <a:schemeClr val="bg1"/>
                </a:solidFill>
                <a:effectLst>
                  <a:outerShdw blurRad="38100" dist="19050" dir="2700000" algn="tl" rotWithShape="0">
                    <a:schemeClr val="dk1">
                      <a:alpha val="40000"/>
                    </a:schemeClr>
                  </a:outerShdw>
                </a:effectLst>
              </a:rPr>
              <a:t>2 digits</a:t>
            </a:r>
          </a:p>
        </p:txBody>
      </p:sp>
      <p:sp>
        <p:nvSpPr>
          <p:cNvPr id="27" name="Oval 26">
            <a:extLst>
              <a:ext uri="{FF2B5EF4-FFF2-40B4-BE49-F238E27FC236}">
                <a16:creationId xmlns:a16="http://schemas.microsoft.com/office/drawing/2014/main" id="{17F6F6E7-82C3-9A4B-B074-D068D19E47C6}"/>
              </a:ext>
            </a:extLst>
          </p:cNvPr>
          <p:cNvSpPr/>
          <p:nvPr/>
        </p:nvSpPr>
        <p:spPr>
          <a:xfrm>
            <a:off x="7233202" y="3156160"/>
            <a:ext cx="1533107" cy="909231"/>
          </a:xfrm>
          <a:prstGeom prst="ellipse">
            <a:avLst/>
          </a:prstGeom>
          <a:solidFill>
            <a:srgbClr val="2E75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n w="0"/>
                <a:solidFill>
                  <a:schemeClr val="bg1"/>
                </a:solidFill>
                <a:effectLst>
                  <a:outerShdw blurRad="38100" dist="19050" dir="2700000" algn="tl" rotWithShape="0">
                    <a:schemeClr val="dk1">
                      <a:alpha val="40000"/>
                    </a:schemeClr>
                  </a:outerShdw>
                </a:effectLst>
              </a:rPr>
              <a:t>2 digits</a:t>
            </a:r>
          </a:p>
        </p:txBody>
      </p:sp>
      <p:cxnSp>
        <p:nvCxnSpPr>
          <p:cNvPr id="28" name="Straight Connector 27">
            <a:extLst>
              <a:ext uri="{FF2B5EF4-FFF2-40B4-BE49-F238E27FC236}">
                <a16:creationId xmlns:a16="http://schemas.microsoft.com/office/drawing/2014/main" id="{4912DFC0-4A76-734E-8126-3C8B193A1316}"/>
              </a:ext>
            </a:extLst>
          </p:cNvPr>
          <p:cNvCxnSpPr>
            <a:cxnSpLocks/>
            <a:endCxn id="24" idx="0"/>
          </p:cNvCxnSpPr>
          <p:nvPr/>
        </p:nvCxnSpPr>
        <p:spPr>
          <a:xfrm flipH="1">
            <a:off x="3474521" y="2418405"/>
            <a:ext cx="523564" cy="85231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22AA6DAC-7F6B-984A-A8DA-4F5020633877}"/>
              </a:ext>
            </a:extLst>
          </p:cNvPr>
          <p:cNvCxnSpPr>
            <a:cxnSpLocks/>
            <a:endCxn id="26" idx="0"/>
          </p:cNvCxnSpPr>
          <p:nvPr/>
        </p:nvCxnSpPr>
        <p:spPr>
          <a:xfrm>
            <a:off x="5211231" y="2436810"/>
            <a:ext cx="404412" cy="78874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04EA22EC-5FA5-754E-8DA9-1A076080826A}"/>
              </a:ext>
            </a:extLst>
          </p:cNvPr>
          <p:cNvCxnSpPr>
            <a:cxnSpLocks/>
            <a:endCxn id="27" idx="0"/>
          </p:cNvCxnSpPr>
          <p:nvPr/>
        </p:nvCxnSpPr>
        <p:spPr>
          <a:xfrm>
            <a:off x="5858633" y="2341580"/>
            <a:ext cx="2141123" cy="81458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Oval 37">
            <a:extLst>
              <a:ext uri="{FF2B5EF4-FFF2-40B4-BE49-F238E27FC236}">
                <a16:creationId xmlns:a16="http://schemas.microsoft.com/office/drawing/2014/main" id="{508A55B5-C167-3A43-BD24-2108CBEE44BB}"/>
              </a:ext>
            </a:extLst>
          </p:cNvPr>
          <p:cNvSpPr/>
          <p:nvPr/>
        </p:nvSpPr>
        <p:spPr>
          <a:xfrm>
            <a:off x="8079592" y="5243355"/>
            <a:ext cx="732179" cy="651167"/>
          </a:xfrm>
          <a:prstGeom prst="ellipse">
            <a:avLst/>
          </a:prstGeom>
          <a:solidFill>
            <a:srgbClr val="555B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n w="0"/>
                <a:solidFill>
                  <a:schemeClr val="bg1"/>
                </a:solidFill>
                <a:effectLst>
                  <a:outerShdw blurRad="38100" dist="19050" dir="2700000" algn="tl" rotWithShape="0">
                    <a:schemeClr val="dk1">
                      <a:alpha val="40000"/>
                    </a:schemeClr>
                  </a:outerShdw>
                </a:effectLst>
              </a:rPr>
              <a:t>1 digit</a:t>
            </a:r>
          </a:p>
        </p:txBody>
      </p:sp>
      <p:cxnSp>
        <p:nvCxnSpPr>
          <p:cNvPr id="39" name="Straight Connector 38">
            <a:extLst>
              <a:ext uri="{FF2B5EF4-FFF2-40B4-BE49-F238E27FC236}">
                <a16:creationId xmlns:a16="http://schemas.microsoft.com/office/drawing/2014/main" id="{759C21A2-9D02-9846-950E-183E9B3CF87A}"/>
              </a:ext>
            </a:extLst>
          </p:cNvPr>
          <p:cNvCxnSpPr>
            <a:cxnSpLocks/>
            <a:endCxn id="38" idx="0"/>
          </p:cNvCxnSpPr>
          <p:nvPr/>
        </p:nvCxnSpPr>
        <p:spPr>
          <a:xfrm>
            <a:off x="8135844" y="4065391"/>
            <a:ext cx="309838" cy="117796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Oval 39">
            <a:extLst>
              <a:ext uri="{FF2B5EF4-FFF2-40B4-BE49-F238E27FC236}">
                <a16:creationId xmlns:a16="http://schemas.microsoft.com/office/drawing/2014/main" id="{30E0691E-D64D-6B40-8B54-124C56CE2F5E}"/>
              </a:ext>
            </a:extLst>
          </p:cNvPr>
          <p:cNvSpPr/>
          <p:nvPr/>
        </p:nvSpPr>
        <p:spPr>
          <a:xfrm>
            <a:off x="7321360" y="5297705"/>
            <a:ext cx="732179" cy="651167"/>
          </a:xfrm>
          <a:prstGeom prst="ellipse">
            <a:avLst/>
          </a:prstGeom>
          <a:solidFill>
            <a:srgbClr val="555B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n w="0"/>
                <a:solidFill>
                  <a:schemeClr val="bg1"/>
                </a:solidFill>
                <a:effectLst>
                  <a:outerShdw blurRad="38100" dist="19050" dir="2700000" algn="tl" rotWithShape="0">
                    <a:schemeClr val="dk1">
                      <a:alpha val="40000"/>
                    </a:schemeClr>
                  </a:outerShdw>
                </a:effectLst>
              </a:rPr>
              <a:t>1 digit</a:t>
            </a:r>
          </a:p>
        </p:txBody>
      </p:sp>
      <p:cxnSp>
        <p:nvCxnSpPr>
          <p:cNvPr id="41" name="Straight Connector 40">
            <a:extLst>
              <a:ext uri="{FF2B5EF4-FFF2-40B4-BE49-F238E27FC236}">
                <a16:creationId xmlns:a16="http://schemas.microsoft.com/office/drawing/2014/main" id="{6AFA3899-BAB5-454E-A887-4352D65D17D6}"/>
              </a:ext>
            </a:extLst>
          </p:cNvPr>
          <p:cNvCxnSpPr>
            <a:cxnSpLocks/>
            <a:stCxn id="27" idx="4"/>
            <a:endCxn id="40" idx="0"/>
          </p:cNvCxnSpPr>
          <p:nvPr/>
        </p:nvCxnSpPr>
        <p:spPr>
          <a:xfrm flipH="1">
            <a:off x="7687450" y="4065391"/>
            <a:ext cx="312306" cy="123231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2" name="Oval 41">
            <a:extLst>
              <a:ext uri="{FF2B5EF4-FFF2-40B4-BE49-F238E27FC236}">
                <a16:creationId xmlns:a16="http://schemas.microsoft.com/office/drawing/2014/main" id="{22A8C53E-B582-D146-B33F-3473834A9AD1}"/>
              </a:ext>
            </a:extLst>
          </p:cNvPr>
          <p:cNvSpPr/>
          <p:nvPr/>
        </p:nvSpPr>
        <p:spPr>
          <a:xfrm>
            <a:off x="7047849" y="4516900"/>
            <a:ext cx="732179" cy="651167"/>
          </a:xfrm>
          <a:prstGeom prst="ellipse">
            <a:avLst/>
          </a:prstGeom>
          <a:solidFill>
            <a:srgbClr val="555B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n w="0"/>
                <a:solidFill>
                  <a:schemeClr val="bg1"/>
                </a:solidFill>
                <a:effectLst>
                  <a:outerShdw blurRad="38100" dist="19050" dir="2700000" algn="tl" rotWithShape="0">
                    <a:schemeClr val="dk1">
                      <a:alpha val="40000"/>
                    </a:schemeClr>
                  </a:outerShdw>
                </a:effectLst>
              </a:rPr>
              <a:t>1 digit</a:t>
            </a:r>
          </a:p>
        </p:txBody>
      </p:sp>
      <p:cxnSp>
        <p:nvCxnSpPr>
          <p:cNvPr id="43" name="Straight Connector 42">
            <a:extLst>
              <a:ext uri="{FF2B5EF4-FFF2-40B4-BE49-F238E27FC236}">
                <a16:creationId xmlns:a16="http://schemas.microsoft.com/office/drawing/2014/main" id="{7F21CF86-3636-FF46-8B5A-802EFF42ADCF}"/>
              </a:ext>
            </a:extLst>
          </p:cNvPr>
          <p:cNvCxnSpPr>
            <a:cxnSpLocks/>
          </p:cNvCxnSpPr>
          <p:nvPr/>
        </p:nvCxnSpPr>
        <p:spPr>
          <a:xfrm flipH="1">
            <a:off x="7413939" y="4034954"/>
            <a:ext cx="366089" cy="458559"/>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78" name="Oval 77">
            <a:extLst>
              <a:ext uri="{FF2B5EF4-FFF2-40B4-BE49-F238E27FC236}">
                <a16:creationId xmlns:a16="http://schemas.microsoft.com/office/drawing/2014/main" id="{94844665-75D6-114B-B745-36D13834193D}"/>
              </a:ext>
            </a:extLst>
          </p:cNvPr>
          <p:cNvSpPr/>
          <p:nvPr/>
        </p:nvSpPr>
        <p:spPr>
          <a:xfrm>
            <a:off x="5944146" y="4568801"/>
            <a:ext cx="732179" cy="651167"/>
          </a:xfrm>
          <a:prstGeom prst="ellipse">
            <a:avLst/>
          </a:prstGeom>
          <a:solidFill>
            <a:srgbClr val="555B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n w="0"/>
                <a:solidFill>
                  <a:schemeClr val="bg1"/>
                </a:solidFill>
                <a:effectLst>
                  <a:outerShdw blurRad="38100" dist="19050" dir="2700000" algn="tl" rotWithShape="0">
                    <a:schemeClr val="dk1">
                      <a:alpha val="40000"/>
                    </a:schemeClr>
                  </a:outerShdw>
                </a:effectLst>
              </a:rPr>
              <a:t>1 digit</a:t>
            </a:r>
          </a:p>
        </p:txBody>
      </p:sp>
      <p:cxnSp>
        <p:nvCxnSpPr>
          <p:cNvPr id="79" name="Straight Connector 78">
            <a:extLst>
              <a:ext uri="{FF2B5EF4-FFF2-40B4-BE49-F238E27FC236}">
                <a16:creationId xmlns:a16="http://schemas.microsoft.com/office/drawing/2014/main" id="{A9AC2B7D-6FE3-6540-9D3A-550A40CA6322}"/>
              </a:ext>
            </a:extLst>
          </p:cNvPr>
          <p:cNvCxnSpPr>
            <a:cxnSpLocks/>
          </p:cNvCxnSpPr>
          <p:nvPr/>
        </p:nvCxnSpPr>
        <p:spPr>
          <a:xfrm>
            <a:off x="5944146" y="4110242"/>
            <a:ext cx="366090" cy="458559"/>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80" name="Oval 79">
            <a:extLst>
              <a:ext uri="{FF2B5EF4-FFF2-40B4-BE49-F238E27FC236}">
                <a16:creationId xmlns:a16="http://schemas.microsoft.com/office/drawing/2014/main" id="{A8DB1D4E-FB62-EA46-912A-B6806948B369}"/>
              </a:ext>
            </a:extLst>
          </p:cNvPr>
          <p:cNvSpPr/>
          <p:nvPr/>
        </p:nvSpPr>
        <p:spPr>
          <a:xfrm>
            <a:off x="5689133" y="5318643"/>
            <a:ext cx="732179" cy="651167"/>
          </a:xfrm>
          <a:prstGeom prst="ellipse">
            <a:avLst/>
          </a:prstGeom>
          <a:solidFill>
            <a:srgbClr val="555B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n w="0"/>
                <a:solidFill>
                  <a:schemeClr val="bg1"/>
                </a:solidFill>
                <a:effectLst>
                  <a:outerShdw blurRad="38100" dist="19050" dir="2700000" algn="tl" rotWithShape="0">
                    <a:schemeClr val="dk1">
                      <a:alpha val="40000"/>
                    </a:schemeClr>
                  </a:outerShdw>
                </a:effectLst>
              </a:rPr>
              <a:t>1 digit</a:t>
            </a:r>
          </a:p>
        </p:txBody>
      </p:sp>
      <p:cxnSp>
        <p:nvCxnSpPr>
          <p:cNvPr id="81" name="Straight Connector 80">
            <a:extLst>
              <a:ext uri="{FF2B5EF4-FFF2-40B4-BE49-F238E27FC236}">
                <a16:creationId xmlns:a16="http://schemas.microsoft.com/office/drawing/2014/main" id="{738AB72C-2A8F-554C-9EFB-3C2BEA95D29E}"/>
              </a:ext>
            </a:extLst>
          </p:cNvPr>
          <p:cNvCxnSpPr>
            <a:cxnSpLocks/>
          </p:cNvCxnSpPr>
          <p:nvPr/>
        </p:nvCxnSpPr>
        <p:spPr>
          <a:xfrm>
            <a:off x="5745385" y="4140679"/>
            <a:ext cx="309838" cy="117796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82" name="Oval 81">
            <a:extLst>
              <a:ext uri="{FF2B5EF4-FFF2-40B4-BE49-F238E27FC236}">
                <a16:creationId xmlns:a16="http://schemas.microsoft.com/office/drawing/2014/main" id="{4D9E1C9C-829E-824E-A3D8-4700C6AAF0A9}"/>
              </a:ext>
            </a:extLst>
          </p:cNvPr>
          <p:cNvSpPr/>
          <p:nvPr/>
        </p:nvSpPr>
        <p:spPr>
          <a:xfrm>
            <a:off x="4930901" y="5372993"/>
            <a:ext cx="732179" cy="651167"/>
          </a:xfrm>
          <a:prstGeom prst="ellipse">
            <a:avLst/>
          </a:prstGeom>
          <a:solidFill>
            <a:srgbClr val="555B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n w="0"/>
                <a:solidFill>
                  <a:schemeClr val="bg1"/>
                </a:solidFill>
                <a:effectLst>
                  <a:outerShdw blurRad="38100" dist="19050" dir="2700000" algn="tl" rotWithShape="0">
                    <a:schemeClr val="dk1">
                      <a:alpha val="40000"/>
                    </a:schemeClr>
                  </a:outerShdw>
                </a:effectLst>
              </a:rPr>
              <a:t>1 digit</a:t>
            </a:r>
          </a:p>
        </p:txBody>
      </p:sp>
      <p:cxnSp>
        <p:nvCxnSpPr>
          <p:cNvPr id="83" name="Straight Connector 82">
            <a:extLst>
              <a:ext uri="{FF2B5EF4-FFF2-40B4-BE49-F238E27FC236}">
                <a16:creationId xmlns:a16="http://schemas.microsoft.com/office/drawing/2014/main" id="{570524BC-2607-D843-A173-8E8E7A9706DD}"/>
              </a:ext>
            </a:extLst>
          </p:cNvPr>
          <p:cNvCxnSpPr>
            <a:cxnSpLocks/>
          </p:cNvCxnSpPr>
          <p:nvPr/>
        </p:nvCxnSpPr>
        <p:spPr>
          <a:xfrm flipH="1">
            <a:off x="5296991" y="4140679"/>
            <a:ext cx="312306" cy="123231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84" name="Oval 83">
            <a:extLst>
              <a:ext uri="{FF2B5EF4-FFF2-40B4-BE49-F238E27FC236}">
                <a16:creationId xmlns:a16="http://schemas.microsoft.com/office/drawing/2014/main" id="{D2A7BE06-F5D3-2F42-B603-70B0713B3E70}"/>
              </a:ext>
            </a:extLst>
          </p:cNvPr>
          <p:cNvSpPr/>
          <p:nvPr/>
        </p:nvSpPr>
        <p:spPr>
          <a:xfrm>
            <a:off x="4657390" y="4592188"/>
            <a:ext cx="732179" cy="651167"/>
          </a:xfrm>
          <a:prstGeom prst="ellipse">
            <a:avLst/>
          </a:prstGeom>
          <a:solidFill>
            <a:srgbClr val="555B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n w="0"/>
                <a:solidFill>
                  <a:schemeClr val="bg1"/>
                </a:solidFill>
                <a:effectLst>
                  <a:outerShdw blurRad="38100" dist="19050" dir="2700000" algn="tl" rotWithShape="0">
                    <a:schemeClr val="dk1">
                      <a:alpha val="40000"/>
                    </a:schemeClr>
                  </a:outerShdw>
                </a:effectLst>
              </a:rPr>
              <a:t>1 digit</a:t>
            </a:r>
          </a:p>
        </p:txBody>
      </p:sp>
      <p:cxnSp>
        <p:nvCxnSpPr>
          <p:cNvPr id="85" name="Straight Connector 84">
            <a:extLst>
              <a:ext uri="{FF2B5EF4-FFF2-40B4-BE49-F238E27FC236}">
                <a16:creationId xmlns:a16="http://schemas.microsoft.com/office/drawing/2014/main" id="{CBE221F2-B882-0C4A-9031-82E6717E2BE8}"/>
              </a:ext>
            </a:extLst>
          </p:cNvPr>
          <p:cNvCxnSpPr>
            <a:cxnSpLocks/>
          </p:cNvCxnSpPr>
          <p:nvPr/>
        </p:nvCxnSpPr>
        <p:spPr>
          <a:xfrm flipH="1">
            <a:off x="5023480" y="4110242"/>
            <a:ext cx="366089" cy="458559"/>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86" name="Oval 85">
            <a:extLst>
              <a:ext uri="{FF2B5EF4-FFF2-40B4-BE49-F238E27FC236}">
                <a16:creationId xmlns:a16="http://schemas.microsoft.com/office/drawing/2014/main" id="{BF610CE0-9666-7A43-8D79-D8B7F685989F}"/>
              </a:ext>
            </a:extLst>
          </p:cNvPr>
          <p:cNvSpPr/>
          <p:nvPr/>
        </p:nvSpPr>
        <p:spPr>
          <a:xfrm>
            <a:off x="3717088" y="4623151"/>
            <a:ext cx="732179" cy="651167"/>
          </a:xfrm>
          <a:prstGeom prst="ellipse">
            <a:avLst/>
          </a:prstGeom>
          <a:solidFill>
            <a:srgbClr val="555B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n w="0"/>
                <a:solidFill>
                  <a:schemeClr val="bg1"/>
                </a:solidFill>
                <a:effectLst>
                  <a:outerShdw blurRad="38100" dist="19050" dir="2700000" algn="tl" rotWithShape="0">
                    <a:schemeClr val="dk1">
                      <a:alpha val="40000"/>
                    </a:schemeClr>
                  </a:outerShdw>
                </a:effectLst>
              </a:rPr>
              <a:t>1 digit</a:t>
            </a:r>
          </a:p>
        </p:txBody>
      </p:sp>
      <p:cxnSp>
        <p:nvCxnSpPr>
          <p:cNvPr id="87" name="Straight Connector 86">
            <a:extLst>
              <a:ext uri="{FF2B5EF4-FFF2-40B4-BE49-F238E27FC236}">
                <a16:creationId xmlns:a16="http://schemas.microsoft.com/office/drawing/2014/main" id="{71548E81-93BA-5243-9363-13868269AC51}"/>
              </a:ext>
            </a:extLst>
          </p:cNvPr>
          <p:cNvCxnSpPr>
            <a:cxnSpLocks/>
          </p:cNvCxnSpPr>
          <p:nvPr/>
        </p:nvCxnSpPr>
        <p:spPr>
          <a:xfrm>
            <a:off x="3717088" y="4164592"/>
            <a:ext cx="366090" cy="458559"/>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88" name="Oval 87">
            <a:extLst>
              <a:ext uri="{FF2B5EF4-FFF2-40B4-BE49-F238E27FC236}">
                <a16:creationId xmlns:a16="http://schemas.microsoft.com/office/drawing/2014/main" id="{5A242ACD-124A-4F42-8A24-D48239E09E43}"/>
              </a:ext>
            </a:extLst>
          </p:cNvPr>
          <p:cNvSpPr/>
          <p:nvPr/>
        </p:nvSpPr>
        <p:spPr>
          <a:xfrm>
            <a:off x="3462075" y="5372993"/>
            <a:ext cx="732179" cy="651167"/>
          </a:xfrm>
          <a:prstGeom prst="ellipse">
            <a:avLst/>
          </a:prstGeom>
          <a:solidFill>
            <a:srgbClr val="555B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n w="0"/>
                <a:solidFill>
                  <a:schemeClr val="bg1"/>
                </a:solidFill>
                <a:effectLst>
                  <a:outerShdw blurRad="38100" dist="19050" dir="2700000" algn="tl" rotWithShape="0">
                    <a:schemeClr val="dk1">
                      <a:alpha val="40000"/>
                    </a:schemeClr>
                  </a:outerShdw>
                </a:effectLst>
              </a:rPr>
              <a:t>1 digit</a:t>
            </a:r>
          </a:p>
        </p:txBody>
      </p:sp>
      <p:cxnSp>
        <p:nvCxnSpPr>
          <p:cNvPr id="89" name="Straight Connector 88">
            <a:extLst>
              <a:ext uri="{FF2B5EF4-FFF2-40B4-BE49-F238E27FC236}">
                <a16:creationId xmlns:a16="http://schemas.microsoft.com/office/drawing/2014/main" id="{51E7B295-09A1-8042-8148-C3A6F572FA7A}"/>
              </a:ext>
            </a:extLst>
          </p:cNvPr>
          <p:cNvCxnSpPr>
            <a:cxnSpLocks/>
          </p:cNvCxnSpPr>
          <p:nvPr/>
        </p:nvCxnSpPr>
        <p:spPr>
          <a:xfrm>
            <a:off x="3518327" y="4195029"/>
            <a:ext cx="309838" cy="117796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90" name="Oval 89">
            <a:extLst>
              <a:ext uri="{FF2B5EF4-FFF2-40B4-BE49-F238E27FC236}">
                <a16:creationId xmlns:a16="http://schemas.microsoft.com/office/drawing/2014/main" id="{99A92AB6-F393-3B40-A882-EB20DC23DC2B}"/>
              </a:ext>
            </a:extLst>
          </p:cNvPr>
          <p:cNvSpPr/>
          <p:nvPr/>
        </p:nvSpPr>
        <p:spPr>
          <a:xfrm>
            <a:off x="2703843" y="5427343"/>
            <a:ext cx="732179" cy="651167"/>
          </a:xfrm>
          <a:prstGeom prst="ellipse">
            <a:avLst/>
          </a:prstGeom>
          <a:solidFill>
            <a:srgbClr val="555B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n w="0"/>
                <a:solidFill>
                  <a:schemeClr val="bg1"/>
                </a:solidFill>
                <a:effectLst>
                  <a:outerShdw blurRad="38100" dist="19050" dir="2700000" algn="tl" rotWithShape="0">
                    <a:schemeClr val="dk1">
                      <a:alpha val="40000"/>
                    </a:schemeClr>
                  </a:outerShdw>
                </a:effectLst>
              </a:rPr>
              <a:t>1 digit</a:t>
            </a:r>
          </a:p>
        </p:txBody>
      </p:sp>
      <p:cxnSp>
        <p:nvCxnSpPr>
          <p:cNvPr id="91" name="Straight Connector 90">
            <a:extLst>
              <a:ext uri="{FF2B5EF4-FFF2-40B4-BE49-F238E27FC236}">
                <a16:creationId xmlns:a16="http://schemas.microsoft.com/office/drawing/2014/main" id="{086B9628-EC4C-C24F-9113-BFD47E5EB1D7}"/>
              </a:ext>
            </a:extLst>
          </p:cNvPr>
          <p:cNvCxnSpPr>
            <a:cxnSpLocks/>
          </p:cNvCxnSpPr>
          <p:nvPr/>
        </p:nvCxnSpPr>
        <p:spPr>
          <a:xfrm flipH="1">
            <a:off x="3069933" y="4195029"/>
            <a:ext cx="312306" cy="123231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92" name="Oval 91">
            <a:extLst>
              <a:ext uri="{FF2B5EF4-FFF2-40B4-BE49-F238E27FC236}">
                <a16:creationId xmlns:a16="http://schemas.microsoft.com/office/drawing/2014/main" id="{79754662-CB4F-AF44-8952-16ADDFD57B5B}"/>
              </a:ext>
            </a:extLst>
          </p:cNvPr>
          <p:cNvSpPr/>
          <p:nvPr/>
        </p:nvSpPr>
        <p:spPr>
          <a:xfrm>
            <a:off x="2430332" y="4646538"/>
            <a:ext cx="732179" cy="651167"/>
          </a:xfrm>
          <a:prstGeom prst="ellipse">
            <a:avLst/>
          </a:prstGeom>
          <a:solidFill>
            <a:srgbClr val="555B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n w="0"/>
                <a:solidFill>
                  <a:schemeClr val="bg1"/>
                </a:solidFill>
                <a:effectLst>
                  <a:outerShdw blurRad="38100" dist="19050" dir="2700000" algn="tl" rotWithShape="0">
                    <a:schemeClr val="dk1">
                      <a:alpha val="40000"/>
                    </a:schemeClr>
                  </a:outerShdw>
                </a:effectLst>
              </a:rPr>
              <a:t>1 digit</a:t>
            </a:r>
          </a:p>
        </p:txBody>
      </p:sp>
      <p:cxnSp>
        <p:nvCxnSpPr>
          <p:cNvPr id="93" name="Straight Connector 92">
            <a:extLst>
              <a:ext uri="{FF2B5EF4-FFF2-40B4-BE49-F238E27FC236}">
                <a16:creationId xmlns:a16="http://schemas.microsoft.com/office/drawing/2014/main" id="{6810C07B-DBD1-1D4D-92BB-5F577375B733}"/>
              </a:ext>
            </a:extLst>
          </p:cNvPr>
          <p:cNvCxnSpPr>
            <a:cxnSpLocks/>
          </p:cNvCxnSpPr>
          <p:nvPr/>
        </p:nvCxnSpPr>
        <p:spPr>
          <a:xfrm flipH="1">
            <a:off x="2796422" y="4164592"/>
            <a:ext cx="366089" cy="458559"/>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94" name="Oval 93">
            <a:extLst>
              <a:ext uri="{FF2B5EF4-FFF2-40B4-BE49-F238E27FC236}">
                <a16:creationId xmlns:a16="http://schemas.microsoft.com/office/drawing/2014/main" id="{63BFCE4A-5F4B-CE49-A612-EC54159202AF}"/>
              </a:ext>
            </a:extLst>
          </p:cNvPr>
          <p:cNvSpPr/>
          <p:nvPr/>
        </p:nvSpPr>
        <p:spPr>
          <a:xfrm>
            <a:off x="1407270" y="4592188"/>
            <a:ext cx="732179" cy="651167"/>
          </a:xfrm>
          <a:prstGeom prst="ellipse">
            <a:avLst/>
          </a:prstGeom>
          <a:solidFill>
            <a:srgbClr val="555B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n w="0"/>
                <a:solidFill>
                  <a:schemeClr val="bg1"/>
                </a:solidFill>
                <a:effectLst>
                  <a:outerShdw blurRad="38100" dist="19050" dir="2700000" algn="tl" rotWithShape="0">
                    <a:schemeClr val="dk1">
                      <a:alpha val="40000"/>
                    </a:schemeClr>
                  </a:outerShdw>
                </a:effectLst>
              </a:rPr>
              <a:t>1 digit</a:t>
            </a:r>
          </a:p>
        </p:txBody>
      </p:sp>
      <p:cxnSp>
        <p:nvCxnSpPr>
          <p:cNvPr id="95" name="Straight Connector 94">
            <a:extLst>
              <a:ext uri="{FF2B5EF4-FFF2-40B4-BE49-F238E27FC236}">
                <a16:creationId xmlns:a16="http://schemas.microsoft.com/office/drawing/2014/main" id="{B3D983A5-0FFD-3846-9082-45211407B577}"/>
              </a:ext>
            </a:extLst>
          </p:cNvPr>
          <p:cNvCxnSpPr>
            <a:cxnSpLocks/>
          </p:cNvCxnSpPr>
          <p:nvPr/>
        </p:nvCxnSpPr>
        <p:spPr>
          <a:xfrm>
            <a:off x="1407270" y="4133629"/>
            <a:ext cx="366090" cy="458559"/>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96" name="Oval 95">
            <a:extLst>
              <a:ext uri="{FF2B5EF4-FFF2-40B4-BE49-F238E27FC236}">
                <a16:creationId xmlns:a16="http://schemas.microsoft.com/office/drawing/2014/main" id="{0F0E7EA1-1F6A-674E-897B-1A5A50C6B91A}"/>
              </a:ext>
            </a:extLst>
          </p:cNvPr>
          <p:cNvSpPr/>
          <p:nvPr/>
        </p:nvSpPr>
        <p:spPr>
          <a:xfrm>
            <a:off x="1152257" y="5342030"/>
            <a:ext cx="732179" cy="651167"/>
          </a:xfrm>
          <a:prstGeom prst="ellipse">
            <a:avLst/>
          </a:prstGeom>
          <a:solidFill>
            <a:srgbClr val="555B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n w="0"/>
                <a:solidFill>
                  <a:schemeClr val="bg1"/>
                </a:solidFill>
                <a:effectLst>
                  <a:outerShdw blurRad="38100" dist="19050" dir="2700000" algn="tl" rotWithShape="0">
                    <a:schemeClr val="dk1">
                      <a:alpha val="40000"/>
                    </a:schemeClr>
                  </a:outerShdw>
                </a:effectLst>
              </a:rPr>
              <a:t>1 digit</a:t>
            </a:r>
          </a:p>
        </p:txBody>
      </p:sp>
      <p:cxnSp>
        <p:nvCxnSpPr>
          <p:cNvPr id="97" name="Straight Connector 96">
            <a:extLst>
              <a:ext uri="{FF2B5EF4-FFF2-40B4-BE49-F238E27FC236}">
                <a16:creationId xmlns:a16="http://schemas.microsoft.com/office/drawing/2014/main" id="{6CBB34A3-11FB-3B43-B6CB-185094BAAAFE}"/>
              </a:ext>
            </a:extLst>
          </p:cNvPr>
          <p:cNvCxnSpPr>
            <a:cxnSpLocks/>
          </p:cNvCxnSpPr>
          <p:nvPr/>
        </p:nvCxnSpPr>
        <p:spPr>
          <a:xfrm>
            <a:off x="1208509" y="4164066"/>
            <a:ext cx="309838" cy="117796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98" name="Oval 97">
            <a:extLst>
              <a:ext uri="{FF2B5EF4-FFF2-40B4-BE49-F238E27FC236}">
                <a16:creationId xmlns:a16="http://schemas.microsoft.com/office/drawing/2014/main" id="{D6375913-79D8-B842-815E-7D96EB171B31}"/>
              </a:ext>
            </a:extLst>
          </p:cNvPr>
          <p:cNvSpPr/>
          <p:nvPr/>
        </p:nvSpPr>
        <p:spPr>
          <a:xfrm>
            <a:off x="394025" y="5396380"/>
            <a:ext cx="732179" cy="651167"/>
          </a:xfrm>
          <a:prstGeom prst="ellipse">
            <a:avLst/>
          </a:prstGeom>
          <a:solidFill>
            <a:srgbClr val="555B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n w="0"/>
                <a:solidFill>
                  <a:schemeClr val="bg1"/>
                </a:solidFill>
                <a:effectLst>
                  <a:outerShdw blurRad="38100" dist="19050" dir="2700000" algn="tl" rotWithShape="0">
                    <a:schemeClr val="dk1">
                      <a:alpha val="40000"/>
                    </a:schemeClr>
                  </a:outerShdw>
                </a:effectLst>
              </a:rPr>
              <a:t>1 digit</a:t>
            </a:r>
          </a:p>
        </p:txBody>
      </p:sp>
      <p:cxnSp>
        <p:nvCxnSpPr>
          <p:cNvPr id="99" name="Straight Connector 98">
            <a:extLst>
              <a:ext uri="{FF2B5EF4-FFF2-40B4-BE49-F238E27FC236}">
                <a16:creationId xmlns:a16="http://schemas.microsoft.com/office/drawing/2014/main" id="{854ACB1F-97A3-B74F-BFFE-DE7E27F97F66}"/>
              </a:ext>
            </a:extLst>
          </p:cNvPr>
          <p:cNvCxnSpPr>
            <a:cxnSpLocks/>
          </p:cNvCxnSpPr>
          <p:nvPr/>
        </p:nvCxnSpPr>
        <p:spPr>
          <a:xfrm flipH="1">
            <a:off x="760115" y="4164066"/>
            <a:ext cx="312306" cy="123231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00" name="Oval 99">
            <a:extLst>
              <a:ext uri="{FF2B5EF4-FFF2-40B4-BE49-F238E27FC236}">
                <a16:creationId xmlns:a16="http://schemas.microsoft.com/office/drawing/2014/main" id="{E8A524BC-0749-7747-A859-050CABF439A7}"/>
              </a:ext>
            </a:extLst>
          </p:cNvPr>
          <p:cNvSpPr/>
          <p:nvPr/>
        </p:nvSpPr>
        <p:spPr>
          <a:xfrm>
            <a:off x="120514" y="4615575"/>
            <a:ext cx="732179" cy="651167"/>
          </a:xfrm>
          <a:prstGeom prst="ellipse">
            <a:avLst/>
          </a:prstGeom>
          <a:solidFill>
            <a:srgbClr val="555B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n w="0"/>
                <a:solidFill>
                  <a:schemeClr val="bg1"/>
                </a:solidFill>
                <a:effectLst>
                  <a:outerShdw blurRad="38100" dist="19050" dir="2700000" algn="tl" rotWithShape="0">
                    <a:schemeClr val="dk1">
                      <a:alpha val="40000"/>
                    </a:schemeClr>
                  </a:outerShdw>
                </a:effectLst>
              </a:rPr>
              <a:t>1 digit</a:t>
            </a:r>
          </a:p>
        </p:txBody>
      </p:sp>
      <p:cxnSp>
        <p:nvCxnSpPr>
          <p:cNvPr id="101" name="Straight Connector 100">
            <a:extLst>
              <a:ext uri="{FF2B5EF4-FFF2-40B4-BE49-F238E27FC236}">
                <a16:creationId xmlns:a16="http://schemas.microsoft.com/office/drawing/2014/main" id="{50669EA3-6F81-8A49-A860-365DC4280190}"/>
              </a:ext>
            </a:extLst>
          </p:cNvPr>
          <p:cNvCxnSpPr>
            <a:cxnSpLocks/>
          </p:cNvCxnSpPr>
          <p:nvPr/>
        </p:nvCxnSpPr>
        <p:spPr>
          <a:xfrm flipH="1">
            <a:off x="486604" y="4133629"/>
            <a:ext cx="366089" cy="458559"/>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02" name="TextBox 101">
            <a:extLst>
              <a:ext uri="{FF2B5EF4-FFF2-40B4-BE49-F238E27FC236}">
                <a16:creationId xmlns:a16="http://schemas.microsoft.com/office/drawing/2014/main" id="{4689543A-59D3-0A42-9205-EBACB60DC7BA}"/>
              </a:ext>
            </a:extLst>
          </p:cNvPr>
          <p:cNvSpPr txBox="1"/>
          <p:nvPr/>
        </p:nvSpPr>
        <p:spPr>
          <a:xfrm>
            <a:off x="7174857" y="191631"/>
            <a:ext cx="2279383" cy="830997"/>
          </a:xfrm>
          <a:prstGeom prst="rect">
            <a:avLst/>
          </a:prstGeom>
          <a:noFill/>
        </p:spPr>
        <p:txBody>
          <a:bodyPr wrap="square" rtlCol="0">
            <a:spAutoFit/>
          </a:bodyPr>
          <a:lstStyle/>
          <a:p>
            <a:r>
              <a:rPr lang="en-US" sz="2400" dirty="0">
                <a:solidFill>
                  <a:srgbClr val="FF0000"/>
                </a:solidFill>
              </a:rPr>
              <a:t>16 one-digit multiplies!</a:t>
            </a:r>
          </a:p>
        </p:txBody>
      </p:sp>
    </p:spTree>
    <p:extLst>
      <p:ext uri="{BB962C8B-B14F-4D97-AF65-F5344CB8AC3E}">
        <p14:creationId xmlns:p14="http://schemas.microsoft.com/office/powerpoint/2010/main" val="4270640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the running time?</a:t>
            </a:r>
          </a:p>
        </p:txBody>
      </p:sp>
      <p:sp>
        <p:nvSpPr>
          <p:cNvPr id="3" name="Content Placeholder 2"/>
          <p:cNvSpPr>
            <a:spLocks noGrp="1"/>
          </p:cNvSpPr>
          <p:nvPr>
            <p:ph idx="1"/>
          </p:nvPr>
        </p:nvSpPr>
        <p:spPr/>
        <p:txBody>
          <a:bodyPr/>
          <a:lstStyle/>
          <a:p>
            <a:r>
              <a:rPr lang="en-US" dirty="0"/>
              <a:t>Better or worse than the grade school algorithm?</a:t>
            </a:r>
          </a:p>
          <a:p>
            <a:endParaRPr lang="en-US" dirty="0"/>
          </a:p>
          <a:p>
            <a:r>
              <a:rPr lang="en-US" dirty="0"/>
              <a:t>How do we answer this question?</a:t>
            </a:r>
          </a:p>
          <a:p>
            <a:pPr marL="914400" lvl="1" indent="-457200">
              <a:buFont typeface="+mj-lt"/>
              <a:buAutoNum type="arabicPeriod"/>
            </a:pPr>
            <a:r>
              <a:rPr lang="en-US" dirty="0">
                <a:solidFill>
                  <a:schemeClr val="accent4"/>
                </a:solidFill>
              </a:rPr>
              <a:t>Try it.</a:t>
            </a:r>
          </a:p>
          <a:p>
            <a:pPr marL="914400" lvl="1" indent="-457200">
              <a:buFont typeface="+mj-lt"/>
              <a:buAutoNum type="arabicPeriod"/>
            </a:pPr>
            <a:r>
              <a:rPr lang="en-US" dirty="0">
                <a:solidFill>
                  <a:schemeClr val="accent4"/>
                </a:solidFill>
              </a:rPr>
              <a:t>Try to understand it analytically.</a:t>
            </a:r>
          </a:p>
        </p:txBody>
      </p:sp>
    </p:spTree>
    <p:extLst>
      <p:ext uri="{BB962C8B-B14F-4D97-AF65-F5344CB8AC3E}">
        <p14:creationId xmlns:p14="http://schemas.microsoft.com/office/powerpoint/2010/main" val="1588758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3876" y="0"/>
            <a:ext cx="7886700" cy="1325563"/>
          </a:xfrm>
        </p:spPr>
        <p:txBody>
          <a:bodyPr/>
          <a:lstStyle/>
          <a:p>
            <a:r>
              <a:rPr lang="en-US" dirty="0"/>
              <a:t>1. Try it.</a:t>
            </a:r>
          </a:p>
        </p:txBody>
      </p:sp>
      <p:sp>
        <p:nvSpPr>
          <p:cNvPr id="3" name="Content Placeholder 2"/>
          <p:cNvSpPr>
            <a:spLocks noGrp="1"/>
          </p:cNvSpPr>
          <p:nvPr>
            <p:ph idx="1"/>
          </p:nvPr>
        </p:nvSpPr>
        <p:spPr>
          <a:xfrm>
            <a:off x="4236365" y="144236"/>
            <a:ext cx="6702478" cy="1282048"/>
          </a:xfrm>
        </p:spPr>
        <p:txBody>
          <a:bodyPr>
            <a:normAutofit/>
          </a:bodyPr>
          <a:lstStyle/>
          <a:p>
            <a:pPr marL="0" indent="0">
              <a:buNone/>
            </a:pPr>
            <a:r>
              <a:rPr lang="en-US" sz="2000" dirty="0">
                <a:solidFill>
                  <a:schemeClr val="accent4"/>
                </a:solidFill>
              </a:rPr>
              <a:t>Check out the Lecture 1 </a:t>
            </a:r>
            <a:r>
              <a:rPr lang="en-US" sz="2000" dirty="0" err="1">
                <a:solidFill>
                  <a:schemeClr val="accent4"/>
                </a:solidFill>
              </a:rPr>
              <a:t>IPython</a:t>
            </a:r>
            <a:r>
              <a:rPr lang="en-US" sz="2000" dirty="0">
                <a:solidFill>
                  <a:schemeClr val="accent4"/>
                </a:solidFill>
              </a:rPr>
              <a:t> Notebook</a:t>
            </a:r>
            <a:endParaRPr lang="en-US" sz="2000" dirty="0">
              <a:solidFill>
                <a:schemeClr val="accent4"/>
              </a:solidFill>
              <a:latin typeface="Courier" charset="0"/>
              <a:ea typeface="Courier" charset="0"/>
              <a:cs typeface="Courier" charset="0"/>
            </a:endParaRPr>
          </a:p>
        </p:txBody>
      </p:sp>
      <p:sp>
        <p:nvSpPr>
          <p:cNvPr id="6" name="TextBox 5"/>
          <p:cNvSpPr txBox="1"/>
          <p:nvPr/>
        </p:nvSpPr>
        <p:spPr>
          <a:xfrm>
            <a:off x="6059426" y="767365"/>
            <a:ext cx="2938072" cy="1938992"/>
          </a:xfrm>
          <a:prstGeom prst="rect">
            <a:avLst/>
          </a:prstGeom>
          <a:noFill/>
        </p:spPr>
        <p:txBody>
          <a:bodyPr wrap="square" rtlCol="0">
            <a:spAutoFit/>
          </a:bodyPr>
          <a:lstStyle/>
          <a:p>
            <a:pPr algn="ctr"/>
            <a:r>
              <a:rPr lang="en-US" sz="2400" dirty="0">
                <a:solidFill>
                  <a:schemeClr val="accent4"/>
                </a:solidFill>
              </a:rPr>
              <a:t>Conjectures about running time?</a:t>
            </a:r>
          </a:p>
          <a:p>
            <a:pPr algn="ctr"/>
            <a:endParaRPr lang="en-US" sz="2400" dirty="0">
              <a:solidFill>
                <a:schemeClr val="accent4"/>
              </a:solidFill>
            </a:endParaRPr>
          </a:p>
          <a:p>
            <a:pPr algn="ctr"/>
            <a:endParaRPr lang="en-US" sz="2400" dirty="0">
              <a:solidFill>
                <a:schemeClr val="accent4"/>
              </a:solidFill>
            </a:endParaRPr>
          </a:p>
          <a:p>
            <a:pPr algn="ctr"/>
            <a:endParaRPr lang="en-US" sz="2400" dirty="0">
              <a:solidFill>
                <a:schemeClr val="accent4"/>
              </a:solidFill>
            </a:endParaRPr>
          </a:p>
        </p:txBody>
      </p:sp>
      <p:sp>
        <p:nvSpPr>
          <p:cNvPr id="7" name="TextBox 6"/>
          <p:cNvSpPr txBox="1"/>
          <p:nvPr/>
        </p:nvSpPr>
        <p:spPr>
          <a:xfrm>
            <a:off x="6175948" y="2584424"/>
            <a:ext cx="2823312" cy="1754326"/>
          </a:xfrm>
          <a:prstGeom prst="rect">
            <a:avLst/>
          </a:prstGeom>
          <a:noFill/>
        </p:spPr>
        <p:txBody>
          <a:bodyPr wrap="square" rtlCol="0">
            <a:spAutoFit/>
          </a:bodyPr>
          <a:lstStyle/>
          <a:p>
            <a:pPr algn="r"/>
            <a:r>
              <a:rPr lang="en-US" dirty="0">
                <a:solidFill>
                  <a:srgbClr val="FF0000"/>
                </a:solidFill>
              </a:rPr>
              <a:t>Maybe one implementation is slicker than the other?</a:t>
            </a:r>
          </a:p>
          <a:p>
            <a:pPr algn="r"/>
            <a:endParaRPr lang="en-US" dirty="0">
              <a:solidFill>
                <a:srgbClr val="FF0000"/>
              </a:solidFill>
            </a:endParaRPr>
          </a:p>
          <a:p>
            <a:pPr algn="r"/>
            <a:r>
              <a:rPr lang="en-US" dirty="0">
                <a:solidFill>
                  <a:srgbClr val="FF0000"/>
                </a:solidFill>
              </a:rPr>
              <a:t>Maybe if we were to run it to n=10000, things would look different.</a:t>
            </a:r>
          </a:p>
        </p:txBody>
      </p:sp>
      <p:sp>
        <p:nvSpPr>
          <p:cNvPr id="8" name="TextBox 7"/>
          <p:cNvSpPr txBox="1"/>
          <p:nvPr/>
        </p:nvSpPr>
        <p:spPr>
          <a:xfrm>
            <a:off x="6601349" y="1795616"/>
            <a:ext cx="2396149" cy="646331"/>
          </a:xfrm>
          <a:prstGeom prst="rect">
            <a:avLst/>
          </a:prstGeom>
          <a:noFill/>
        </p:spPr>
        <p:txBody>
          <a:bodyPr wrap="square" rtlCol="0">
            <a:spAutoFit/>
          </a:bodyPr>
          <a:lstStyle/>
          <a:p>
            <a:pPr algn="r"/>
            <a:r>
              <a:rPr lang="en-US" dirty="0">
                <a:solidFill>
                  <a:srgbClr val="FF0000"/>
                </a:solidFill>
              </a:rPr>
              <a:t>Doesn’t look too good but hard to tell</a:t>
            </a:r>
            <a:r>
              <a:rPr lang="mr-IN" dirty="0">
                <a:solidFill>
                  <a:srgbClr val="FF0000"/>
                </a:solidFill>
              </a:rPr>
              <a:t>…</a:t>
            </a:r>
            <a:endParaRPr lang="en-US" dirty="0">
              <a:solidFill>
                <a:srgbClr val="FF0000"/>
              </a:solidFill>
            </a:endParaRPr>
          </a:p>
        </p:txBody>
      </p:sp>
      <p:pic>
        <p:nvPicPr>
          <p:cNvPr id="10" name="Picture 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046" y="1754006"/>
            <a:ext cx="5919288" cy="4632268"/>
          </a:xfrm>
          <a:prstGeom prst="rect">
            <a:avLst/>
          </a:prstGeom>
        </p:spPr>
      </p:pic>
      <p:sp>
        <p:nvSpPr>
          <p:cNvPr id="11" name="TextBox 10"/>
          <p:cNvSpPr txBox="1"/>
          <p:nvPr/>
        </p:nvSpPr>
        <p:spPr>
          <a:xfrm>
            <a:off x="3685395" y="6378124"/>
            <a:ext cx="4616971" cy="369332"/>
          </a:xfrm>
          <a:prstGeom prst="rect">
            <a:avLst/>
          </a:prstGeom>
          <a:noFill/>
        </p:spPr>
        <p:txBody>
          <a:bodyPr wrap="square" rtlCol="0">
            <a:spAutoFit/>
          </a:bodyPr>
          <a:lstStyle/>
          <a:p>
            <a:r>
              <a:rPr lang="en-US" dirty="0">
                <a:solidFill>
                  <a:srgbClr val="F1792B"/>
                </a:solidFill>
              </a:rPr>
              <a:t>Something funny is happening at powers of 2</a:t>
            </a:r>
            <a:r>
              <a:rPr lang="mr-IN" dirty="0">
                <a:solidFill>
                  <a:srgbClr val="F1792B"/>
                </a:solidFill>
              </a:rPr>
              <a:t>…</a:t>
            </a:r>
            <a:endParaRPr lang="en-US" dirty="0">
              <a:solidFill>
                <a:srgbClr val="F1792B"/>
              </a:solidFill>
            </a:endParaRPr>
          </a:p>
        </p:txBody>
      </p:sp>
      <p:cxnSp>
        <p:nvCxnSpPr>
          <p:cNvPr id="13" name="Straight Arrow Connector 12"/>
          <p:cNvCxnSpPr>
            <a:stCxn id="11" idx="0"/>
          </p:cNvCxnSpPr>
          <p:nvPr/>
        </p:nvCxnSpPr>
        <p:spPr>
          <a:xfrm flipH="1" flipV="1">
            <a:off x="3267856" y="5119263"/>
            <a:ext cx="2726025" cy="1258861"/>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11" idx="0"/>
          </p:cNvCxnSpPr>
          <p:nvPr/>
        </p:nvCxnSpPr>
        <p:spPr>
          <a:xfrm flipH="1" flipV="1">
            <a:off x="2113614" y="5471865"/>
            <a:ext cx="3880267" cy="906259"/>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stCxn id="11" idx="0"/>
          </p:cNvCxnSpPr>
          <p:nvPr/>
        </p:nvCxnSpPr>
        <p:spPr>
          <a:xfrm flipH="1" flipV="1">
            <a:off x="5501390" y="2486779"/>
            <a:ext cx="492491" cy="3891345"/>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14937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P spid="7" grpId="0"/>
      <p:bldP spid="8" grpId="0"/>
      <p:bldP spid="11"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 Try to understand the running time analytically </a:t>
            </a:r>
          </a:p>
        </p:txBody>
      </p:sp>
      <p:sp>
        <p:nvSpPr>
          <p:cNvPr id="3" name="Content Placeholder 2"/>
          <p:cNvSpPr>
            <a:spLocks noGrp="1"/>
          </p:cNvSpPr>
          <p:nvPr>
            <p:ph idx="1"/>
          </p:nvPr>
        </p:nvSpPr>
        <p:spPr>
          <a:xfrm>
            <a:off x="628650" y="2320300"/>
            <a:ext cx="7886700" cy="4351338"/>
          </a:xfrm>
        </p:spPr>
        <p:txBody>
          <a:bodyPr/>
          <a:lstStyle/>
          <a:p>
            <a:r>
              <a:rPr lang="en-US" dirty="0"/>
              <a:t>Proof by meta-reasoning:</a:t>
            </a:r>
          </a:p>
          <a:p>
            <a:pPr marL="0" indent="0" algn="ctr">
              <a:buNone/>
            </a:pPr>
            <a:r>
              <a:rPr lang="en-US" sz="3600" dirty="0">
                <a:solidFill>
                  <a:schemeClr val="accent4"/>
                </a:solidFill>
              </a:rPr>
              <a:t>It must be faster than the grade school algorithm, because we are learning it in an algorithms class.</a:t>
            </a:r>
          </a:p>
        </p:txBody>
      </p:sp>
      <p:sp>
        <p:nvSpPr>
          <p:cNvPr id="5" name="TextBox 4"/>
          <p:cNvSpPr txBox="1"/>
          <p:nvPr/>
        </p:nvSpPr>
        <p:spPr>
          <a:xfrm>
            <a:off x="6715593" y="4796852"/>
            <a:ext cx="2083633" cy="369332"/>
          </a:xfrm>
          <a:prstGeom prst="rect">
            <a:avLst/>
          </a:prstGeom>
          <a:noFill/>
        </p:spPr>
        <p:txBody>
          <a:bodyPr wrap="square" rtlCol="0">
            <a:spAutoFit/>
          </a:bodyPr>
          <a:lstStyle/>
          <a:p>
            <a:r>
              <a:rPr lang="en-US" b="1" dirty="0">
                <a:solidFill>
                  <a:srgbClr val="FF0000"/>
                </a:solidFill>
              </a:rPr>
              <a:t>Not sound logic!</a:t>
            </a:r>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69134" y="5321574"/>
            <a:ext cx="879066" cy="1194674"/>
          </a:xfrm>
          <a:prstGeom prst="rect">
            <a:avLst/>
          </a:prstGeom>
        </p:spPr>
      </p:pic>
      <p:sp>
        <p:nvSpPr>
          <p:cNvPr id="7" name="TextBox 6"/>
          <p:cNvSpPr txBox="1"/>
          <p:nvPr/>
        </p:nvSpPr>
        <p:spPr>
          <a:xfrm>
            <a:off x="5831174" y="6423286"/>
            <a:ext cx="2968052" cy="369332"/>
          </a:xfrm>
          <a:prstGeom prst="rect">
            <a:avLst/>
          </a:prstGeom>
          <a:noFill/>
        </p:spPr>
        <p:txBody>
          <a:bodyPr wrap="square" rtlCol="0">
            <a:spAutoFit/>
          </a:bodyPr>
          <a:lstStyle/>
          <a:p>
            <a:r>
              <a:rPr lang="en-US" dirty="0"/>
              <a:t>Plucky the </a:t>
            </a:r>
            <a:r>
              <a:rPr lang="en-US"/>
              <a:t>Pedantic Penguin</a:t>
            </a:r>
          </a:p>
        </p:txBody>
      </p:sp>
      <p:cxnSp>
        <p:nvCxnSpPr>
          <p:cNvPr id="9" name="Straight Connector 8"/>
          <p:cNvCxnSpPr/>
          <p:nvPr/>
        </p:nvCxnSpPr>
        <p:spPr>
          <a:xfrm flipV="1">
            <a:off x="914400" y="1528997"/>
            <a:ext cx="7033800" cy="37925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209862" y="1853385"/>
            <a:ext cx="7105338" cy="259591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798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2" presetClass="entr" presetSubtype="4"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p:bldP spid="7"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 Try to understand the running time analytically </a:t>
            </a:r>
          </a:p>
        </p:txBody>
      </p:sp>
      <p:pic>
        <p:nvPicPr>
          <p:cNvPr id="12" name="Picture 11">
            <a:extLst>
              <a:ext uri="{FF2B5EF4-FFF2-40B4-BE49-F238E27FC236}">
                <a16:creationId xmlns:a16="http://schemas.microsoft.com/office/drawing/2014/main" id="{F2B4D5C1-EE2D-C74B-AA95-885745C5B56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41817" y="4826090"/>
            <a:ext cx="4534626" cy="2460081"/>
          </a:xfrm>
          <a:prstGeom prst="rect">
            <a:avLst/>
          </a:prstGeom>
        </p:spPr>
      </p:pic>
      <p:sp>
        <p:nvSpPr>
          <p:cNvPr id="10" name="TextBox 9">
            <a:extLst>
              <a:ext uri="{FF2B5EF4-FFF2-40B4-BE49-F238E27FC236}">
                <a16:creationId xmlns:a16="http://schemas.microsoft.com/office/drawing/2014/main" id="{72FBE12C-A50B-EE42-9AB7-12CAA30FCF29}"/>
              </a:ext>
            </a:extLst>
          </p:cNvPr>
          <p:cNvSpPr txBox="1"/>
          <p:nvPr/>
        </p:nvSpPr>
        <p:spPr>
          <a:xfrm>
            <a:off x="628650" y="2086879"/>
            <a:ext cx="7587887" cy="2739211"/>
          </a:xfrm>
          <a:prstGeom prst="rect">
            <a:avLst/>
          </a:prstGeom>
          <a:noFill/>
        </p:spPr>
        <p:txBody>
          <a:bodyPr wrap="square" rtlCol="0">
            <a:spAutoFit/>
          </a:bodyPr>
          <a:lstStyle/>
          <a:p>
            <a:r>
              <a:rPr lang="en-US" sz="2800" dirty="0"/>
              <a:t>Think-Pair-Share:</a:t>
            </a:r>
          </a:p>
          <a:p>
            <a:pPr marL="285750" indent="-285750">
              <a:buFont typeface="Arial" panose="020B0604020202020204" pitchFamily="34" charset="0"/>
              <a:buChar char="•"/>
            </a:pPr>
            <a:r>
              <a:rPr lang="en-US" sz="2400" dirty="0">
                <a:solidFill>
                  <a:schemeClr val="accent4"/>
                </a:solidFill>
              </a:rPr>
              <a:t>We saw that multiplying 4-digit numbers resulted in 16 one-digit multiplications.</a:t>
            </a:r>
          </a:p>
          <a:p>
            <a:pPr marL="285750" indent="-285750">
              <a:buFont typeface="Arial" panose="020B0604020202020204" pitchFamily="34" charset="0"/>
              <a:buChar char="•"/>
            </a:pPr>
            <a:endParaRPr lang="en-US" sz="2400" dirty="0">
              <a:solidFill>
                <a:schemeClr val="accent4"/>
              </a:solidFill>
            </a:endParaRPr>
          </a:p>
          <a:p>
            <a:pPr marL="285750" indent="-285750">
              <a:buFont typeface="Arial" panose="020B0604020202020204" pitchFamily="34" charset="0"/>
              <a:buChar char="•"/>
            </a:pPr>
            <a:r>
              <a:rPr lang="en-US" sz="2400" dirty="0">
                <a:solidFill>
                  <a:schemeClr val="accent4"/>
                </a:solidFill>
              </a:rPr>
              <a:t>How about multiplying 8-digit numbers?</a:t>
            </a:r>
          </a:p>
          <a:p>
            <a:pPr marL="285750" indent="-285750">
              <a:buFont typeface="Arial" panose="020B0604020202020204" pitchFamily="34" charset="0"/>
              <a:buChar char="•"/>
            </a:pPr>
            <a:endParaRPr lang="en-US" sz="2400" dirty="0">
              <a:solidFill>
                <a:schemeClr val="accent4"/>
              </a:solidFill>
            </a:endParaRPr>
          </a:p>
          <a:p>
            <a:pPr marL="285750" indent="-285750">
              <a:buFont typeface="Arial" panose="020B0604020202020204" pitchFamily="34" charset="0"/>
              <a:buChar char="•"/>
            </a:pPr>
            <a:r>
              <a:rPr lang="en-US" sz="2400" dirty="0">
                <a:solidFill>
                  <a:schemeClr val="accent4"/>
                </a:solidFill>
              </a:rPr>
              <a:t>What do you think about n-digit numbers?</a:t>
            </a:r>
          </a:p>
        </p:txBody>
      </p:sp>
    </p:spTree>
    <p:extLst>
      <p:ext uri="{BB962C8B-B14F-4D97-AF65-F5344CB8AC3E}">
        <p14:creationId xmlns:p14="http://schemas.microsoft.com/office/powerpoint/2010/main" val="7620794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0244" y="391241"/>
            <a:ext cx="7886700" cy="1325563"/>
          </a:xfrm>
        </p:spPr>
        <p:txBody>
          <a:bodyPr/>
          <a:lstStyle/>
          <a:p>
            <a:r>
              <a:rPr lang="en-US" dirty="0"/>
              <a:t>Why are you here?</a:t>
            </a:r>
          </a:p>
        </p:txBody>
      </p:sp>
      <p:sp>
        <p:nvSpPr>
          <p:cNvPr id="3" name="Content Placeholder 2"/>
          <p:cNvSpPr>
            <a:spLocks noGrp="1"/>
          </p:cNvSpPr>
          <p:nvPr>
            <p:ph idx="1"/>
          </p:nvPr>
        </p:nvSpPr>
        <p:spPr>
          <a:xfrm>
            <a:off x="751569" y="1884208"/>
            <a:ext cx="7886700" cy="2427100"/>
          </a:xfrm>
        </p:spPr>
        <p:txBody>
          <a:bodyPr>
            <a:normAutofit/>
          </a:bodyPr>
          <a:lstStyle/>
          <a:p>
            <a:r>
              <a:rPr lang="en-US" dirty="0"/>
              <a:t>Algorithms are </a:t>
            </a:r>
            <a:r>
              <a:rPr lang="en-US" dirty="0">
                <a:solidFill>
                  <a:schemeClr val="accent4"/>
                </a:solidFill>
              </a:rPr>
              <a:t>fundamental.</a:t>
            </a:r>
          </a:p>
          <a:p>
            <a:r>
              <a:rPr lang="en-US" dirty="0"/>
              <a:t>Algorithms are </a:t>
            </a:r>
            <a:r>
              <a:rPr lang="en-US" dirty="0">
                <a:solidFill>
                  <a:schemeClr val="accent4"/>
                </a:solidFill>
              </a:rPr>
              <a:t>useful.</a:t>
            </a:r>
          </a:p>
          <a:p>
            <a:r>
              <a:rPr lang="en-US" dirty="0"/>
              <a:t>Algorithms are </a:t>
            </a:r>
            <a:r>
              <a:rPr lang="en-US" dirty="0">
                <a:solidFill>
                  <a:schemeClr val="accent4"/>
                </a:solidFill>
              </a:rPr>
              <a:t>fun!</a:t>
            </a:r>
          </a:p>
          <a:p>
            <a:r>
              <a:rPr lang="en-US" dirty="0"/>
              <a:t>CS161 is a </a:t>
            </a:r>
            <a:r>
              <a:rPr lang="en-US" dirty="0">
                <a:solidFill>
                  <a:schemeClr val="accent1"/>
                </a:solidFill>
              </a:rPr>
              <a:t>required course</a:t>
            </a:r>
            <a:r>
              <a:rPr lang="en-US" dirty="0"/>
              <a:t>.</a:t>
            </a:r>
          </a:p>
        </p:txBody>
      </p:sp>
      <p:sp>
        <p:nvSpPr>
          <p:cNvPr id="5" name="Title 1"/>
          <p:cNvSpPr txBox="1">
            <a:spLocks/>
          </p:cNvSpPr>
          <p:nvPr/>
        </p:nvSpPr>
        <p:spPr>
          <a:xfrm>
            <a:off x="460244" y="3815930"/>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t>Why is CS161 required?</a:t>
            </a:r>
          </a:p>
        </p:txBody>
      </p:sp>
      <p:sp>
        <p:nvSpPr>
          <p:cNvPr id="7" name="Content Placeholder 2"/>
          <p:cNvSpPr txBox="1">
            <a:spLocks/>
          </p:cNvSpPr>
          <p:nvPr/>
        </p:nvSpPr>
        <p:spPr>
          <a:xfrm>
            <a:off x="751569" y="4967644"/>
            <a:ext cx="7886700" cy="195632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Algorithms are </a:t>
            </a:r>
            <a:r>
              <a:rPr lang="en-US" dirty="0">
                <a:solidFill>
                  <a:schemeClr val="accent4"/>
                </a:solidFill>
              </a:rPr>
              <a:t>fundamental.</a:t>
            </a:r>
          </a:p>
          <a:p>
            <a:r>
              <a:rPr lang="en-US" dirty="0"/>
              <a:t>Algorithms are </a:t>
            </a:r>
            <a:r>
              <a:rPr lang="en-US" dirty="0">
                <a:solidFill>
                  <a:schemeClr val="accent4"/>
                </a:solidFill>
              </a:rPr>
              <a:t>useful.</a:t>
            </a:r>
            <a:endParaRPr lang="en-US" dirty="0"/>
          </a:p>
          <a:p>
            <a:r>
              <a:rPr lang="en-US" dirty="0"/>
              <a:t>Algorithms are </a:t>
            </a:r>
            <a:r>
              <a:rPr lang="en-US" dirty="0">
                <a:solidFill>
                  <a:schemeClr val="accent4"/>
                </a:solidFill>
              </a:rPr>
              <a:t>fun!</a:t>
            </a:r>
          </a:p>
        </p:txBody>
      </p:sp>
      <p:sp>
        <p:nvSpPr>
          <p:cNvPr id="4" name="TextBox 3"/>
          <p:cNvSpPr txBox="1"/>
          <p:nvPr/>
        </p:nvSpPr>
        <p:spPr>
          <a:xfrm>
            <a:off x="5546360" y="346830"/>
            <a:ext cx="3402768" cy="646331"/>
          </a:xfrm>
          <a:prstGeom prst="rect">
            <a:avLst/>
          </a:prstGeom>
          <a:noFill/>
        </p:spPr>
        <p:txBody>
          <a:bodyPr wrap="square" rtlCol="0">
            <a:spAutoFit/>
          </a:bodyPr>
          <a:lstStyle/>
          <a:p>
            <a:pPr algn="r"/>
            <a:r>
              <a:rPr lang="en-US" dirty="0">
                <a:solidFill>
                  <a:srgbClr val="FF0000"/>
                </a:solidFill>
              </a:rPr>
              <a:t>You are better equipped to answer this question, but maybe</a:t>
            </a:r>
            <a:r>
              <a:rPr lang="mr-IN" dirty="0">
                <a:solidFill>
                  <a:srgbClr val="FF0000"/>
                </a:solidFill>
              </a:rPr>
              <a:t>…</a:t>
            </a:r>
            <a:endParaRPr lang="en-US" dirty="0">
              <a:solidFill>
                <a:srgbClr val="FF0000"/>
              </a:solidFill>
            </a:endParaRPr>
          </a:p>
        </p:txBody>
      </p:sp>
    </p:spTree>
    <p:extLst>
      <p:ext uri="{BB962C8B-B14F-4D97-AF65-F5344CB8AC3E}">
        <p14:creationId xmlns:p14="http://schemas.microsoft.com/office/powerpoint/2010/main" val="886711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p:bldP spid="7"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63226"/>
            <a:ext cx="7886700" cy="1325563"/>
          </a:xfrm>
        </p:spPr>
        <p:txBody>
          <a:bodyPr/>
          <a:lstStyle/>
          <a:p>
            <a:r>
              <a:rPr lang="en-US" dirty="0"/>
              <a:t>Recursion Tree</a:t>
            </a:r>
          </a:p>
        </p:txBody>
      </p:sp>
      <p:sp>
        <p:nvSpPr>
          <p:cNvPr id="4" name="Oval 3"/>
          <p:cNvSpPr/>
          <p:nvPr/>
        </p:nvSpPr>
        <p:spPr>
          <a:xfrm>
            <a:off x="2504364" y="1194864"/>
            <a:ext cx="4135271" cy="124194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ln w="0"/>
                <a:solidFill>
                  <a:schemeClr val="bg1"/>
                </a:solidFill>
                <a:effectLst>
                  <a:outerShdw blurRad="38100" dist="19050" dir="2700000" algn="tl" rotWithShape="0">
                    <a:schemeClr val="dk1">
                      <a:alpha val="40000"/>
                    </a:schemeClr>
                  </a:outerShdw>
                </a:effectLst>
              </a:rPr>
              <a:t>8 digits</a:t>
            </a:r>
          </a:p>
        </p:txBody>
      </p:sp>
      <p:sp>
        <p:nvSpPr>
          <p:cNvPr id="6" name="Oval 5"/>
          <p:cNvSpPr/>
          <p:nvPr/>
        </p:nvSpPr>
        <p:spPr>
          <a:xfrm>
            <a:off x="374070" y="3255705"/>
            <a:ext cx="1533107" cy="909231"/>
          </a:xfrm>
          <a:prstGeom prst="ellipse">
            <a:avLst/>
          </a:prstGeom>
          <a:solidFill>
            <a:srgbClr val="2E75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n w="0"/>
                <a:solidFill>
                  <a:schemeClr val="bg1"/>
                </a:solidFill>
                <a:effectLst>
                  <a:outerShdw blurRad="38100" dist="19050" dir="2700000" algn="tl" rotWithShape="0">
                    <a:schemeClr val="dk1">
                      <a:alpha val="40000"/>
                    </a:schemeClr>
                  </a:outerShdw>
                </a:effectLst>
              </a:rPr>
              <a:t>4 digits</a:t>
            </a:r>
          </a:p>
        </p:txBody>
      </p:sp>
      <p:sp>
        <p:nvSpPr>
          <p:cNvPr id="11" name="Oval 10"/>
          <p:cNvSpPr/>
          <p:nvPr/>
        </p:nvSpPr>
        <p:spPr>
          <a:xfrm>
            <a:off x="8334605" y="4493513"/>
            <a:ext cx="732179" cy="651167"/>
          </a:xfrm>
          <a:prstGeom prst="ellipse">
            <a:avLst/>
          </a:prstGeom>
          <a:solidFill>
            <a:srgbClr val="555B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n w="0"/>
                <a:solidFill>
                  <a:schemeClr val="bg1"/>
                </a:solidFill>
                <a:effectLst>
                  <a:outerShdw blurRad="38100" dist="19050" dir="2700000" algn="tl" rotWithShape="0">
                    <a:schemeClr val="dk1">
                      <a:alpha val="40000"/>
                    </a:schemeClr>
                  </a:outerShdw>
                </a:effectLst>
              </a:rPr>
              <a:t>2 digit</a:t>
            </a:r>
          </a:p>
        </p:txBody>
      </p:sp>
      <p:cxnSp>
        <p:nvCxnSpPr>
          <p:cNvPr id="16" name="Straight Connector 15"/>
          <p:cNvCxnSpPr>
            <a:cxnSpLocks/>
            <a:endCxn id="6" idx="0"/>
          </p:cNvCxnSpPr>
          <p:nvPr/>
        </p:nvCxnSpPr>
        <p:spPr>
          <a:xfrm flipH="1">
            <a:off x="1140624" y="2400000"/>
            <a:ext cx="2495912" cy="85570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a:cxnSpLocks/>
            <a:endCxn id="11" idx="0"/>
          </p:cNvCxnSpPr>
          <p:nvPr/>
        </p:nvCxnSpPr>
        <p:spPr>
          <a:xfrm>
            <a:off x="8334605" y="4034954"/>
            <a:ext cx="366090" cy="458559"/>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Oval 23">
            <a:extLst>
              <a:ext uri="{FF2B5EF4-FFF2-40B4-BE49-F238E27FC236}">
                <a16:creationId xmlns:a16="http://schemas.microsoft.com/office/drawing/2014/main" id="{1DF44FF7-D6A1-A040-9EBC-CC5FD39A26B1}"/>
              </a:ext>
            </a:extLst>
          </p:cNvPr>
          <p:cNvSpPr/>
          <p:nvPr/>
        </p:nvSpPr>
        <p:spPr>
          <a:xfrm>
            <a:off x="2707967" y="3270723"/>
            <a:ext cx="1533107" cy="909231"/>
          </a:xfrm>
          <a:prstGeom prst="ellipse">
            <a:avLst/>
          </a:prstGeom>
          <a:solidFill>
            <a:srgbClr val="2E75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n w="0"/>
                <a:solidFill>
                  <a:schemeClr val="bg1"/>
                </a:solidFill>
                <a:effectLst>
                  <a:outerShdw blurRad="38100" dist="19050" dir="2700000" algn="tl" rotWithShape="0">
                    <a:schemeClr val="dk1">
                      <a:alpha val="40000"/>
                    </a:schemeClr>
                  </a:outerShdw>
                </a:effectLst>
              </a:rPr>
              <a:t>4 digits</a:t>
            </a:r>
          </a:p>
        </p:txBody>
      </p:sp>
      <p:sp>
        <p:nvSpPr>
          <p:cNvPr id="26" name="Oval 25">
            <a:extLst>
              <a:ext uri="{FF2B5EF4-FFF2-40B4-BE49-F238E27FC236}">
                <a16:creationId xmlns:a16="http://schemas.microsoft.com/office/drawing/2014/main" id="{B1237632-7D1C-4B4F-A347-67C65D213614}"/>
              </a:ext>
            </a:extLst>
          </p:cNvPr>
          <p:cNvSpPr/>
          <p:nvPr/>
        </p:nvSpPr>
        <p:spPr>
          <a:xfrm>
            <a:off x="4849089" y="3225555"/>
            <a:ext cx="1533107" cy="909231"/>
          </a:xfrm>
          <a:prstGeom prst="ellipse">
            <a:avLst/>
          </a:prstGeom>
          <a:solidFill>
            <a:srgbClr val="2E75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n w="0"/>
                <a:solidFill>
                  <a:schemeClr val="bg1"/>
                </a:solidFill>
                <a:effectLst>
                  <a:outerShdw blurRad="38100" dist="19050" dir="2700000" algn="tl" rotWithShape="0">
                    <a:schemeClr val="dk1">
                      <a:alpha val="40000"/>
                    </a:schemeClr>
                  </a:outerShdw>
                </a:effectLst>
              </a:rPr>
              <a:t>4 digits</a:t>
            </a:r>
          </a:p>
        </p:txBody>
      </p:sp>
      <p:sp>
        <p:nvSpPr>
          <p:cNvPr id="27" name="Oval 26">
            <a:extLst>
              <a:ext uri="{FF2B5EF4-FFF2-40B4-BE49-F238E27FC236}">
                <a16:creationId xmlns:a16="http://schemas.microsoft.com/office/drawing/2014/main" id="{17F6F6E7-82C3-9A4B-B074-D068D19E47C6}"/>
              </a:ext>
            </a:extLst>
          </p:cNvPr>
          <p:cNvSpPr/>
          <p:nvPr/>
        </p:nvSpPr>
        <p:spPr>
          <a:xfrm>
            <a:off x="7233202" y="3156160"/>
            <a:ext cx="1533107" cy="909231"/>
          </a:xfrm>
          <a:prstGeom prst="ellipse">
            <a:avLst/>
          </a:prstGeom>
          <a:solidFill>
            <a:srgbClr val="2E75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n w="0"/>
                <a:solidFill>
                  <a:schemeClr val="bg1"/>
                </a:solidFill>
                <a:effectLst>
                  <a:outerShdw blurRad="38100" dist="19050" dir="2700000" algn="tl" rotWithShape="0">
                    <a:schemeClr val="dk1">
                      <a:alpha val="40000"/>
                    </a:schemeClr>
                  </a:outerShdw>
                </a:effectLst>
              </a:rPr>
              <a:t>4 digits</a:t>
            </a:r>
          </a:p>
        </p:txBody>
      </p:sp>
      <p:cxnSp>
        <p:nvCxnSpPr>
          <p:cNvPr id="28" name="Straight Connector 27">
            <a:extLst>
              <a:ext uri="{FF2B5EF4-FFF2-40B4-BE49-F238E27FC236}">
                <a16:creationId xmlns:a16="http://schemas.microsoft.com/office/drawing/2014/main" id="{4912DFC0-4A76-734E-8126-3C8B193A1316}"/>
              </a:ext>
            </a:extLst>
          </p:cNvPr>
          <p:cNvCxnSpPr>
            <a:cxnSpLocks/>
            <a:endCxn id="24" idx="0"/>
          </p:cNvCxnSpPr>
          <p:nvPr/>
        </p:nvCxnSpPr>
        <p:spPr>
          <a:xfrm flipH="1">
            <a:off x="3474521" y="2418405"/>
            <a:ext cx="523564" cy="85231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22AA6DAC-7F6B-984A-A8DA-4F5020633877}"/>
              </a:ext>
            </a:extLst>
          </p:cNvPr>
          <p:cNvCxnSpPr>
            <a:cxnSpLocks/>
            <a:endCxn id="26" idx="0"/>
          </p:cNvCxnSpPr>
          <p:nvPr/>
        </p:nvCxnSpPr>
        <p:spPr>
          <a:xfrm>
            <a:off x="5211231" y="2436810"/>
            <a:ext cx="404412" cy="78874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04EA22EC-5FA5-754E-8DA9-1A076080826A}"/>
              </a:ext>
            </a:extLst>
          </p:cNvPr>
          <p:cNvCxnSpPr>
            <a:cxnSpLocks/>
            <a:endCxn id="27" idx="0"/>
          </p:cNvCxnSpPr>
          <p:nvPr/>
        </p:nvCxnSpPr>
        <p:spPr>
          <a:xfrm>
            <a:off x="5858633" y="2341580"/>
            <a:ext cx="2141123" cy="81458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Oval 37">
            <a:extLst>
              <a:ext uri="{FF2B5EF4-FFF2-40B4-BE49-F238E27FC236}">
                <a16:creationId xmlns:a16="http://schemas.microsoft.com/office/drawing/2014/main" id="{508A55B5-C167-3A43-BD24-2108CBEE44BB}"/>
              </a:ext>
            </a:extLst>
          </p:cNvPr>
          <p:cNvSpPr/>
          <p:nvPr/>
        </p:nvSpPr>
        <p:spPr>
          <a:xfrm>
            <a:off x="8079592" y="5243355"/>
            <a:ext cx="732179" cy="651167"/>
          </a:xfrm>
          <a:prstGeom prst="ellipse">
            <a:avLst/>
          </a:prstGeom>
          <a:solidFill>
            <a:srgbClr val="555B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n w="0"/>
                <a:solidFill>
                  <a:schemeClr val="bg1"/>
                </a:solidFill>
                <a:effectLst>
                  <a:outerShdw blurRad="38100" dist="19050" dir="2700000" algn="tl" rotWithShape="0">
                    <a:schemeClr val="dk1">
                      <a:alpha val="40000"/>
                    </a:schemeClr>
                  </a:outerShdw>
                </a:effectLst>
              </a:rPr>
              <a:t>2 digit</a:t>
            </a:r>
          </a:p>
        </p:txBody>
      </p:sp>
      <p:cxnSp>
        <p:nvCxnSpPr>
          <p:cNvPr id="39" name="Straight Connector 38">
            <a:extLst>
              <a:ext uri="{FF2B5EF4-FFF2-40B4-BE49-F238E27FC236}">
                <a16:creationId xmlns:a16="http://schemas.microsoft.com/office/drawing/2014/main" id="{759C21A2-9D02-9846-950E-183E9B3CF87A}"/>
              </a:ext>
            </a:extLst>
          </p:cNvPr>
          <p:cNvCxnSpPr>
            <a:cxnSpLocks/>
            <a:endCxn id="38" idx="0"/>
          </p:cNvCxnSpPr>
          <p:nvPr/>
        </p:nvCxnSpPr>
        <p:spPr>
          <a:xfrm>
            <a:off x="8135844" y="4065391"/>
            <a:ext cx="309838" cy="117796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Oval 39">
            <a:extLst>
              <a:ext uri="{FF2B5EF4-FFF2-40B4-BE49-F238E27FC236}">
                <a16:creationId xmlns:a16="http://schemas.microsoft.com/office/drawing/2014/main" id="{30E0691E-D64D-6B40-8B54-124C56CE2F5E}"/>
              </a:ext>
            </a:extLst>
          </p:cNvPr>
          <p:cNvSpPr/>
          <p:nvPr/>
        </p:nvSpPr>
        <p:spPr>
          <a:xfrm>
            <a:off x="7321360" y="5297705"/>
            <a:ext cx="732179" cy="651167"/>
          </a:xfrm>
          <a:prstGeom prst="ellipse">
            <a:avLst/>
          </a:prstGeom>
          <a:solidFill>
            <a:srgbClr val="555B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n w="0"/>
                <a:solidFill>
                  <a:schemeClr val="bg1"/>
                </a:solidFill>
                <a:effectLst>
                  <a:outerShdw blurRad="38100" dist="19050" dir="2700000" algn="tl" rotWithShape="0">
                    <a:schemeClr val="dk1">
                      <a:alpha val="40000"/>
                    </a:schemeClr>
                  </a:outerShdw>
                </a:effectLst>
              </a:rPr>
              <a:t>2 digit</a:t>
            </a:r>
          </a:p>
        </p:txBody>
      </p:sp>
      <p:cxnSp>
        <p:nvCxnSpPr>
          <p:cNvPr id="41" name="Straight Connector 40">
            <a:extLst>
              <a:ext uri="{FF2B5EF4-FFF2-40B4-BE49-F238E27FC236}">
                <a16:creationId xmlns:a16="http://schemas.microsoft.com/office/drawing/2014/main" id="{6AFA3899-BAB5-454E-A887-4352D65D17D6}"/>
              </a:ext>
            </a:extLst>
          </p:cNvPr>
          <p:cNvCxnSpPr>
            <a:cxnSpLocks/>
            <a:stCxn id="27" idx="4"/>
            <a:endCxn id="40" idx="0"/>
          </p:cNvCxnSpPr>
          <p:nvPr/>
        </p:nvCxnSpPr>
        <p:spPr>
          <a:xfrm flipH="1">
            <a:off x="7687450" y="4065391"/>
            <a:ext cx="312306" cy="123231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2" name="Oval 41">
            <a:extLst>
              <a:ext uri="{FF2B5EF4-FFF2-40B4-BE49-F238E27FC236}">
                <a16:creationId xmlns:a16="http://schemas.microsoft.com/office/drawing/2014/main" id="{22A8C53E-B582-D146-B33F-3473834A9AD1}"/>
              </a:ext>
            </a:extLst>
          </p:cNvPr>
          <p:cNvSpPr/>
          <p:nvPr/>
        </p:nvSpPr>
        <p:spPr>
          <a:xfrm>
            <a:off x="7047849" y="4516900"/>
            <a:ext cx="732179" cy="651167"/>
          </a:xfrm>
          <a:prstGeom prst="ellipse">
            <a:avLst/>
          </a:prstGeom>
          <a:solidFill>
            <a:srgbClr val="555B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n w="0"/>
                <a:solidFill>
                  <a:schemeClr val="bg1"/>
                </a:solidFill>
                <a:effectLst>
                  <a:outerShdw blurRad="38100" dist="19050" dir="2700000" algn="tl" rotWithShape="0">
                    <a:schemeClr val="dk1">
                      <a:alpha val="40000"/>
                    </a:schemeClr>
                  </a:outerShdw>
                </a:effectLst>
              </a:rPr>
              <a:t>2 digit</a:t>
            </a:r>
          </a:p>
        </p:txBody>
      </p:sp>
      <p:cxnSp>
        <p:nvCxnSpPr>
          <p:cNvPr id="43" name="Straight Connector 42">
            <a:extLst>
              <a:ext uri="{FF2B5EF4-FFF2-40B4-BE49-F238E27FC236}">
                <a16:creationId xmlns:a16="http://schemas.microsoft.com/office/drawing/2014/main" id="{7F21CF86-3636-FF46-8B5A-802EFF42ADCF}"/>
              </a:ext>
            </a:extLst>
          </p:cNvPr>
          <p:cNvCxnSpPr>
            <a:cxnSpLocks/>
          </p:cNvCxnSpPr>
          <p:nvPr/>
        </p:nvCxnSpPr>
        <p:spPr>
          <a:xfrm flipH="1">
            <a:off x="7413939" y="4034954"/>
            <a:ext cx="366089" cy="458559"/>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78" name="Oval 77">
            <a:extLst>
              <a:ext uri="{FF2B5EF4-FFF2-40B4-BE49-F238E27FC236}">
                <a16:creationId xmlns:a16="http://schemas.microsoft.com/office/drawing/2014/main" id="{94844665-75D6-114B-B745-36D13834193D}"/>
              </a:ext>
            </a:extLst>
          </p:cNvPr>
          <p:cNvSpPr/>
          <p:nvPr/>
        </p:nvSpPr>
        <p:spPr>
          <a:xfrm>
            <a:off x="5944146" y="4568801"/>
            <a:ext cx="732179" cy="651167"/>
          </a:xfrm>
          <a:prstGeom prst="ellipse">
            <a:avLst/>
          </a:prstGeom>
          <a:solidFill>
            <a:srgbClr val="555B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n w="0"/>
                <a:solidFill>
                  <a:schemeClr val="bg1"/>
                </a:solidFill>
                <a:effectLst>
                  <a:outerShdw blurRad="38100" dist="19050" dir="2700000" algn="tl" rotWithShape="0">
                    <a:schemeClr val="dk1">
                      <a:alpha val="40000"/>
                    </a:schemeClr>
                  </a:outerShdw>
                </a:effectLst>
              </a:rPr>
              <a:t>2 digit</a:t>
            </a:r>
          </a:p>
        </p:txBody>
      </p:sp>
      <p:cxnSp>
        <p:nvCxnSpPr>
          <p:cNvPr id="79" name="Straight Connector 78">
            <a:extLst>
              <a:ext uri="{FF2B5EF4-FFF2-40B4-BE49-F238E27FC236}">
                <a16:creationId xmlns:a16="http://schemas.microsoft.com/office/drawing/2014/main" id="{A9AC2B7D-6FE3-6540-9D3A-550A40CA6322}"/>
              </a:ext>
            </a:extLst>
          </p:cNvPr>
          <p:cNvCxnSpPr>
            <a:cxnSpLocks/>
          </p:cNvCxnSpPr>
          <p:nvPr/>
        </p:nvCxnSpPr>
        <p:spPr>
          <a:xfrm>
            <a:off x="5944146" y="4110242"/>
            <a:ext cx="366090" cy="458559"/>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80" name="Oval 79">
            <a:extLst>
              <a:ext uri="{FF2B5EF4-FFF2-40B4-BE49-F238E27FC236}">
                <a16:creationId xmlns:a16="http://schemas.microsoft.com/office/drawing/2014/main" id="{A8DB1D4E-FB62-EA46-912A-B6806948B369}"/>
              </a:ext>
            </a:extLst>
          </p:cNvPr>
          <p:cNvSpPr/>
          <p:nvPr/>
        </p:nvSpPr>
        <p:spPr>
          <a:xfrm>
            <a:off x="5689133" y="5318643"/>
            <a:ext cx="732179" cy="651167"/>
          </a:xfrm>
          <a:prstGeom prst="ellipse">
            <a:avLst/>
          </a:prstGeom>
          <a:solidFill>
            <a:srgbClr val="555B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n w="0"/>
                <a:solidFill>
                  <a:schemeClr val="bg1"/>
                </a:solidFill>
                <a:effectLst>
                  <a:outerShdw blurRad="38100" dist="19050" dir="2700000" algn="tl" rotWithShape="0">
                    <a:schemeClr val="dk1">
                      <a:alpha val="40000"/>
                    </a:schemeClr>
                  </a:outerShdw>
                </a:effectLst>
              </a:rPr>
              <a:t>2 digit</a:t>
            </a:r>
          </a:p>
        </p:txBody>
      </p:sp>
      <p:cxnSp>
        <p:nvCxnSpPr>
          <p:cNvPr id="81" name="Straight Connector 80">
            <a:extLst>
              <a:ext uri="{FF2B5EF4-FFF2-40B4-BE49-F238E27FC236}">
                <a16:creationId xmlns:a16="http://schemas.microsoft.com/office/drawing/2014/main" id="{738AB72C-2A8F-554C-9EFB-3C2BEA95D29E}"/>
              </a:ext>
            </a:extLst>
          </p:cNvPr>
          <p:cNvCxnSpPr>
            <a:cxnSpLocks/>
          </p:cNvCxnSpPr>
          <p:nvPr/>
        </p:nvCxnSpPr>
        <p:spPr>
          <a:xfrm>
            <a:off x="5745385" y="4140679"/>
            <a:ext cx="309838" cy="117796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82" name="Oval 81">
            <a:extLst>
              <a:ext uri="{FF2B5EF4-FFF2-40B4-BE49-F238E27FC236}">
                <a16:creationId xmlns:a16="http://schemas.microsoft.com/office/drawing/2014/main" id="{4D9E1C9C-829E-824E-A3D8-4700C6AAF0A9}"/>
              </a:ext>
            </a:extLst>
          </p:cNvPr>
          <p:cNvSpPr/>
          <p:nvPr/>
        </p:nvSpPr>
        <p:spPr>
          <a:xfrm>
            <a:off x="4930901" y="5372993"/>
            <a:ext cx="732179" cy="651167"/>
          </a:xfrm>
          <a:prstGeom prst="ellipse">
            <a:avLst/>
          </a:prstGeom>
          <a:solidFill>
            <a:srgbClr val="555B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n w="0"/>
                <a:solidFill>
                  <a:schemeClr val="bg1"/>
                </a:solidFill>
                <a:effectLst>
                  <a:outerShdw blurRad="38100" dist="19050" dir="2700000" algn="tl" rotWithShape="0">
                    <a:schemeClr val="dk1">
                      <a:alpha val="40000"/>
                    </a:schemeClr>
                  </a:outerShdw>
                </a:effectLst>
              </a:rPr>
              <a:t>2 digit</a:t>
            </a:r>
          </a:p>
        </p:txBody>
      </p:sp>
      <p:cxnSp>
        <p:nvCxnSpPr>
          <p:cNvPr id="83" name="Straight Connector 82">
            <a:extLst>
              <a:ext uri="{FF2B5EF4-FFF2-40B4-BE49-F238E27FC236}">
                <a16:creationId xmlns:a16="http://schemas.microsoft.com/office/drawing/2014/main" id="{570524BC-2607-D843-A173-8E8E7A9706DD}"/>
              </a:ext>
            </a:extLst>
          </p:cNvPr>
          <p:cNvCxnSpPr>
            <a:cxnSpLocks/>
          </p:cNvCxnSpPr>
          <p:nvPr/>
        </p:nvCxnSpPr>
        <p:spPr>
          <a:xfrm flipH="1">
            <a:off x="5296991" y="4140679"/>
            <a:ext cx="312306" cy="123231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84" name="Oval 83">
            <a:extLst>
              <a:ext uri="{FF2B5EF4-FFF2-40B4-BE49-F238E27FC236}">
                <a16:creationId xmlns:a16="http://schemas.microsoft.com/office/drawing/2014/main" id="{D2A7BE06-F5D3-2F42-B603-70B0713B3E70}"/>
              </a:ext>
            </a:extLst>
          </p:cNvPr>
          <p:cNvSpPr/>
          <p:nvPr/>
        </p:nvSpPr>
        <p:spPr>
          <a:xfrm>
            <a:off x="4657390" y="4592188"/>
            <a:ext cx="732179" cy="651167"/>
          </a:xfrm>
          <a:prstGeom prst="ellipse">
            <a:avLst/>
          </a:prstGeom>
          <a:solidFill>
            <a:srgbClr val="555B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n w="0"/>
                <a:solidFill>
                  <a:schemeClr val="bg1"/>
                </a:solidFill>
                <a:effectLst>
                  <a:outerShdw blurRad="38100" dist="19050" dir="2700000" algn="tl" rotWithShape="0">
                    <a:schemeClr val="dk1">
                      <a:alpha val="40000"/>
                    </a:schemeClr>
                  </a:outerShdw>
                </a:effectLst>
              </a:rPr>
              <a:t>2 digit</a:t>
            </a:r>
          </a:p>
        </p:txBody>
      </p:sp>
      <p:cxnSp>
        <p:nvCxnSpPr>
          <p:cNvPr id="85" name="Straight Connector 84">
            <a:extLst>
              <a:ext uri="{FF2B5EF4-FFF2-40B4-BE49-F238E27FC236}">
                <a16:creationId xmlns:a16="http://schemas.microsoft.com/office/drawing/2014/main" id="{CBE221F2-B882-0C4A-9031-82E6717E2BE8}"/>
              </a:ext>
            </a:extLst>
          </p:cNvPr>
          <p:cNvCxnSpPr>
            <a:cxnSpLocks/>
          </p:cNvCxnSpPr>
          <p:nvPr/>
        </p:nvCxnSpPr>
        <p:spPr>
          <a:xfrm flipH="1">
            <a:off x="5023480" y="4110242"/>
            <a:ext cx="366089" cy="458559"/>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86" name="Oval 85">
            <a:extLst>
              <a:ext uri="{FF2B5EF4-FFF2-40B4-BE49-F238E27FC236}">
                <a16:creationId xmlns:a16="http://schemas.microsoft.com/office/drawing/2014/main" id="{BF610CE0-9666-7A43-8D79-D8B7F685989F}"/>
              </a:ext>
            </a:extLst>
          </p:cNvPr>
          <p:cNvSpPr/>
          <p:nvPr/>
        </p:nvSpPr>
        <p:spPr>
          <a:xfrm>
            <a:off x="3717088" y="4623151"/>
            <a:ext cx="732179" cy="651167"/>
          </a:xfrm>
          <a:prstGeom prst="ellipse">
            <a:avLst/>
          </a:prstGeom>
          <a:solidFill>
            <a:srgbClr val="555B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n w="0"/>
                <a:solidFill>
                  <a:schemeClr val="bg1"/>
                </a:solidFill>
                <a:effectLst>
                  <a:outerShdw blurRad="38100" dist="19050" dir="2700000" algn="tl" rotWithShape="0">
                    <a:schemeClr val="dk1">
                      <a:alpha val="40000"/>
                    </a:schemeClr>
                  </a:outerShdw>
                </a:effectLst>
              </a:rPr>
              <a:t>2 digit</a:t>
            </a:r>
          </a:p>
        </p:txBody>
      </p:sp>
      <p:cxnSp>
        <p:nvCxnSpPr>
          <p:cNvPr id="87" name="Straight Connector 86">
            <a:extLst>
              <a:ext uri="{FF2B5EF4-FFF2-40B4-BE49-F238E27FC236}">
                <a16:creationId xmlns:a16="http://schemas.microsoft.com/office/drawing/2014/main" id="{71548E81-93BA-5243-9363-13868269AC51}"/>
              </a:ext>
            </a:extLst>
          </p:cNvPr>
          <p:cNvCxnSpPr>
            <a:cxnSpLocks/>
          </p:cNvCxnSpPr>
          <p:nvPr/>
        </p:nvCxnSpPr>
        <p:spPr>
          <a:xfrm>
            <a:off x="3717088" y="4164592"/>
            <a:ext cx="366090" cy="458559"/>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88" name="Oval 87">
            <a:extLst>
              <a:ext uri="{FF2B5EF4-FFF2-40B4-BE49-F238E27FC236}">
                <a16:creationId xmlns:a16="http://schemas.microsoft.com/office/drawing/2014/main" id="{5A242ACD-124A-4F42-8A24-D48239E09E43}"/>
              </a:ext>
            </a:extLst>
          </p:cNvPr>
          <p:cNvSpPr/>
          <p:nvPr/>
        </p:nvSpPr>
        <p:spPr>
          <a:xfrm>
            <a:off x="3462075" y="5372993"/>
            <a:ext cx="732179" cy="651167"/>
          </a:xfrm>
          <a:prstGeom prst="ellipse">
            <a:avLst/>
          </a:prstGeom>
          <a:solidFill>
            <a:srgbClr val="555B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n w="0"/>
                <a:solidFill>
                  <a:schemeClr val="bg1"/>
                </a:solidFill>
                <a:effectLst>
                  <a:outerShdw blurRad="38100" dist="19050" dir="2700000" algn="tl" rotWithShape="0">
                    <a:schemeClr val="dk1">
                      <a:alpha val="40000"/>
                    </a:schemeClr>
                  </a:outerShdw>
                </a:effectLst>
              </a:rPr>
              <a:t>2 digit</a:t>
            </a:r>
          </a:p>
        </p:txBody>
      </p:sp>
      <p:cxnSp>
        <p:nvCxnSpPr>
          <p:cNvPr id="89" name="Straight Connector 88">
            <a:extLst>
              <a:ext uri="{FF2B5EF4-FFF2-40B4-BE49-F238E27FC236}">
                <a16:creationId xmlns:a16="http://schemas.microsoft.com/office/drawing/2014/main" id="{51E7B295-09A1-8042-8148-C3A6F572FA7A}"/>
              </a:ext>
            </a:extLst>
          </p:cNvPr>
          <p:cNvCxnSpPr>
            <a:cxnSpLocks/>
          </p:cNvCxnSpPr>
          <p:nvPr/>
        </p:nvCxnSpPr>
        <p:spPr>
          <a:xfrm>
            <a:off x="3518327" y="4195029"/>
            <a:ext cx="309838" cy="117796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90" name="Oval 89">
            <a:extLst>
              <a:ext uri="{FF2B5EF4-FFF2-40B4-BE49-F238E27FC236}">
                <a16:creationId xmlns:a16="http://schemas.microsoft.com/office/drawing/2014/main" id="{99A92AB6-F393-3B40-A882-EB20DC23DC2B}"/>
              </a:ext>
            </a:extLst>
          </p:cNvPr>
          <p:cNvSpPr/>
          <p:nvPr/>
        </p:nvSpPr>
        <p:spPr>
          <a:xfrm>
            <a:off x="2703843" y="5427343"/>
            <a:ext cx="732179" cy="651167"/>
          </a:xfrm>
          <a:prstGeom prst="ellipse">
            <a:avLst/>
          </a:prstGeom>
          <a:solidFill>
            <a:srgbClr val="555B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n w="0"/>
                <a:solidFill>
                  <a:schemeClr val="bg1"/>
                </a:solidFill>
                <a:effectLst>
                  <a:outerShdw blurRad="38100" dist="19050" dir="2700000" algn="tl" rotWithShape="0">
                    <a:schemeClr val="dk1">
                      <a:alpha val="40000"/>
                    </a:schemeClr>
                  </a:outerShdw>
                </a:effectLst>
              </a:rPr>
              <a:t>2 digit</a:t>
            </a:r>
          </a:p>
        </p:txBody>
      </p:sp>
      <p:cxnSp>
        <p:nvCxnSpPr>
          <p:cNvPr id="91" name="Straight Connector 90">
            <a:extLst>
              <a:ext uri="{FF2B5EF4-FFF2-40B4-BE49-F238E27FC236}">
                <a16:creationId xmlns:a16="http://schemas.microsoft.com/office/drawing/2014/main" id="{086B9628-EC4C-C24F-9113-BFD47E5EB1D7}"/>
              </a:ext>
            </a:extLst>
          </p:cNvPr>
          <p:cNvCxnSpPr>
            <a:cxnSpLocks/>
          </p:cNvCxnSpPr>
          <p:nvPr/>
        </p:nvCxnSpPr>
        <p:spPr>
          <a:xfrm flipH="1">
            <a:off x="3069933" y="4195029"/>
            <a:ext cx="312306" cy="123231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92" name="Oval 91">
            <a:extLst>
              <a:ext uri="{FF2B5EF4-FFF2-40B4-BE49-F238E27FC236}">
                <a16:creationId xmlns:a16="http://schemas.microsoft.com/office/drawing/2014/main" id="{79754662-CB4F-AF44-8952-16ADDFD57B5B}"/>
              </a:ext>
            </a:extLst>
          </p:cNvPr>
          <p:cNvSpPr/>
          <p:nvPr/>
        </p:nvSpPr>
        <p:spPr>
          <a:xfrm>
            <a:off x="2430332" y="4646538"/>
            <a:ext cx="732179" cy="651167"/>
          </a:xfrm>
          <a:prstGeom prst="ellipse">
            <a:avLst/>
          </a:prstGeom>
          <a:solidFill>
            <a:srgbClr val="555B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n w="0"/>
                <a:solidFill>
                  <a:schemeClr val="bg1"/>
                </a:solidFill>
                <a:effectLst>
                  <a:outerShdw blurRad="38100" dist="19050" dir="2700000" algn="tl" rotWithShape="0">
                    <a:schemeClr val="dk1">
                      <a:alpha val="40000"/>
                    </a:schemeClr>
                  </a:outerShdw>
                </a:effectLst>
              </a:rPr>
              <a:t>2 digit</a:t>
            </a:r>
          </a:p>
        </p:txBody>
      </p:sp>
      <p:cxnSp>
        <p:nvCxnSpPr>
          <p:cNvPr id="93" name="Straight Connector 92">
            <a:extLst>
              <a:ext uri="{FF2B5EF4-FFF2-40B4-BE49-F238E27FC236}">
                <a16:creationId xmlns:a16="http://schemas.microsoft.com/office/drawing/2014/main" id="{6810C07B-DBD1-1D4D-92BB-5F577375B733}"/>
              </a:ext>
            </a:extLst>
          </p:cNvPr>
          <p:cNvCxnSpPr>
            <a:cxnSpLocks/>
          </p:cNvCxnSpPr>
          <p:nvPr/>
        </p:nvCxnSpPr>
        <p:spPr>
          <a:xfrm flipH="1">
            <a:off x="2796422" y="4164592"/>
            <a:ext cx="366089" cy="458559"/>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94" name="Oval 93">
            <a:extLst>
              <a:ext uri="{FF2B5EF4-FFF2-40B4-BE49-F238E27FC236}">
                <a16:creationId xmlns:a16="http://schemas.microsoft.com/office/drawing/2014/main" id="{63BFCE4A-5F4B-CE49-A612-EC54159202AF}"/>
              </a:ext>
            </a:extLst>
          </p:cNvPr>
          <p:cNvSpPr/>
          <p:nvPr/>
        </p:nvSpPr>
        <p:spPr>
          <a:xfrm>
            <a:off x="1407270" y="4592188"/>
            <a:ext cx="732179" cy="651167"/>
          </a:xfrm>
          <a:prstGeom prst="ellipse">
            <a:avLst/>
          </a:prstGeom>
          <a:solidFill>
            <a:srgbClr val="555B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n w="0"/>
                <a:solidFill>
                  <a:schemeClr val="bg1"/>
                </a:solidFill>
                <a:effectLst>
                  <a:outerShdw blurRad="38100" dist="19050" dir="2700000" algn="tl" rotWithShape="0">
                    <a:schemeClr val="dk1">
                      <a:alpha val="40000"/>
                    </a:schemeClr>
                  </a:outerShdw>
                </a:effectLst>
              </a:rPr>
              <a:t>2 digit</a:t>
            </a:r>
          </a:p>
        </p:txBody>
      </p:sp>
      <p:cxnSp>
        <p:nvCxnSpPr>
          <p:cNvPr id="95" name="Straight Connector 94">
            <a:extLst>
              <a:ext uri="{FF2B5EF4-FFF2-40B4-BE49-F238E27FC236}">
                <a16:creationId xmlns:a16="http://schemas.microsoft.com/office/drawing/2014/main" id="{B3D983A5-0FFD-3846-9082-45211407B577}"/>
              </a:ext>
            </a:extLst>
          </p:cNvPr>
          <p:cNvCxnSpPr>
            <a:cxnSpLocks/>
          </p:cNvCxnSpPr>
          <p:nvPr/>
        </p:nvCxnSpPr>
        <p:spPr>
          <a:xfrm>
            <a:off x="1407270" y="4133629"/>
            <a:ext cx="366090" cy="458559"/>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96" name="Oval 95">
            <a:extLst>
              <a:ext uri="{FF2B5EF4-FFF2-40B4-BE49-F238E27FC236}">
                <a16:creationId xmlns:a16="http://schemas.microsoft.com/office/drawing/2014/main" id="{0F0E7EA1-1F6A-674E-897B-1A5A50C6B91A}"/>
              </a:ext>
            </a:extLst>
          </p:cNvPr>
          <p:cNvSpPr/>
          <p:nvPr/>
        </p:nvSpPr>
        <p:spPr>
          <a:xfrm>
            <a:off x="1152257" y="5342030"/>
            <a:ext cx="732179" cy="651167"/>
          </a:xfrm>
          <a:prstGeom prst="ellipse">
            <a:avLst/>
          </a:prstGeom>
          <a:solidFill>
            <a:srgbClr val="555B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n w="0"/>
                <a:solidFill>
                  <a:schemeClr val="bg1"/>
                </a:solidFill>
                <a:effectLst>
                  <a:outerShdw blurRad="38100" dist="19050" dir="2700000" algn="tl" rotWithShape="0">
                    <a:schemeClr val="dk1">
                      <a:alpha val="40000"/>
                    </a:schemeClr>
                  </a:outerShdw>
                </a:effectLst>
              </a:rPr>
              <a:t>2 digit</a:t>
            </a:r>
          </a:p>
        </p:txBody>
      </p:sp>
      <p:cxnSp>
        <p:nvCxnSpPr>
          <p:cNvPr id="97" name="Straight Connector 96">
            <a:extLst>
              <a:ext uri="{FF2B5EF4-FFF2-40B4-BE49-F238E27FC236}">
                <a16:creationId xmlns:a16="http://schemas.microsoft.com/office/drawing/2014/main" id="{6CBB34A3-11FB-3B43-B6CB-185094BAAAFE}"/>
              </a:ext>
            </a:extLst>
          </p:cNvPr>
          <p:cNvCxnSpPr>
            <a:cxnSpLocks/>
          </p:cNvCxnSpPr>
          <p:nvPr/>
        </p:nvCxnSpPr>
        <p:spPr>
          <a:xfrm>
            <a:off x="1208509" y="4164066"/>
            <a:ext cx="309838" cy="117796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98" name="Oval 97">
            <a:extLst>
              <a:ext uri="{FF2B5EF4-FFF2-40B4-BE49-F238E27FC236}">
                <a16:creationId xmlns:a16="http://schemas.microsoft.com/office/drawing/2014/main" id="{D6375913-79D8-B842-815E-7D96EB171B31}"/>
              </a:ext>
            </a:extLst>
          </p:cNvPr>
          <p:cNvSpPr/>
          <p:nvPr/>
        </p:nvSpPr>
        <p:spPr>
          <a:xfrm>
            <a:off x="394025" y="5396380"/>
            <a:ext cx="732179" cy="651167"/>
          </a:xfrm>
          <a:prstGeom prst="ellipse">
            <a:avLst/>
          </a:prstGeom>
          <a:solidFill>
            <a:srgbClr val="555B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n w="0"/>
                <a:solidFill>
                  <a:schemeClr val="bg1"/>
                </a:solidFill>
                <a:effectLst>
                  <a:outerShdw blurRad="38100" dist="19050" dir="2700000" algn="tl" rotWithShape="0">
                    <a:schemeClr val="dk1">
                      <a:alpha val="40000"/>
                    </a:schemeClr>
                  </a:outerShdw>
                </a:effectLst>
              </a:rPr>
              <a:t>2 digit</a:t>
            </a:r>
          </a:p>
        </p:txBody>
      </p:sp>
      <p:cxnSp>
        <p:nvCxnSpPr>
          <p:cNvPr id="99" name="Straight Connector 98">
            <a:extLst>
              <a:ext uri="{FF2B5EF4-FFF2-40B4-BE49-F238E27FC236}">
                <a16:creationId xmlns:a16="http://schemas.microsoft.com/office/drawing/2014/main" id="{854ACB1F-97A3-B74F-BFFE-DE7E27F97F66}"/>
              </a:ext>
            </a:extLst>
          </p:cNvPr>
          <p:cNvCxnSpPr>
            <a:cxnSpLocks/>
          </p:cNvCxnSpPr>
          <p:nvPr/>
        </p:nvCxnSpPr>
        <p:spPr>
          <a:xfrm flipH="1">
            <a:off x="760115" y="4164066"/>
            <a:ext cx="312306" cy="123231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00" name="Oval 99">
            <a:extLst>
              <a:ext uri="{FF2B5EF4-FFF2-40B4-BE49-F238E27FC236}">
                <a16:creationId xmlns:a16="http://schemas.microsoft.com/office/drawing/2014/main" id="{E8A524BC-0749-7747-A859-050CABF439A7}"/>
              </a:ext>
            </a:extLst>
          </p:cNvPr>
          <p:cNvSpPr/>
          <p:nvPr/>
        </p:nvSpPr>
        <p:spPr>
          <a:xfrm>
            <a:off x="120514" y="4615575"/>
            <a:ext cx="732179" cy="651167"/>
          </a:xfrm>
          <a:prstGeom prst="ellipse">
            <a:avLst/>
          </a:prstGeom>
          <a:solidFill>
            <a:srgbClr val="555B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n w="0"/>
                <a:solidFill>
                  <a:schemeClr val="bg1"/>
                </a:solidFill>
                <a:effectLst>
                  <a:outerShdw blurRad="38100" dist="19050" dir="2700000" algn="tl" rotWithShape="0">
                    <a:schemeClr val="dk1">
                      <a:alpha val="40000"/>
                    </a:schemeClr>
                  </a:outerShdw>
                </a:effectLst>
              </a:rPr>
              <a:t>2 digit</a:t>
            </a:r>
          </a:p>
        </p:txBody>
      </p:sp>
      <p:cxnSp>
        <p:nvCxnSpPr>
          <p:cNvPr id="101" name="Straight Connector 100">
            <a:extLst>
              <a:ext uri="{FF2B5EF4-FFF2-40B4-BE49-F238E27FC236}">
                <a16:creationId xmlns:a16="http://schemas.microsoft.com/office/drawing/2014/main" id="{50669EA3-6F81-8A49-A860-365DC4280190}"/>
              </a:ext>
            </a:extLst>
          </p:cNvPr>
          <p:cNvCxnSpPr>
            <a:cxnSpLocks/>
          </p:cNvCxnSpPr>
          <p:nvPr/>
        </p:nvCxnSpPr>
        <p:spPr>
          <a:xfrm flipH="1">
            <a:off x="486604" y="4133629"/>
            <a:ext cx="366089" cy="458559"/>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02" name="TextBox 101">
            <a:extLst>
              <a:ext uri="{FF2B5EF4-FFF2-40B4-BE49-F238E27FC236}">
                <a16:creationId xmlns:a16="http://schemas.microsoft.com/office/drawing/2014/main" id="{4689543A-59D3-0A42-9205-EBACB60DC7BA}"/>
              </a:ext>
            </a:extLst>
          </p:cNvPr>
          <p:cNvSpPr txBox="1"/>
          <p:nvPr/>
        </p:nvSpPr>
        <p:spPr>
          <a:xfrm>
            <a:off x="7174857" y="191631"/>
            <a:ext cx="2279383" cy="830997"/>
          </a:xfrm>
          <a:prstGeom prst="rect">
            <a:avLst/>
          </a:prstGeom>
          <a:noFill/>
        </p:spPr>
        <p:txBody>
          <a:bodyPr wrap="square" rtlCol="0">
            <a:spAutoFit/>
          </a:bodyPr>
          <a:lstStyle/>
          <a:p>
            <a:r>
              <a:rPr lang="en-US" sz="2400" dirty="0">
                <a:solidFill>
                  <a:srgbClr val="FF0000"/>
                </a:solidFill>
              </a:rPr>
              <a:t>64 one-digit multiplies!</a:t>
            </a:r>
          </a:p>
        </p:txBody>
      </p:sp>
      <p:grpSp>
        <p:nvGrpSpPr>
          <p:cNvPr id="5" name="Group 4">
            <a:extLst>
              <a:ext uri="{FF2B5EF4-FFF2-40B4-BE49-F238E27FC236}">
                <a16:creationId xmlns:a16="http://schemas.microsoft.com/office/drawing/2014/main" id="{88B9FDDE-6271-B540-B7BE-E65DF87FA3F6}"/>
              </a:ext>
            </a:extLst>
          </p:cNvPr>
          <p:cNvGrpSpPr/>
          <p:nvPr/>
        </p:nvGrpSpPr>
        <p:grpSpPr>
          <a:xfrm>
            <a:off x="4635982" y="6090380"/>
            <a:ext cx="2194560" cy="502218"/>
            <a:chOff x="5664168" y="6014705"/>
            <a:chExt cx="3479832" cy="799488"/>
          </a:xfrm>
        </p:grpSpPr>
        <p:sp>
          <p:nvSpPr>
            <p:cNvPr id="46" name="Oval 45">
              <a:extLst>
                <a:ext uri="{FF2B5EF4-FFF2-40B4-BE49-F238E27FC236}">
                  <a16:creationId xmlns:a16="http://schemas.microsoft.com/office/drawing/2014/main" id="{8F175604-6613-4E48-883F-D3FBD7710D4D}"/>
                </a:ext>
              </a:extLst>
            </p:cNvPr>
            <p:cNvSpPr/>
            <p:nvPr/>
          </p:nvSpPr>
          <p:spPr>
            <a:xfrm>
              <a:off x="8766309" y="6439989"/>
              <a:ext cx="366089" cy="348079"/>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n w="0"/>
                  <a:solidFill>
                    <a:schemeClr val="bg1"/>
                  </a:solidFill>
                  <a:effectLst>
                    <a:outerShdw blurRad="38100" dist="19050" dir="2700000" algn="tl" rotWithShape="0">
                      <a:schemeClr val="dk1">
                        <a:alpha val="40000"/>
                      </a:schemeClr>
                    </a:outerShdw>
                  </a:effectLst>
                </a:rPr>
                <a:t>1</a:t>
              </a:r>
            </a:p>
          </p:txBody>
        </p:sp>
        <p:sp>
          <p:nvSpPr>
            <p:cNvPr id="47" name="Oval 46">
              <a:extLst>
                <a:ext uri="{FF2B5EF4-FFF2-40B4-BE49-F238E27FC236}">
                  <a16:creationId xmlns:a16="http://schemas.microsoft.com/office/drawing/2014/main" id="{08BC61CF-5A58-E745-BC49-07E0BB023605}"/>
                </a:ext>
              </a:extLst>
            </p:cNvPr>
            <p:cNvSpPr/>
            <p:nvPr/>
          </p:nvSpPr>
          <p:spPr>
            <a:xfrm>
              <a:off x="8777911" y="6024883"/>
              <a:ext cx="366089" cy="348079"/>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n w="0"/>
                  <a:solidFill>
                    <a:schemeClr val="bg1"/>
                  </a:solidFill>
                  <a:effectLst>
                    <a:outerShdw blurRad="38100" dist="19050" dir="2700000" algn="tl" rotWithShape="0">
                      <a:schemeClr val="dk1">
                        <a:alpha val="40000"/>
                      </a:schemeClr>
                    </a:outerShdw>
                  </a:effectLst>
                </a:rPr>
                <a:t>1</a:t>
              </a:r>
            </a:p>
          </p:txBody>
        </p:sp>
        <p:sp>
          <p:nvSpPr>
            <p:cNvPr id="48" name="Oval 47">
              <a:extLst>
                <a:ext uri="{FF2B5EF4-FFF2-40B4-BE49-F238E27FC236}">
                  <a16:creationId xmlns:a16="http://schemas.microsoft.com/office/drawing/2014/main" id="{9BA58539-6E6E-7841-9F31-8D064B7CA6A3}"/>
                </a:ext>
              </a:extLst>
            </p:cNvPr>
            <p:cNvSpPr/>
            <p:nvPr/>
          </p:nvSpPr>
          <p:spPr>
            <a:xfrm>
              <a:off x="8334605" y="6014705"/>
              <a:ext cx="366089" cy="348079"/>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n w="0"/>
                  <a:solidFill>
                    <a:schemeClr val="bg1"/>
                  </a:solidFill>
                  <a:effectLst>
                    <a:outerShdw blurRad="38100" dist="19050" dir="2700000" algn="tl" rotWithShape="0">
                      <a:schemeClr val="dk1">
                        <a:alpha val="40000"/>
                      </a:schemeClr>
                    </a:outerShdw>
                  </a:effectLst>
                </a:rPr>
                <a:t>1</a:t>
              </a:r>
            </a:p>
          </p:txBody>
        </p:sp>
        <p:sp>
          <p:nvSpPr>
            <p:cNvPr id="49" name="Oval 48">
              <a:extLst>
                <a:ext uri="{FF2B5EF4-FFF2-40B4-BE49-F238E27FC236}">
                  <a16:creationId xmlns:a16="http://schemas.microsoft.com/office/drawing/2014/main" id="{6867B81A-3366-044D-ACE3-6F761962279B}"/>
                </a:ext>
              </a:extLst>
            </p:cNvPr>
            <p:cNvSpPr/>
            <p:nvPr/>
          </p:nvSpPr>
          <p:spPr>
            <a:xfrm>
              <a:off x="8332305" y="6439988"/>
              <a:ext cx="366089" cy="348079"/>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n w="0"/>
                  <a:solidFill>
                    <a:schemeClr val="bg1"/>
                  </a:solidFill>
                  <a:effectLst>
                    <a:outerShdw blurRad="38100" dist="19050" dir="2700000" algn="tl" rotWithShape="0">
                      <a:schemeClr val="dk1">
                        <a:alpha val="40000"/>
                      </a:schemeClr>
                    </a:outerShdw>
                  </a:effectLst>
                </a:rPr>
                <a:t>1</a:t>
              </a:r>
            </a:p>
          </p:txBody>
        </p:sp>
        <p:sp>
          <p:nvSpPr>
            <p:cNvPr id="50" name="Oval 49">
              <a:extLst>
                <a:ext uri="{FF2B5EF4-FFF2-40B4-BE49-F238E27FC236}">
                  <a16:creationId xmlns:a16="http://schemas.microsoft.com/office/drawing/2014/main" id="{161E9DF3-5295-5947-9FF1-75332A619046}"/>
                </a:ext>
              </a:extLst>
            </p:cNvPr>
            <p:cNvSpPr/>
            <p:nvPr/>
          </p:nvSpPr>
          <p:spPr>
            <a:xfrm>
              <a:off x="7851271" y="6466114"/>
              <a:ext cx="366089" cy="348079"/>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n w="0"/>
                  <a:solidFill>
                    <a:schemeClr val="bg1"/>
                  </a:solidFill>
                  <a:effectLst>
                    <a:outerShdw blurRad="38100" dist="19050" dir="2700000" algn="tl" rotWithShape="0">
                      <a:schemeClr val="dk1">
                        <a:alpha val="40000"/>
                      </a:schemeClr>
                    </a:outerShdw>
                  </a:effectLst>
                </a:rPr>
                <a:t>1</a:t>
              </a:r>
            </a:p>
          </p:txBody>
        </p:sp>
        <p:sp>
          <p:nvSpPr>
            <p:cNvPr id="51" name="Oval 50">
              <a:extLst>
                <a:ext uri="{FF2B5EF4-FFF2-40B4-BE49-F238E27FC236}">
                  <a16:creationId xmlns:a16="http://schemas.microsoft.com/office/drawing/2014/main" id="{C03F16E5-3A80-0547-AE54-5586D0993AE0}"/>
                </a:ext>
              </a:extLst>
            </p:cNvPr>
            <p:cNvSpPr/>
            <p:nvPr/>
          </p:nvSpPr>
          <p:spPr>
            <a:xfrm>
              <a:off x="7862873" y="6051008"/>
              <a:ext cx="366089" cy="348079"/>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n w="0"/>
                  <a:solidFill>
                    <a:schemeClr val="bg1"/>
                  </a:solidFill>
                  <a:effectLst>
                    <a:outerShdw blurRad="38100" dist="19050" dir="2700000" algn="tl" rotWithShape="0">
                      <a:schemeClr val="dk1">
                        <a:alpha val="40000"/>
                      </a:schemeClr>
                    </a:outerShdw>
                  </a:effectLst>
                </a:rPr>
                <a:t>1</a:t>
              </a:r>
            </a:p>
          </p:txBody>
        </p:sp>
        <p:sp>
          <p:nvSpPr>
            <p:cNvPr id="52" name="Oval 51">
              <a:extLst>
                <a:ext uri="{FF2B5EF4-FFF2-40B4-BE49-F238E27FC236}">
                  <a16:creationId xmlns:a16="http://schemas.microsoft.com/office/drawing/2014/main" id="{520B4AD6-7958-EF46-969D-234DF1511AFD}"/>
                </a:ext>
              </a:extLst>
            </p:cNvPr>
            <p:cNvSpPr/>
            <p:nvPr/>
          </p:nvSpPr>
          <p:spPr>
            <a:xfrm>
              <a:off x="7419567" y="6040830"/>
              <a:ext cx="366089" cy="348079"/>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n w="0"/>
                  <a:solidFill>
                    <a:schemeClr val="bg1"/>
                  </a:solidFill>
                  <a:effectLst>
                    <a:outerShdw blurRad="38100" dist="19050" dir="2700000" algn="tl" rotWithShape="0">
                      <a:schemeClr val="dk1">
                        <a:alpha val="40000"/>
                      </a:schemeClr>
                    </a:outerShdw>
                  </a:effectLst>
                </a:rPr>
                <a:t>1</a:t>
              </a:r>
            </a:p>
          </p:txBody>
        </p:sp>
        <p:sp>
          <p:nvSpPr>
            <p:cNvPr id="53" name="Oval 52">
              <a:extLst>
                <a:ext uri="{FF2B5EF4-FFF2-40B4-BE49-F238E27FC236}">
                  <a16:creationId xmlns:a16="http://schemas.microsoft.com/office/drawing/2014/main" id="{ACF09C80-1EB5-894B-962E-814C3D3EF93B}"/>
                </a:ext>
              </a:extLst>
            </p:cNvPr>
            <p:cNvSpPr/>
            <p:nvPr/>
          </p:nvSpPr>
          <p:spPr>
            <a:xfrm>
              <a:off x="7417267" y="6466113"/>
              <a:ext cx="366089" cy="348079"/>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n w="0"/>
                  <a:solidFill>
                    <a:schemeClr val="bg1"/>
                  </a:solidFill>
                  <a:effectLst>
                    <a:outerShdw blurRad="38100" dist="19050" dir="2700000" algn="tl" rotWithShape="0">
                      <a:schemeClr val="dk1">
                        <a:alpha val="40000"/>
                      </a:schemeClr>
                    </a:outerShdw>
                  </a:effectLst>
                </a:rPr>
                <a:t>1</a:t>
              </a:r>
            </a:p>
          </p:txBody>
        </p:sp>
        <p:sp>
          <p:nvSpPr>
            <p:cNvPr id="54" name="Oval 53">
              <a:extLst>
                <a:ext uri="{FF2B5EF4-FFF2-40B4-BE49-F238E27FC236}">
                  <a16:creationId xmlns:a16="http://schemas.microsoft.com/office/drawing/2014/main" id="{4C6DD6FB-4D3E-1340-93EA-CD52CB280690}"/>
                </a:ext>
              </a:extLst>
            </p:cNvPr>
            <p:cNvSpPr/>
            <p:nvPr/>
          </p:nvSpPr>
          <p:spPr>
            <a:xfrm>
              <a:off x="6972811" y="6459768"/>
              <a:ext cx="366089" cy="348079"/>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n w="0"/>
                  <a:solidFill>
                    <a:schemeClr val="bg1"/>
                  </a:solidFill>
                  <a:effectLst>
                    <a:outerShdw blurRad="38100" dist="19050" dir="2700000" algn="tl" rotWithShape="0">
                      <a:schemeClr val="dk1">
                        <a:alpha val="40000"/>
                      </a:schemeClr>
                    </a:outerShdw>
                  </a:effectLst>
                </a:rPr>
                <a:t>1</a:t>
              </a:r>
            </a:p>
          </p:txBody>
        </p:sp>
        <p:sp>
          <p:nvSpPr>
            <p:cNvPr id="55" name="Oval 54">
              <a:extLst>
                <a:ext uri="{FF2B5EF4-FFF2-40B4-BE49-F238E27FC236}">
                  <a16:creationId xmlns:a16="http://schemas.microsoft.com/office/drawing/2014/main" id="{6F94475C-85FC-3C42-87C0-77C7E126AD9C}"/>
                </a:ext>
              </a:extLst>
            </p:cNvPr>
            <p:cNvSpPr/>
            <p:nvPr/>
          </p:nvSpPr>
          <p:spPr>
            <a:xfrm>
              <a:off x="6984413" y="6044662"/>
              <a:ext cx="366089" cy="348079"/>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n w="0"/>
                  <a:solidFill>
                    <a:schemeClr val="bg1"/>
                  </a:solidFill>
                  <a:effectLst>
                    <a:outerShdw blurRad="38100" dist="19050" dir="2700000" algn="tl" rotWithShape="0">
                      <a:schemeClr val="dk1">
                        <a:alpha val="40000"/>
                      </a:schemeClr>
                    </a:outerShdw>
                  </a:effectLst>
                </a:rPr>
                <a:t>1</a:t>
              </a:r>
            </a:p>
          </p:txBody>
        </p:sp>
        <p:sp>
          <p:nvSpPr>
            <p:cNvPr id="56" name="Oval 55">
              <a:extLst>
                <a:ext uri="{FF2B5EF4-FFF2-40B4-BE49-F238E27FC236}">
                  <a16:creationId xmlns:a16="http://schemas.microsoft.com/office/drawing/2014/main" id="{001EE7AD-5E0A-4547-98D4-89430B19FA04}"/>
                </a:ext>
              </a:extLst>
            </p:cNvPr>
            <p:cNvSpPr/>
            <p:nvPr/>
          </p:nvSpPr>
          <p:spPr>
            <a:xfrm>
              <a:off x="6541107" y="6034484"/>
              <a:ext cx="366089" cy="348079"/>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n w="0"/>
                  <a:solidFill>
                    <a:schemeClr val="bg1"/>
                  </a:solidFill>
                  <a:effectLst>
                    <a:outerShdw blurRad="38100" dist="19050" dir="2700000" algn="tl" rotWithShape="0">
                      <a:schemeClr val="dk1">
                        <a:alpha val="40000"/>
                      </a:schemeClr>
                    </a:outerShdw>
                  </a:effectLst>
                </a:rPr>
                <a:t>1</a:t>
              </a:r>
            </a:p>
          </p:txBody>
        </p:sp>
        <p:sp>
          <p:nvSpPr>
            <p:cNvPr id="57" name="Oval 56">
              <a:extLst>
                <a:ext uri="{FF2B5EF4-FFF2-40B4-BE49-F238E27FC236}">
                  <a16:creationId xmlns:a16="http://schemas.microsoft.com/office/drawing/2014/main" id="{A137418B-3118-AF49-95F6-A4EBC21A8745}"/>
                </a:ext>
              </a:extLst>
            </p:cNvPr>
            <p:cNvSpPr/>
            <p:nvPr/>
          </p:nvSpPr>
          <p:spPr>
            <a:xfrm>
              <a:off x="6538807" y="6459767"/>
              <a:ext cx="366089" cy="348079"/>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n w="0"/>
                  <a:solidFill>
                    <a:schemeClr val="bg1"/>
                  </a:solidFill>
                  <a:effectLst>
                    <a:outerShdw blurRad="38100" dist="19050" dir="2700000" algn="tl" rotWithShape="0">
                      <a:schemeClr val="dk1">
                        <a:alpha val="40000"/>
                      </a:schemeClr>
                    </a:outerShdw>
                  </a:effectLst>
                </a:rPr>
                <a:t>1</a:t>
              </a:r>
            </a:p>
          </p:txBody>
        </p:sp>
        <p:sp>
          <p:nvSpPr>
            <p:cNvPr id="58" name="Oval 57">
              <a:extLst>
                <a:ext uri="{FF2B5EF4-FFF2-40B4-BE49-F238E27FC236}">
                  <a16:creationId xmlns:a16="http://schemas.microsoft.com/office/drawing/2014/main" id="{5A40AE1A-B2C5-814D-8486-59D397A48C6A}"/>
                </a:ext>
              </a:extLst>
            </p:cNvPr>
            <p:cNvSpPr/>
            <p:nvPr/>
          </p:nvSpPr>
          <p:spPr>
            <a:xfrm>
              <a:off x="6098172" y="6449444"/>
              <a:ext cx="366089" cy="348079"/>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n w="0"/>
                  <a:solidFill>
                    <a:schemeClr val="bg1"/>
                  </a:solidFill>
                  <a:effectLst>
                    <a:outerShdw blurRad="38100" dist="19050" dir="2700000" algn="tl" rotWithShape="0">
                      <a:schemeClr val="dk1">
                        <a:alpha val="40000"/>
                      </a:schemeClr>
                    </a:outerShdw>
                  </a:effectLst>
                </a:rPr>
                <a:t>1</a:t>
              </a:r>
            </a:p>
          </p:txBody>
        </p:sp>
        <p:sp>
          <p:nvSpPr>
            <p:cNvPr id="59" name="Oval 58">
              <a:extLst>
                <a:ext uri="{FF2B5EF4-FFF2-40B4-BE49-F238E27FC236}">
                  <a16:creationId xmlns:a16="http://schemas.microsoft.com/office/drawing/2014/main" id="{7B59829D-AA98-A545-8970-8B7EF3021465}"/>
                </a:ext>
              </a:extLst>
            </p:cNvPr>
            <p:cNvSpPr/>
            <p:nvPr/>
          </p:nvSpPr>
          <p:spPr>
            <a:xfrm>
              <a:off x="6109774" y="6034338"/>
              <a:ext cx="366089" cy="348079"/>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n w="0"/>
                  <a:solidFill>
                    <a:schemeClr val="bg1"/>
                  </a:solidFill>
                  <a:effectLst>
                    <a:outerShdw blurRad="38100" dist="19050" dir="2700000" algn="tl" rotWithShape="0">
                      <a:schemeClr val="dk1">
                        <a:alpha val="40000"/>
                      </a:schemeClr>
                    </a:outerShdw>
                  </a:effectLst>
                </a:rPr>
                <a:t>1</a:t>
              </a:r>
            </a:p>
          </p:txBody>
        </p:sp>
        <p:sp>
          <p:nvSpPr>
            <p:cNvPr id="60" name="Oval 59">
              <a:extLst>
                <a:ext uri="{FF2B5EF4-FFF2-40B4-BE49-F238E27FC236}">
                  <a16:creationId xmlns:a16="http://schemas.microsoft.com/office/drawing/2014/main" id="{2CE74B61-67F4-3645-97A3-ED33119F307F}"/>
                </a:ext>
              </a:extLst>
            </p:cNvPr>
            <p:cNvSpPr/>
            <p:nvPr/>
          </p:nvSpPr>
          <p:spPr>
            <a:xfrm>
              <a:off x="5666468" y="6024160"/>
              <a:ext cx="366089" cy="348079"/>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n w="0"/>
                  <a:solidFill>
                    <a:schemeClr val="bg1"/>
                  </a:solidFill>
                  <a:effectLst>
                    <a:outerShdw blurRad="38100" dist="19050" dir="2700000" algn="tl" rotWithShape="0">
                      <a:schemeClr val="dk1">
                        <a:alpha val="40000"/>
                      </a:schemeClr>
                    </a:outerShdw>
                  </a:effectLst>
                </a:rPr>
                <a:t>1</a:t>
              </a:r>
            </a:p>
          </p:txBody>
        </p:sp>
        <p:sp>
          <p:nvSpPr>
            <p:cNvPr id="61" name="Oval 60">
              <a:extLst>
                <a:ext uri="{FF2B5EF4-FFF2-40B4-BE49-F238E27FC236}">
                  <a16:creationId xmlns:a16="http://schemas.microsoft.com/office/drawing/2014/main" id="{358126EE-F3E6-A24A-A3EA-2091EFB24E90}"/>
                </a:ext>
              </a:extLst>
            </p:cNvPr>
            <p:cNvSpPr/>
            <p:nvPr/>
          </p:nvSpPr>
          <p:spPr>
            <a:xfrm>
              <a:off x="5664168" y="6449443"/>
              <a:ext cx="366089" cy="348079"/>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n w="0"/>
                  <a:solidFill>
                    <a:schemeClr val="bg1"/>
                  </a:solidFill>
                  <a:effectLst>
                    <a:outerShdw blurRad="38100" dist="19050" dir="2700000" algn="tl" rotWithShape="0">
                      <a:schemeClr val="dk1">
                        <a:alpha val="40000"/>
                      </a:schemeClr>
                    </a:outerShdw>
                  </a:effectLst>
                </a:rPr>
                <a:t>1</a:t>
              </a:r>
            </a:p>
          </p:txBody>
        </p:sp>
      </p:grpSp>
      <p:grpSp>
        <p:nvGrpSpPr>
          <p:cNvPr id="63" name="Group 62">
            <a:extLst>
              <a:ext uri="{FF2B5EF4-FFF2-40B4-BE49-F238E27FC236}">
                <a16:creationId xmlns:a16="http://schemas.microsoft.com/office/drawing/2014/main" id="{C620E383-9150-9944-949C-52478BBF7990}"/>
              </a:ext>
            </a:extLst>
          </p:cNvPr>
          <p:cNvGrpSpPr/>
          <p:nvPr/>
        </p:nvGrpSpPr>
        <p:grpSpPr>
          <a:xfrm>
            <a:off x="6949440" y="6177162"/>
            <a:ext cx="2194560" cy="502218"/>
            <a:chOff x="5664168" y="6014705"/>
            <a:chExt cx="3479832" cy="799488"/>
          </a:xfrm>
        </p:grpSpPr>
        <p:sp>
          <p:nvSpPr>
            <p:cNvPr id="64" name="Oval 63">
              <a:extLst>
                <a:ext uri="{FF2B5EF4-FFF2-40B4-BE49-F238E27FC236}">
                  <a16:creationId xmlns:a16="http://schemas.microsoft.com/office/drawing/2014/main" id="{E56CC8B7-ACBF-D24B-BAAE-F289E9C0C7A2}"/>
                </a:ext>
              </a:extLst>
            </p:cNvPr>
            <p:cNvSpPr/>
            <p:nvPr/>
          </p:nvSpPr>
          <p:spPr>
            <a:xfrm>
              <a:off x="8766309" y="6439989"/>
              <a:ext cx="366089" cy="348079"/>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n w="0"/>
                  <a:solidFill>
                    <a:schemeClr val="bg1"/>
                  </a:solidFill>
                  <a:effectLst>
                    <a:outerShdw blurRad="38100" dist="19050" dir="2700000" algn="tl" rotWithShape="0">
                      <a:schemeClr val="dk1">
                        <a:alpha val="40000"/>
                      </a:schemeClr>
                    </a:outerShdw>
                  </a:effectLst>
                </a:rPr>
                <a:t>1</a:t>
              </a:r>
            </a:p>
          </p:txBody>
        </p:sp>
        <p:sp>
          <p:nvSpPr>
            <p:cNvPr id="65" name="Oval 64">
              <a:extLst>
                <a:ext uri="{FF2B5EF4-FFF2-40B4-BE49-F238E27FC236}">
                  <a16:creationId xmlns:a16="http://schemas.microsoft.com/office/drawing/2014/main" id="{999AED4C-C49A-7B40-AA4E-B05ACC60C111}"/>
                </a:ext>
              </a:extLst>
            </p:cNvPr>
            <p:cNvSpPr/>
            <p:nvPr/>
          </p:nvSpPr>
          <p:spPr>
            <a:xfrm>
              <a:off x="8777911" y="6024883"/>
              <a:ext cx="366089" cy="348079"/>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n w="0"/>
                  <a:solidFill>
                    <a:schemeClr val="bg1"/>
                  </a:solidFill>
                  <a:effectLst>
                    <a:outerShdw blurRad="38100" dist="19050" dir="2700000" algn="tl" rotWithShape="0">
                      <a:schemeClr val="dk1">
                        <a:alpha val="40000"/>
                      </a:schemeClr>
                    </a:outerShdw>
                  </a:effectLst>
                </a:rPr>
                <a:t>1</a:t>
              </a:r>
            </a:p>
          </p:txBody>
        </p:sp>
        <p:sp>
          <p:nvSpPr>
            <p:cNvPr id="66" name="Oval 65">
              <a:extLst>
                <a:ext uri="{FF2B5EF4-FFF2-40B4-BE49-F238E27FC236}">
                  <a16:creationId xmlns:a16="http://schemas.microsoft.com/office/drawing/2014/main" id="{A2A921F5-88FF-4847-9C37-655D694EE5E3}"/>
                </a:ext>
              </a:extLst>
            </p:cNvPr>
            <p:cNvSpPr/>
            <p:nvPr/>
          </p:nvSpPr>
          <p:spPr>
            <a:xfrm>
              <a:off x="8334605" y="6014705"/>
              <a:ext cx="366089" cy="348079"/>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n w="0"/>
                  <a:solidFill>
                    <a:schemeClr val="bg1"/>
                  </a:solidFill>
                  <a:effectLst>
                    <a:outerShdw blurRad="38100" dist="19050" dir="2700000" algn="tl" rotWithShape="0">
                      <a:schemeClr val="dk1">
                        <a:alpha val="40000"/>
                      </a:schemeClr>
                    </a:outerShdw>
                  </a:effectLst>
                </a:rPr>
                <a:t>1</a:t>
              </a:r>
            </a:p>
          </p:txBody>
        </p:sp>
        <p:sp>
          <p:nvSpPr>
            <p:cNvPr id="67" name="Oval 66">
              <a:extLst>
                <a:ext uri="{FF2B5EF4-FFF2-40B4-BE49-F238E27FC236}">
                  <a16:creationId xmlns:a16="http://schemas.microsoft.com/office/drawing/2014/main" id="{868372A9-4B5E-2B4B-A174-066E9D7C0799}"/>
                </a:ext>
              </a:extLst>
            </p:cNvPr>
            <p:cNvSpPr/>
            <p:nvPr/>
          </p:nvSpPr>
          <p:spPr>
            <a:xfrm>
              <a:off x="8332305" y="6439988"/>
              <a:ext cx="366089" cy="348079"/>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n w="0"/>
                  <a:solidFill>
                    <a:schemeClr val="bg1"/>
                  </a:solidFill>
                  <a:effectLst>
                    <a:outerShdw blurRad="38100" dist="19050" dir="2700000" algn="tl" rotWithShape="0">
                      <a:schemeClr val="dk1">
                        <a:alpha val="40000"/>
                      </a:schemeClr>
                    </a:outerShdw>
                  </a:effectLst>
                </a:rPr>
                <a:t>1</a:t>
              </a:r>
            </a:p>
          </p:txBody>
        </p:sp>
        <p:sp>
          <p:nvSpPr>
            <p:cNvPr id="68" name="Oval 67">
              <a:extLst>
                <a:ext uri="{FF2B5EF4-FFF2-40B4-BE49-F238E27FC236}">
                  <a16:creationId xmlns:a16="http://schemas.microsoft.com/office/drawing/2014/main" id="{D9035F5C-3780-7948-A6A0-1675C7B2927E}"/>
                </a:ext>
              </a:extLst>
            </p:cNvPr>
            <p:cNvSpPr/>
            <p:nvPr/>
          </p:nvSpPr>
          <p:spPr>
            <a:xfrm>
              <a:off x="7851271" y="6466114"/>
              <a:ext cx="366089" cy="348079"/>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n w="0"/>
                  <a:solidFill>
                    <a:schemeClr val="bg1"/>
                  </a:solidFill>
                  <a:effectLst>
                    <a:outerShdw blurRad="38100" dist="19050" dir="2700000" algn="tl" rotWithShape="0">
                      <a:schemeClr val="dk1">
                        <a:alpha val="40000"/>
                      </a:schemeClr>
                    </a:outerShdw>
                  </a:effectLst>
                </a:rPr>
                <a:t>1</a:t>
              </a:r>
            </a:p>
          </p:txBody>
        </p:sp>
        <p:sp>
          <p:nvSpPr>
            <p:cNvPr id="69" name="Oval 68">
              <a:extLst>
                <a:ext uri="{FF2B5EF4-FFF2-40B4-BE49-F238E27FC236}">
                  <a16:creationId xmlns:a16="http://schemas.microsoft.com/office/drawing/2014/main" id="{B7603F73-D39F-7349-8355-E5A07763F475}"/>
                </a:ext>
              </a:extLst>
            </p:cNvPr>
            <p:cNvSpPr/>
            <p:nvPr/>
          </p:nvSpPr>
          <p:spPr>
            <a:xfrm>
              <a:off x="7862873" y="6051008"/>
              <a:ext cx="366089" cy="348079"/>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n w="0"/>
                  <a:solidFill>
                    <a:schemeClr val="bg1"/>
                  </a:solidFill>
                  <a:effectLst>
                    <a:outerShdw blurRad="38100" dist="19050" dir="2700000" algn="tl" rotWithShape="0">
                      <a:schemeClr val="dk1">
                        <a:alpha val="40000"/>
                      </a:schemeClr>
                    </a:outerShdw>
                  </a:effectLst>
                </a:rPr>
                <a:t>1</a:t>
              </a:r>
            </a:p>
          </p:txBody>
        </p:sp>
        <p:sp>
          <p:nvSpPr>
            <p:cNvPr id="70" name="Oval 69">
              <a:extLst>
                <a:ext uri="{FF2B5EF4-FFF2-40B4-BE49-F238E27FC236}">
                  <a16:creationId xmlns:a16="http://schemas.microsoft.com/office/drawing/2014/main" id="{63F82932-C6B6-584E-AE60-0FF974A1E669}"/>
                </a:ext>
              </a:extLst>
            </p:cNvPr>
            <p:cNvSpPr/>
            <p:nvPr/>
          </p:nvSpPr>
          <p:spPr>
            <a:xfrm>
              <a:off x="7419567" y="6040830"/>
              <a:ext cx="366089" cy="348079"/>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n w="0"/>
                  <a:solidFill>
                    <a:schemeClr val="bg1"/>
                  </a:solidFill>
                  <a:effectLst>
                    <a:outerShdw blurRad="38100" dist="19050" dir="2700000" algn="tl" rotWithShape="0">
                      <a:schemeClr val="dk1">
                        <a:alpha val="40000"/>
                      </a:schemeClr>
                    </a:outerShdw>
                  </a:effectLst>
                </a:rPr>
                <a:t>1</a:t>
              </a:r>
            </a:p>
          </p:txBody>
        </p:sp>
        <p:sp>
          <p:nvSpPr>
            <p:cNvPr id="71" name="Oval 70">
              <a:extLst>
                <a:ext uri="{FF2B5EF4-FFF2-40B4-BE49-F238E27FC236}">
                  <a16:creationId xmlns:a16="http://schemas.microsoft.com/office/drawing/2014/main" id="{627B8F80-25DE-6F43-9173-442CEE0CE955}"/>
                </a:ext>
              </a:extLst>
            </p:cNvPr>
            <p:cNvSpPr/>
            <p:nvPr/>
          </p:nvSpPr>
          <p:spPr>
            <a:xfrm>
              <a:off x="7417267" y="6466113"/>
              <a:ext cx="366089" cy="348079"/>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n w="0"/>
                  <a:solidFill>
                    <a:schemeClr val="bg1"/>
                  </a:solidFill>
                  <a:effectLst>
                    <a:outerShdw blurRad="38100" dist="19050" dir="2700000" algn="tl" rotWithShape="0">
                      <a:schemeClr val="dk1">
                        <a:alpha val="40000"/>
                      </a:schemeClr>
                    </a:outerShdw>
                  </a:effectLst>
                </a:rPr>
                <a:t>1</a:t>
              </a:r>
            </a:p>
          </p:txBody>
        </p:sp>
        <p:sp>
          <p:nvSpPr>
            <p:cNvPr id="72" name="Oval 71">
              <a:extLst>
                <a:ext uri="{FF2B5EF4-FFF2-40B4-BE49-F238E27FC236}">
                  <a16:creationId xmlns:a16="http://schemas.microsoft.com/office/drawing/2014/main" id="{AD0BC8B6-3E49-A44D-88B5-9878CE152B53}"/>
                </a:ext>
              </a:extLst>
            </p:cNvPr>
            <p:cNvSpPr/>
            <p:nvPr/>
          </p:nvSpPr>
          <p:spPr>
            <a:xfrm>
              <a:off x="6972811" y="6459768"/>
              <a:ext cx="366089" cy="348079"/>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n w="0"/>
                  <a:solidFill>
                    <a:schemeClr val="bg1"/>
                  </a:solidFill>
                  <a:effectLst>
                    <a:outerShdw blurRad="38100" dist="19050" dir="2700000" algn="tl" rotWithShape="0">
                      <a:schemeClr val="dk1">
                        <a:alpha val="40000"/>
                      </a:schemeClr>
                    </a:outerShdw>
                  </a:effectLst>
                </a:rPr>
                <a:t>1</a:t>
              </a:r>
            </a:p>
          </p:txBody>
        </p:sp>
        <p:sp>
          <p:nvSpPr>
            <p:cNvPr id="73" name="Oval 72">
              <a:extLst>
                <a:ext uri="{FF2B5EF4-FFF2-40B4-BE49-F238E27FC236}">
                  <a16:creationId xmlns:a16="http://schemas.microsoft.com/office/drawing/2014/main" id="{297C3CB9-3B29-E44A-9436-D0A55BC4B2B8}"/>
                </a:ext>
              </a:extLst>
            </p:cNvPr>
            <p:cNvSpPr/>
            <p:nvPr/>
          </p:nvSpPr>
          <p:spPr>
            <a:xfrm>
              <a:off x="6984413" y="6044662"/>
              <a:ext cx="366089" cy="348079"/>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n w="0"/>
                  <a:solidFill>
                    <a:schemeClr val="bg1"/>
                  </a:solidFill>
                  <a:effectLst>
                    <a:outerShdw blurRad="38100" dist="19050" dir="2700000" algn="tl" rotWithShape="0">
                      <a:schemeClr val="dk1">
                        <a:alpha val="40000"/>
                      </a:schemeClr>
                    </a:outerShdw>
                  </a:effectLst>
                </a:rPr>
                <a:t>1</a:t>
              </a:r>
            </a:p>
          </p:txBody>
        </p:sp>
        <p:sp>
          <p:nvSpPr>
            <p:cNvPr id="74" name="Oval 73">
              <a:extLst>
                <a:ext uri="{FF2B5EF4-FFF2-40B4-BE49-F238E27FC236}">
                  <a16:creationId xmlns:a16="http://schemas.microsoft.com/office/drawing/2014/main" id="{1CA124F4-8837-BE47-9605-6B740E900EC8}"/>
                </a:ext>
              </a:extLst>
            </p:cNvPr>
            <p:cNvSpPr/>
            <p:nvPr/>
          </p:nvSpPr>
          <p:spPr>
            <a:xfrm>
              <a:off x="6541107" y="6034484"/>
              <a:ext cx="366089" cy="348079"/>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n w="0"/>
                  <a:solidFill>
                    <a:schemeClr val="bg1"/>
                  </a:solidFill>
                  <a:effectLst>
                    <a:outerShdw blurRad="38100" dist="19050" dir="2700000" algn="tl" rotWithShape="0">
                      <a:schemeClr val="dk1">
                        <a:alpha val="40000"/>
                      </a:schemeClr>
                    </a:outerShdw>
                  </a:effectLst>
                </a:rPr>
                <a:t>1</a:t>
              </a:r>
            </a:p>
          </p:txBody>
        </p:sp>
        <p:sp>
          <p:nvSpPr>
            <p:cNvPr id="75" name="Oval 74">
              <a:extLst>
                <a:ext uri="{FF2B5EF4-FFF2-40B4-BE49-F238E27FC236}">
                  <a16:creationId xmlns:a16="http://schemas.microsoft.com/office/drawing/2014/main" id="{B0451EED-B80A-B443-90F5-C32C320BB26B}"/>
                </a:ext>
              </a:extLst>
            </p:cNvPr>
            <p:cNvSpPr/>
            <p:nvPr/>
          </p:nvSpPr>
          <p:spPr>
            <a:xfrm>
              <a:off x="6538807" y="6459767"/>
              <a:ext cx="366089" cy="348079"/>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n w="0"/>
                  <a:solidFill>
                    <a:schemeClr val="bg1"/>
                  </a:solidFill>
                  <a:effectLst>
                    <a:outerShdw blurRad="38100" dist="19050" dir="2700000" algn="tl" rotWithShape="0">
                      <a:schemeClr val="dk1">
                        <a:alpha val="40000"/>
                      </a:schemeClr>
                    </a:outerShdw>
                  </a:effectLst>
                </a:rPr>
                <a:t>1</a:t>
              </a:r>
            </a:p>
          </p:txBody>
        </p:sp>
        <p:sp>
          <p:nvSpPr>
            <p:cNvPr id="76" name="Oval 75">
              <a:extLst>
                <a:ext uri="{FF2B5EF4-FFF2-40B4-BE49-F238E27FC236}">
                  <a16:creationId xmlns:a16="http://schemas.microsoft.com/office/drawing/2014/main" id="{82C388EC-7FAD-0C41-813B-5D54018B2E52}"/>
                </a:ext>
              </a:extLst>
            </p:cNvPr>
            <p:cNvSpPr/>
            <p:nvPr/>
          </p:nvSpPr>
          <p:spPr>
            <a:xfrm>
              <a:off x="6098172" y="6449444"/>
              <a:ext cx="366089" cy="348079"/>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n w="0"/>
                  <a:solidFill>
                    <a:schemeClr val="bg1"/>
                  </a:solidFill>
                  <a:effectLst>
                    <a:outerShdw blurRad="38100" dist="19050" dir="2700000" algn="tl" rotWithShape="0">
                      <a:schemeClr val="dk1">
                        <a:alpha val="40000"/>
                      </a:schemeClr>
                    </a:outerShdw>
                  </a:effectLst>
                </a:rPr>
                <a:t>1</a:t>
              </a:r>
            </a:p>
          </p:txBody>
        </p:sp>
        <p:sp>
          <p:nvSpPr>
            <p:cNvPr id="77" name="Oval 76">
              <a:extLst>
                <a:ext uri="{FF2B5EF4-FFF2-40B4-BE49-F238E27FC236}">
                  <a16:creationId xmlns:a16="http://schemas.microsoft.com/office/drawing/2014/main" id="{FBD3EB41-3FC6-BE4E-A878-0D99727E8263}"/>
                </a:ext>
              </a:extLst>
            </p:cNvPr>
            <p:cNvSpPr/>
            <p:nvPr/>
          </p:nvSpPr>
          <p:spPr>
            <a:xfrm>
              <a:off x="6109774" y="6034338"/>
              <a:ext cx="366089" cy="348079"/>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n w="0"/>
                  <a:solidFill>
                    <a:schemeClr val="bg1"/>
                  </a:solidFill>
                  <a:effectLst>
                    <a:outerShdw blurRad="38100" dist="19050" dir="2700000" algn="tl" rotWithShape="0">
                      <a:schemeClr val="dk1">
                        <a:alpha val="40000"/>
                      </a:schemeClr>
                    </a:outerShdw>
                  </a:effectLst>
                </a:rPr>
                <a:t>1</a:t>
              </a:r>
            </a:p>
          </p:txBody>
        </p:sp>
        <p:sp>
          <p:nvSpPr>
            <p:cNvPr id="103" name="Oval 102">
              <a:extLst>
                <a:ext uri="{FF2B5EF4-FFF2-40B4-BE49-F238E27FC236}">
                  <a16:creationId xmlns:a16="http://schemas.microsoft.com/office/drawing/2014/main" id="{B4EB4D63-A3CC-8746-9B97-34EC944F4C45}"/>
                </a:ext>
              </a:extLst>
            </p:cNvPr>
            <p:cNvSpPr/>
            <p:nvPr/>
          </p:nvSpPr>
          <p:spPr>
            <a:xfrm>
              <a:off x="5666468" y="6024160"/>
              <a:ext cx="366089" cy="348079"/>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n w="0"/>
                  <a:solidFill>
                    <a:schemeClr val="bg1"/>
                  </a:solidFill>
                  <a:effectLst>
                    <a:outerShdw blurRad="38100" dist="19050" dir="2700000" algn="tl" rotWithShape="0">
                      <a:schemeClr val="dk1">
                        <a:alpha val="40000"/>
                      </a:schemeClr>
                    </a:outerShdw>
                  </a:effectLst>
                </a:rPr>
                <a:t>1</a:t>
              </a:r>
            </a:p>
          </p:txBody>
        </p:sp>
        <p:sp>
          <p:nvSpPr>
            <p:cNvPr id="104" name="Oval 103">
              <a:extLst>
                <a:ext uri="{FF2B5EF4-FFF2-40B4-BE49-F238E27FC236}">
                  <a16:creationId xmlns:a16="http://schemas.microsoft.com/office/drawing/2014/main" id="{C9711437-8EF0-294B-AAF3-5AC397F27669}"/>
                </a:ext>
              </a:extLst>
            </p:cNvPr>
            <p:cNvSpPr/>
            <p:nvPr/>
          </p:nvSpPr>
          <p:spPr>
            <a:xfrm>
              <a:off x="5664168" y="6449443"/>
              <a:ext cx="366089" cy="348079"/>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n w="0"/>
                  <a:solidFill>
                    <a:schemeClr val="bg1"/>
                  </a:solidFill>
                  <a:effectLst>
                    <a:outerShdw blurRad="38100" dist="19050" dir="2700000" algn="tl" rotWithShape="0">
                      <a:schemeClr val="dk1">
                        <a:alpha val="40000"/>
                      </a:schemeClr>
                    </a:outerShdw>
                  </a:effectLst>
                </a:rPr>
                <a:t>1</a:t>
              </a:r>
            </a:p>
          </p:txBody>
        </p:sp>
      </p:grpSp>
      <p:grpSp>
        <p:nvGrpSpPr>
          <p:cNvPr id="105" name="Group 104">
            <a:extLst>
              <a:ext uri="{FF2B5EF4-FFF2-40B4-BE49-F238E27FC236}">
                <a16:creationId xmlns:a16="http://schemas.microsoft.com/office/drawing/2014/main" id="{F1FC749A-FB1C-0340-A6B6-BD37CA55B256}"/>
              </a:ext>
            </a:extLst>
          </p:cNvPr>
          <p:cNvGrpSpPr/>
          <p:nvPr/>
        </p:nvGrpSpPr>
        <p:grpSpPr>
          <a:xfrm>
            <a:off x="2333476" y="6255523"/>
            <a:ext cx="2194560" cy="502218"/>
            <a:chOff x="5664168" y="6014705"/>
            <a:chExt cx="3479832" cy="799488"/>
          </a:xfrm>
        </p:grpSpPr>
        <p:sp>
          <p:nvSpPr>
            <p:cNvPr id="106" name="Oval 105">
              <a:extLst>
                <a:ext uri="{FF2B5EF4-FFF2-40B4-BE49-F238E27FC236}">
                  <a16:creationId xmlns:a16="http://schemas.microsoft.com/office/drawing/2014/main" id="{ED186E43-4A51-2040-9A21-901CD0AF85AA}"/>
                </a:ext>
              </a:extLst>
            </p:cNvPr>
            <p:cNvSpPr/>
            <p:nvPr/>
          </p:nvSpPr>
          <p:spPr>
            <a:xfrm>
              <a:off x="8766309" y="6439989"/>
              <a:ext cx="366089" cy="348079"/>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n w="0"/>
                  <a:solidFill>
                    <a:schemeClr val="bg1"/>
                  </a:solidFill>
                  <a:effectLst>
                    <a:outerShdw blurRad="38100" dist="19050" dir="2700000" algn="tl" rotWithShape="0">
                      <a:schemeClr val="dk1">
                        <a:alpha val="40000"/>
                      </a:schemeClr>
                    </a:outerShdw>
                  </a:effectLst>
                </a:rPr>
                <a:t>1</a:t>
              </a:r>
            </a:p>
          </p:txBody>
        </p:sp>
        <p:sp>
          <p:nvSpPr>
            <p:cNvPr id="107" name="Oval 106">
              <a:extLst>
                <a:ext uri="{FF2B5EF4-FFF2-40B4-BE49-F238E27FC236}">
                  <a16:creationId xmlns:a16="http://schemas.microsoft.com/office/drawing/2014/main" id="{B4231C5C-BC71-6142-A7DD-1BD918478984}"/>
                </a:ext>
              </a:extLst>
            </p:cNvPr>
            <p:cNvSpPr/>
            <p:nvPr/>
          </p:nvSpPr>
          <p:spPr>
            <a:xfrm>
              <a:off x="8777911" y="6024883"/>
              <a:ext cx="366089" cy="348079"/>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n w="0"/>
                  <a:solidFill>
                    <a:schemeClr val="bg1"/>
                  </a:solidFill>
                  <a:effectLst>
                    <a:outerShdw blurRad="38100" dist="19050" dir="2700000" algn="tl" rotWithShape="0">
                      <a:schemeClr val="dk1">
                        <a:alpha val="40000"/>
                      </a:schemeClr>
                    </a:outerShdw>
                  </a:effectLst>
                </a:rPr>
                <a:t>1</a:t>
              </a:r>
            </a:p>
          </p:txBody>
        </p:sp>
        <p:sp>
          <p:nvSpPr>
            <p:cNvPr id="108" name="Oval 107">
              <a:extLst>
                <a:ext uri="{FF2B5EF4-FFF2-40B4-BE49-F238E27FC236}">
                  <a16:creationId xmlns:a16="http://schemas.microsoft.com/office/drawing/2014/main" id="{7A3EDF2F-7D63-8441-AF89-2E6769596894}"/>
                </a:ext>
              </a:extLst>
            </p:cNvPr>
            <p:cNvSpPr/>
            <p:nvPr/>
          </p:nvSpPr>
          <p:spPr>
            <a:xfrm>
              <a:off x="8334605" y="6014705"/>
              <a:ext cx="366089" cy="348079"/>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n w="0"/>
                  <a:solidFill>
                    <a:schemeClr val="bg1"/>
                  </a:solidFill>
                  <a:effectLst>
                    <a:outerShdw blurRad="38100" dist="19050" dir="2700000" algn="tl" rotWithShape="0">
                      <a:schemeClr val="dk1">
                        <a:alpha val="40000"/>
                      </a:schemeClr>
                    </a:outerShdw>
                  </a:effectLst>
                </a:rPr>
                <a:t>1</a:t>
              </a:r>
            </a:p>
          </p:txBody>
        </p:sp>
        <p:sp>
          <p:nvSpPr>
            <p:cNvPr id="109" name="Oval 108">
              <a:extLst>
                <a:ext uri="{FF2B5EF4-FFF2-40B4-BE49-F238E27FC236}">
                  <a16:creationId xmlns:a16="http://schemas.microsoft.com/office/drawing/2014/main" id="{9835936B-EB22-4E4D-AE4B-A7F864CF696A}"/>
                </a:ext>
              </a:extLst>
            </p:cNvPr>
            <p:cNvSpPr/>
            <p:nvPr/>
          </p:nvSpPr>
          <p:spPr>
            <a:xfrm>
              <a:off x="8332305" y="6439988"/>
              <a:ext cx="366089" cy="348079"/>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n w="0"/>
                  <a:solidFill>
                    <a:schemeClr val="bg1"/>
                  </a:solidFill>
                  <a:effectLst>
                    <a:outerShdw blurRad="38100" dist="19050" dir="2700000" algn="tl" rotWithShape="0">
                      <a:schemeClr val="dk1">
                        <a:alpha val="40000"/>
                      </a:schemeClr>
                    </a:outerShdw>
                  </a:effectLst>
                </a:rPr>
                <a:t>1</a:t>
              </a:r>
            </a:p>
          </p:txBody>
        </p:sp>
        <p:sp>
          <p:nvSpPr>
            <p:cNvPr id="110" name="Oval 109">
              <a:extLst>
                <a:ext uri="{FF2B5EF4-FFF2-40B4-BE49-F238E27FC236}">
                  <a16:creationId xmlns:a16="http://schemas.microsoft.com/office/drawing/2014/main" id="{DEFCE6C3-691D-D641-8C2C-ECDA5F7765C2}"/>
                </a:ext>
              </a:extLst>
            </p:cNvPr>
            <p:cNvSpPr/>
            <p:nvPr/>
          </p:nvSpPr>
          <p:spPr>
            <a:xfrm>
              <a:off x="7851271" y="6466114"/>
              <a:ext cx="366089" cy="348079"/>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n w="0"/>
                  <a:solidFill>
                    <a:schemeClr val="bg1"/>
                  </a:solidFill>
                  <a:effectLst>
                    <a:outerShdw blurRad="38100" dist="19050" dir="2700000" algn="tl" rotWithShape="0">
                      <a:schemeClr val="dk1">
                        <a:alpha val="40000"/>
                      </a:schemeClr>
                    </a:outerShdw>
                  </a:effectLst>
                </a:rPr>
                <a:t>1</a:t>
              </a:r>
            </a:p>
          </p:txBody>
        </p:sp>
        <p:sp>
          <p:nvSpPr>
            <p:cNvPr id="111" name="Oval 110">
              <a:extLst>
                <a:ext uri="{FF2B5EF4-FFF2-40B4-BE49-F238E27FC236}">
                  <a16:creationId xmlns:a16="http://schemas.microsoft.com/office/drawing/2014/main" id="{6E3D7ECA-8E24-5D4F-A8F0-E4EDFEB0C7B3}"/>
                </a:ext>
              </a:extLst>
            </p:cNvPr>
            <p:cNvSpPr/>
            <p:nvPr/>
          </p:nvSpPr>
          <p:spPr>
            <a:xfrm>
              <a:off x="7862873" y="6051008"/>
              <a:ext cx="366089" cy="348079"/>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n w="0"/>
                  <a:solidFill>
                    <a:schemeClr val="bg1"/>
                  </a:solidFill>
                  <a:effectLst>
                    <a:outerShdw blurRad="38100" dist="19050" dir="2700000" algn="tl" rotWithShape="0">
                      <a:schemeClr val="dk1">
                        <a:alpha val="40000"/>
                      </a:schemeClr>
                    </a:outerShdw>
                  </a:effectLst>
                </a:rPr>
                <a:t>1</a:t>
              </a:r>
            </a:p>
          </p:txBody>
        </p:sp>
        <p:sp>
          <p:nvSpPr>
            <p:cNvPr id="112" name="Oval 111">
              <a:extLst>
                <a:ext uri="{FF2B5EF4-FFF2-40B4-BE49-F238E27FC236}">
                  <a16:creationId xmlns:a16="http://schemas.microsoft.com/office/drawing/2014/main" id="{AC95F2F0-4828-C94B-B395-6ECDB8872E2D}"/>
                </a:ext>
              </a:extLst>
            </p:cNvPr>
            <p:cNvSpPr/>
            <p:nvPr/>
          </p:nvSpPr>
          <p:spPr>
            <a:xfrm>
              <a:off x="7419567" y="6040830"/>
              <a:ext cx="366089" cy="348079"/>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n w="0"/>
                  <a:solidFill>
                    <a:schemeClr val="bg1"/>
                  </a:solidFill>
                  <a:effectLst>
                    <a:outerShdw blurRad="38100" dist="19050" dir="2700000" algn="tl" rotWithShape="0">
                      <a:schemeClr val="dk1">
                        <a:alpha val="40000"/>
                      </a:schemeClr>
                    </a:outerShdw>
                  </a:effectLst>
                </a:rPr>
                <a:t>1</a:t>
              </a:r>
            </a:p>
          </p:txBody>
        </p:sp>
        <p:sp>
          <p:nvSpPr>
            <p:cNvPr id="113" name="Oval 112">
              <a:extLst>
                <a:ext uri="{FF2B5EF4-FFF2-40B4-BE49-F238E27FC236}">
                  <a16:creationId xmlns:a16="http://schemas.microsoft.com/office/drawing/2014/main" id="{1CC56AC4-9EF0-1248-9DDB-AFDAA5DD9AE7}"/>
                </a:ext>
              </a:extLst>
            </p:cNvPr>
            <p:cNvSpPr/>
            <p:nvPr/>
          </p:nvSpPr>
          <p:spPr>
            <a:xfrm>
              <a:off x="7417267" y="6466113"/>
              <a:ext cx="366089" cy="348079"/>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n w="0"/>
                  <a:solidFill>
                    <a:schemeClr val="bg1"/>
                  </a:solidFill>
                  <a:effectLst>
                    <a:outerShdw blurRad="38100" dist="19050" dir="2700000" algn="tl" rotWithShape="0">
                      <a:schemeClr val="dk1">
                        <a:alpha val="40000"/>
                      </a:schemeClr>
                    </a:outerShdw>
                  </a:effectLst>
                </a:rPr>
                <a:t>1</a:t>
              </a:r>
            </a:p>
          </p:txBody>
        </p:sp>
        <p:sp>
          <p:nvSpPr>
            <p:cNvPr id="114" name="Oval 113">
              <a:extLst>
                <a:ext uri="{FF2B5EF4-FFF2-40B4-BE49-F238E27FC236}">
                  <a16:creationId xmlns:a16="http://schemas.microsoft.com/office/drawing/2014/main" id="{6DC686A6-DBB5-DE40-B231-02569EFB1345}"/>
                </a:ext>
              </a:extLst>
            </p:cNvPr>
            <p:cNvSpPr/>
            <p:nvPr/>
          </p:nvSpPr>
          <p:spPr>
            <a:xfrm>
              <a:off x="6972811" y="6459768"/>
              <a:ext cx="366089" cy="348079"/>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n w="0"/>
                  <a:solidFill>
                    <a:schemeClr val="bg1"/>
                  </a:solidFill>
                  <a:effectLst>
                    <a:outerShdw blurRad="38100" dist="19050" dir="2700000" algn="tl" rotWithShape="0">
                      <a:schemeClr val="dk1">
                        <a:alpha val="40000"/>
                      </a:schemeClr>
                    </a:outerShdw>
                  </a:effectLst>
                </a:rPr>
                <a:t>1</a:t>
              </a:r>
            </a:p>
          </p:txBody>
        </p:sp>
        <p:sp>
          <p:nvSpPr>
            <p:cNvPr id="115" name="Oval 114">
              <a:extLst>
                <a:ext uri="{FF2B5EF4-FFF2-40B4-BE49-F238E27FC236}">
                  <a16:creationId xmlns:a16="http://schemas.microsoft.com/office/drawing/2014/main" id="{E9A12E92-83B6-2442-9FE9-881CE96355E9}"/>
                </a:ext>
              </a:extLst>
            </p:cNvPr>
            <p:cNvSpPr/>
            <p:nvPr/>
          </p:nvSpPr>
          <p:spPr>
            <a:xfrm>
              <a:off x="6984413" y="6044662"/>
              <a:ext cx="366089" cy="348079"/>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n w="0"/>
                  <a:solidFill>
                    <a:schemeClr val="bg1"/>
                  </a:solidFill>
                  <a:effectLst>
                    <a:outerShdw blurRad="38100" dist="19050" dir="2700000" algn="tl" rotWithShape="0">
                      <a:schemeClr val="dk1">
                        <a:alpha val="40000"/>
                      </a:schemeClr>
                    </a:outerShdw>
                  </a:effectLst>
                </a:rPr>
                <a:t>1</a:t>
              </a:r>
            </a:p>
          </p:txBody>
        </p:sp>
        <p:sp>
          <p:nvSpPr>
            <p:cNvPr id="116" name="Oval 115">
              <a:extLst>
                <a:ext uri="{FF2B5EF4-FFF2-40B4-BE49-F238E27FC236}">
                  <a16:creationId xmlns:a16="http://schemas.microsoft.com/office/drawing/2014/main" id="{335FE19D-F786-5644-8765-3AC3BAD63611}"/>
                </a:ext>
              </a:extLst>
            </p:cNvPr>
            <p:cNvSpPr/>
            <p:nvPr/>
          </p:nvSpPr>
          <p:spPr>
            <a:xfrm>
              <a:off x="6541107" y="6034484"/>
              <a:ext cx="366089" cy="348079"/>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n w="0"/>
                  <a:solidFill>
                    <a:schemeClr val="bg1"/>
                  </a:solidFill>
                  <a:effectLst>
                    <a:outerShdw blurRad="38100" dist="19050" dir="2700000" algn="tl" rotWithShape="0">
                      <a:schemeClr val="dk1">
                        <a:alpha val="40000"/>
                      </a:schemeClr>
                    </a:outerShdw>
                  </a:effectLst>
                </a:rPr>
                <a:t>1</a:t>
              </a:r>
            </a:p>
          </p:txBody>
        </p:sp>
        <p:sp>
          <p:nvSpPr>
            <p:cNvPr id="117" name="Oval 116">
              <a:extLst>
                <a:ext uri="{FF2B5EF4-FFF2-40B4-BE49-F238E27FC236}">
                  <a16:creationId xmlns:a16="http://schemas.microsoft.com/office/drawing/2014/main" id="{EFB72FC2-5801-7F47-BF30-049D0C493788}"/>
                </a:ext>
              </a:extLst>
            </p:cNvPr>
            <p:cNvSpPr/>
            <p:nvPr/>
          </p:nvSpPr>
          <p:spPr>
            <a:xfrm>
              <a:off x="6538807" y="6459767"/>
              <a:ext cx="366089" cy="348079"/>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n w="0"/>
                  <a:solidFill>
                    <a:schemeClr val="bg1"/>
                  </a:solidFill>
                  <a:effectLst>
                    <a:outerShdw blurRad="38100" dist="19050" dir="2700000" algn="tl" rotWithShape="0">
                      <a:schemeClr val="dk1">
                        <a:alpha val="40000"/>
                      </a:schemeClr>
                    </a:outerShdw>
                  </a:effectLst>
                </a:rPr>
                <a:t>1</a:t>
              </a:r>
            </a:p>
          </p:txBody>
        </p:sp>
        <p:sp>
          <p:nvSpPr>
            <p:cNvPr id="118" name="Oval 117">
              <a:extLst>
                <a:ext uri="{FF2B5EF4-FFF2-40B4-BE49-F238E27FC236}">
                  <a16:creationId xmlns:a16="http://schemas.microsoft.com/office/drawing/2014/main" id="{CD54B4B1-714D-F14E-BD01-317465E27D0F}"/>
                </a:ext>
              </a:extLst>
            </p:cNvPr>
            <p:cNvSpPr/>
            <p:nvPr/>
          </p:nvSpPr>
          <p:spPr>
            <a:xfrm>
              <a:off x="6098172" y="6449444"/>
              <a:ext cx="366089" cy="348079"/>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n w="0"/>
                  <a:solidFill>
                    <a:schemeClr val="bg1"/>
                  </a:solidFill>
                  <a:effectLst>
                    <a:outerShdw blurRad="38100" dist="19050" dir="2700000" algn="tl" rotWithShape="0">
                      <a:schemeClr val="dk1">
                        <a:alpha val="40000"/>
                      </a:schemeClr>
                    </a:outerShdw>
                  </a:effectLst>
                </a:rPr>
                <a:t>1</a:t>
              </a:r>
            </a:p>
          </p:txBody>
        </p:sp>
        <p:sp>
          <p:nvSpPr>
            <p:cNvPr id="119" name="Oval 118">
              <a:extLst>
                <a:ext uri="{FF2B5EF4-FFF2-40B4-BE49-F238E27FC236}">
                  <a16:creationId xmlns:a16="http://schemas.microsoft.com/office/drawing/2014/main" id="{9165406B-5E69-9D45-8AEB-FEDDD33EB192}"/>
                </a:ext>
              </a:extLst>
            </p:cNvPr>
            <p:cNvSpPr/>
            <p:nvPr/>
          </p:nvSpPr>
          <p:spPr>
            <a:xfrm>
              <a:off x="6109774" y="6034338"/>
              <a:ext cx="366089" cy="348079"/>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n w="0"/>
                  <a:solidFill>
                    <a:schemeClr val="bg1"/>
                  </a:solidFill>
                  <a:effectLst>
                    <a:outerShdw blurRad="38100" dist="19050" dir="2700000" algn="tl" rotWithShape="0">
                      <a:schemeClr val="dk1">
                        <a:alpha val="40000"/>
                      </a:schemeClr>
                    </a:outerShdw>
                  </a:effectLst>
                </a:rPr>
                <a:t>1</a:t>
              </a:r>
            </a:p>
          </p:txBody>
        </p:sp>
        <p:sp>
          <p:nvSpPr>
            <p:cNvPr id="120" name="Oval 119">
              <a:extLst>
                <a:ext uri="{FF2B5EF4-FFF2-40B4-BE49-F238E27FC236}">
                  <a16:creationId xmlns:a16="http://schemas.microsoft.com/office/drawing/2014/main" id="{DB4858A8-0654-1642-9982-90EBFEC2E3F5}"/>
                </a:ext>
              </a:extLst>
            </p:cNvPr>
            <p:cNvSpPr/>
            <p:nvPr/>
          </p:nvSpPr>
          <p:spPr>
            <a:xfrm>
              <a:off x="5666468" y="6024160"/>
              <a:ext cx="366089" cy="348079"/>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n w="0"/>
                  <a:solidFill>
                    <a:schemeClr val="bg1"/>
                  </a:solidFill>
                  <a:effectLst>
                    <a:outerShdw blurRad="38100" dist="19050" dir="2700000" algn="tl" rotWithShape="0">
                      <a:schemeClr val="dk1">
                        <a:alpha val="40000"/>
                      </a:schemeClr>
                    </a:outerShdw>
                  </a:effectLst>
                </a:rPr>
                <a:t>1</a:t>
              </a:r>
            </a:p>
          </p:txBody>
        </p:sp>
        <p:sp>
          <p:nvSpPr>
            <p:cNvPr id="121" name="Oval 120">
              <a:extLst>
                <a:ext uri="{FF2B5EF4-FFF2-40B4-BE49-F238E27FC236}">
                  <a16:creationId xmlns:a16="http://schemas.microsoft.com/office/drawing/2014/main" id="{C566DE6B-42E1-5248-9615-98451FEB066F}"/>
                </a:ext>
              </a:extLst>
            </p:cNvPr>
            <p:cNvSpPr/>
            <p:nvPr/>
          </p:nvSpPr>
          <p:spPr>
            <a:xfrm>
              <a:off x="5664168" y="6449443"/>
              <a:ext cx="366089" cy="348079"/>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n w="0"/>
                  <a:solidFill>
                    <a:schemeClr val="bg1"/>
                  </a:solidFill>
                  <a:effectLst>
                    <a:outerShdw blurRad="38100" dist="19050" dir="2700000" algn="tl" rotWithShape="0">
                      <a:schemeClr val="dk1">
                        <a:alpha val="40000"/>
                      </a:schemeClr>
                    </a:outerShdw>
                  </a:effectLst>
                </a:rPr>
                <a:t>1</a:t>
              </a:r>
            </a:p>
          </p:txBody>
        </p:sp>
      </p:grpSp>
      <p:grpSp>
        <p:nvGrpSpPr>
          <p:cNvPr id="122" name="Group 121">
            <a:extLst>
              <a:ext uri="{FF2B5EF4-FFF2-40B4-BE49-F238E27FC236}">
                <a16:creationId xmlns:a16="http://schemas.microsoft.com/office/drawing/2014/main" id="{14642663-CD81-ED4F-A8F0-24796E0915B5}"/>
              </a:ext>
            </a:extLst>
          </p:cNvPr>
          <p:cNvGrpSpPr/>
          <p:nvPr/>
        </p:nvGrpSpPr>
        <p:grpSpPr>
          <a:xfrm>
            <a:off x="-3499" y="6134709"/>
            <a:ext cx="2194560" cy="502218"/>
            <a:chOff x="5664168" y="6014705"/>
            <a:chExt cx="3479832" cy="799488"/>
          </a:xfrm>
        </p:grpSpPr>
        <p:sp>
          <p:nvSpPr>
            <p:cNvPr id="123" name="Oval 122">
              <a:extLst>
                <a:ext uri="{FF2B5EF4-FFF2-40B4-BE49-F238E27FC236}">
                  <a16:creationId xmlns:a16="http://schemas.microsoft.com/office/drawing/2014/main" id="{BF7D5030-1E81-0749-8B32-075971FC163F}"/>
                </a:ext>
              </a:extLst>
            </p:cNvPr>
            <p:cNvSpPr/>
            <p:nvPr/>
          </p:nvSpPr>
          <p:spPr>
            <a:xfrm>
              <a:off x="8766309" y="6439989"/>
              <a:ext cx="366089" cy="348079"/>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n w="0"/>
                  <a:solidFill>
                    <a:schemeClr val="bg1"/>
                  </a:solidFill>
                  <a:effectLst>
                    <a:outerShdw blurRad="38100" dist="19050" dir="2700000" algn="tl" rotWithShape="0">
                      <a:schemeClr val="dk1">
                        <a:alpha val="40000"/>
                      </a:schemeClr>
                    </a:outerShdw>
                  </a:effectLst>
                </a:rPr>
                <a:t>1</a:t>
              </a:r>
            </a:p>
          </p:txBody>
        </p:sp>
        <p:sp>
          <p:nvSpPr>
            <p:cNvPr id="124" name="Oval 123">
              <a:extLst>
                <a:ext uri="{FF2B5EF4-FFF2-40B4-BE49-F238E27FC236}">
                  <a16:creationId xmlns:a16="http://schemas.microsoft.com/office/drawing/2014/main" id="{5B3685CD-A6DC-1845-846B-A2FAFDC0F918}"/>
                </a:ext>
              </a:extLst>
            </p:cNvPr>
            <p:cNvSpPr/>
            <p:nvPr/>
          </p:nvSpPr>
          <p:spPr>
            <a:xfrm>
              <a:off x="8777911" y="6024883"/>
              <a:ext cx="366089" cy="348079"/>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n w="0"/>
                  <a:solidFill>
                    <a:schemeClr val="bg1"/>
                  </a:solidFill>
                  <a:effectLst>
                    <a:outerShdw blurRad="38100" dist="19050" dir="2700000" algn="tl" rotWithShape="0">
                      <a:schemeClr val="dk1">
                        <a:alpha val="40000"/>
                      </a:schemeClr>
                    </a:outerShdw>
                  </a:effectLst>
                </a:rPr>
                <a:t>1</a:t>
              </a:r>
            </a:p>
          </p:txBody>
        </p:sp>
        <p:sp>
          <p:nvSpPr>
            <p:cNvPr id="125" name="Oval 124">
              <a:extLst>
                <a:ext uri="{FF2B5EF4-FFF2-40B4-BE49-F238E27FC236}">
                  <a16:creationId xmlns:a16="http://schemas.microsoft.com/office/drawing/2014/main" id="{E441AD63-65F6-3344-9745-5A70F19B4E10}"/>
                </a:ext>
              </a:extLst>
            </p:cNvPr>
            <p:cNvSpPr/>
            <p:nvPr/>
          </p:nvSpPr>
          <p:spPr>
            <a:xfrm>
              <a:off x="8334605" y="6014705"/>
              <a:ext cx="366089" cy="348079"/>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n w="0"/>
                  <a:solidFill>
                    <a:schemeClr val="bg1"/>
                  </a:solidFill>
                  <a:effectLst>
                    <a:outerShdw blurRad="38100" dist="19050" dir="2700000" algn="tl" rotWithShape="0">
                      <a:schemeClr val="dk1">
                        <a:alpha val="40000"/>
                      </a:schemeClr>
                    </a:outerShdw>
                  </a:effectLst>
                </a:rPr>
                <a:t>1</a:t>
              </a:r>
            </a:p>
          </p:txBody>
        </p:sp>
        <p:sp>
          <p:nvSpPr>
            <p:cNvPr id="126" name="Oval 125">
              <a:extLst>
                <a:ext uri="{FF2B5EF4-FFF2-40B4-BE49-F238E27FC236}">
                  <a16:creationId xmlns:a16="http://schemas.microsoft.com/office/drawing/2014/main" id="{41719A47-1214-DD42-BB62-DE6ACD697B37}"/>
                </a:ext>
              </a:extLst>
            </p:cNvPr>
            <p:cNvSpPr/>
            <p:nvPr/>
          </p:nvSpPr>
          <p:spPr>
            <a:xfrm>
              <a:off x="8332305" y="6439988"/>
              <a:ext cx="366089" cy="348079"/>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n w="0"/>
                  <a:solidFill>
                    <a:schemeClr val="bg1"/>
                  </a:solidFill>
                  <a:effectLst>
                    <a:outerShdw blurRad="38100" dist="19050" dir="2700000" algn="tl" rotWithShape="0">
                      <a:schemeClr val="dk1">
                        <a:alpha val="40000"/>
                      </a:schemeClr>
                    </a:outerShdw>
                  </a:effectLst>
                </a:rPr>
                <a:t>1</a:t>
              </a:r>
            </a:p>
          </p:txBody>
        </p:sp>
        <p:sp>
          <p:nvSpPr>
            <p:cNvPr id="127" name="Oval 126">
              <a:extLst>
                <a:ext uri="{FF2B5EF4-FFF2-40B4-BE49-F238E27FC236}">
                  <a16:creationId xmlns:a16="http://schemas.microsoft.com/office/drawing/2014/main" id="{2ED4989F-A864-8B43-8957-A79A5B9D21CF}"/>
                </a:ext>
              </a:extLst>
            </p:cNvPr>
            <p:cNvSpPr/>
            <p:nvPr/>
          </p:nvSpPr>
          <p:spPr>
            <a:xfrm>
              <a:off x="7851271" y="6466114"/>
              <a:ext cx="366089" cy="348079"/>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n w="0"/>
                  <a:solidFill>
                    <a:schemeClr val="bg1"/>
                  </a:solidFill>
                  <a:effectLst>
                    <a:outerShdw blurRad="38100" dist="19050" dir="2700000" algn="tl" rotWithShape="0">
                      <a:schemeClr val="dk1">
                        <a:alpha val="40000"/>
                      </a:schemeClr>
                    </a:outerShdw>
                  </a:effectLst>
                </a:rPr>
                <a:t>1</a:t>
              </a:r>
            </a:p>
          </p:txBody>
        </p:sp>
        <p:sp>
          <p:nvSpPr>
            <p:cNvPr id="128" name="Oval 127">
              <a:extLst>
                <a:ext uri="{FF2B5EF4-FFF2-40B4-BE49-F238E27FC236}">
                  <a16:creationId xmlns:a16="http://schemas.microsoft.com/office/drawing/2014/main" id="{7C954EEE-6708-7E4C-AD1E-6B7DE4A88A7E}"/>
                </a:ext>
              </a:extLst>
            </p:cNvPr>
            <p:cNvSpPr/>
            <p:nvPr/>
          </p:nvSpPr>
          <p:spPr>
            <a:xfrm>
              <a:off x="7862873" y="6051008"/>
              <a:ext cx="366089" cy="348079"/>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n w="0"/>
                  <a:solidFill>
                    <a:schemeClr val="bg1"/>
                  </a:solidFill>
                  <a:effectLst>
                    <a:outerShdw blurRad="38100" dist="19050" dir="2700000" algn="tl" rotWithShape="0">
                      <a:schemeClr val="dk1">
                        <a:alpha val="40000"/>
                      </a:schemeClr>
                    </a:outerShdw>
                  </a:effectLst>
                </a:rPr>
                <a:t>1</a:t>
              </a:r>
            </a:p>
          </p:txBody>
        </p:sp>
        <p:sp>
          <p:nvSpPr>
            <p:cNvPr id="129" name="Oval 128">
              <a:extLst>
                <a:ext uri="{FF2B5EF4-FFF2-40B4-BE49-F238E27FC236}">
                  <a16:creationId xmlns:a16="http://schemas.microsoft.com/office/drawing/2014/main" id="{05F35EB1-4EA1-0D4D-A74F-3FD872353DA0}"/>
                </a:ext>
              </a:extLst>
            </p:cNvPr>
            <p:cNvSpPr/>
            <p:nvPr/>
          </p:nvSpPr>
          <p:spPr>
            <a:xfrm>
              <a:off x="7419567" y="6040830"/>
              <a:ext cx="366089" cy="348079"/>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n w="0"/>
                  <a:solidFill>
                    <a:schemeClr val="bg1"/>
                  </a:solidFill>
                  <a:effectLst>
                    <a:outerShdw blurRad="38100" dist="19050" dir="2700000" algn="tl" rotWithShape="0">
                      <a:schemeClr val="dk1">
                        <a:alpha val="40000"/>
                      </a:schemeClr>
                    </a:outerShdw>
                  </a:effectLst>
                </a:rPr>
                <a:t>1</a:t>
              </a:r>
            </a:p>
          </p:txBody>
        </p:sp>
        <p:sp>
          <p:nvSpPr>
            <p:cNvPr id="130" name="Oval 129">
              <a:extLst>
                <a:ext uri="{FF2B5EF4-FFF2-40B4-BE49-F238E27FC236}">
                  <a16:creationId xmlns:a16="http://schemas.microsoft.com/office/drawing/2014/main" id="{088422B8-2F98-B140-A27A-16C693D409EC}"/>
                </a:ext>
              </a:extLst>
            </p:cNvPr>
            <p:cNvSpPr/>
            <p:nvPr/>
          </p:nvSpPr>
          <p:spPr>
            <a:xfrm>
              <a:off x="7417267" y="6466113"/>
              <a:ext cx="366089" cy="348079"/>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n w="0"/>
                  <a:solidFill>
                    <a:schemeClr val="bg1"/>
                  </a:solidFill>
                  <a:effectLst>
                    <a:outerShdw blurRad="38100" dist="19050" dir="2700000" algn="tl" rotWithShape="0">
                      <a:schemeClr val="dk1">
                        <a:alpha val="40000"/>
                      </a:schemeClr>
                    </a:outerShdw>
                  </a:effectLst>
                </a:rPr>
                <a:t>1</a:t>
              </a:r>
            </a:p>
          </p:txBody>
        </p:sp>
        <p:sp>
          <p:nvSpPr>
            <p:cNvPr id="131" name="Oval 130">
              <a:extLst>
                <a:ext uri="{FF2B5EF4-FFF2-40B4-BE49-F238E27FC236}">
                  <a16:creationId xmlns:a16="http://schemas.microsoft.com/office/drawing/2014/main" id="{5C4838EC-72F0-D845-84F5-748B239C44D6}"/>
                </a:ext>
              </a:extLst>
            </p:cNvPr>
            <p:cNvSpPr/>
            <p:nvPr/>
          </p:nvSpPr>
          <p:spPr>
            <a:xfrm>
              <a:off x="6972811" y="6459768"/>
              <a:ext cx="366089" cy="348079"/>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n w="0"/>
                  <a:solidFill>
                    <a:schemeClr val="bg1"/>
                  </a:solidFill>
                  <a:effectLst>
                    <a:outerShdw blurRad="38100" dist="19050" dir="2700000" algn="tl" rotWithShape="0">
                      <a:schemeClr val="dk1">
                        <a:alpha val="40000"/>
                      </a:schemeClr>
                    </a:outerShdw>
                  </a:effectLst>
                </a:rPr>
                <a:t>1</a:t>
              </a:r>
            </a:p>
          </p:txBody>
        </p:sp>
        <p:sp>
          <p:nvSpPr>
            <p:cNvPr id="132" name="Oval 131">
              <a:extLst>
                <a:ext uri="{FF2B5EF4-FFF2-40B4-BE49-F238E27FC236}">
                  <a16:creationId xmlns:a16="http://schemas.microsoft.com/office/drawing/2014/main" id="{79AF12CF-382D-8F49-9922-153C66A9A07A}"/>
                </a:ext>
              </a:extLst>
            </p:cNvPr>
            <p:cNvSpPr/>
            <p:nvPr/>
          </p:nvSpPr>
          <p:spPr>
            <a:xfrm>
              <a:off x="6984413" y="6044662"/>
              <a:ext cx="366089" cy="348079"/>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n w="0"/>
                  <a:solidFill>
                    <a:schemeClr val="bg1"/>
                  </a:solidFill>
                  <a:effectLst>
                    <a:outerShdw blurRad="38100" dist="19050" dir="2700000" algn="tl" rotWithShape="0">
                      <a:schemeClr val="dk1">
                        <a:alpha val="40000"/>
                      </a:schemeClr>
                    </a:outerShdw>
                  </a:effectLst>
                </a:rPr>
                <a:t>1</a:t>
              </a:r>
            </a:p>
          </p:txBody>
        </p:sp>
        <p:sp>
          <p:nvSpPr>
            <p:cNvPr id="133" name="Oval 132">
              <a:extLst>
                <a:ext uri="{FF2B5EF4-FFF2-40B4-BE49-F238E27FC236}">
                  <a16:creationId xmlns:a16="http://schemas.microsoft.com/office/drawing/2014/main" id="{06BA07AE-6C7E-684E-8907-A3E565C8A8A7}"/>
                </a:ext>
              </a:extLst>
            </p:cNvPr>
            <p:cNvSpPr/>
            <p:nvPr/>
          </p:nvSpPr>
          <p:spPr>
            <a:xfrm>
              <a:off x="6541107" y="6034484"/>
              <a:ext cx="366089" cy="348079"/>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n w="0"/>
                  <a:solidFill>
                    <a:schemeClr val="bg1"/>
                  </a:solidFill>
                  <a:effectLst>
                    <a:outerShdw blurRad="38100" dist="19050" dir="2700000" algn="tl" rotWithShape="0">
                      <a:schemeClr val="dk1">
                        <a:alpha val="40000"/>
                      </a:schemeClr>
                    </a:outerShdw>
                  </a:effectLst>
                </a:rPr>
                <a:t>1</a:t>
              </a:r>
            </a:p>
          </p:txBody>
        </p:sp>
        <p:sp>
          <p:nvSpPr>
            <p:cNvPr id="134" name="Oval 133">
              <a:extLst>
                <a:ext uri="{FF2B5EF4-FFF2-40B4-BE49-F238E27FC236}">
                  <a16:creationId xmlns:a16="http://schemas.microsoft.com/office/drawing/2014/main" id="{1CAD55FC-EB7A-1849-926D-7D7CA043E274}"/>
                </a:ext>
              </a:extLst>
            </p:cNvPr>
            <p:cNvSpPr/>
            <p:nvPr/>
          </p:nvSpPr>
          <p:spPr>
            <a:xfrm>
              <a:off x="6538807" y="6459767"/>
              <a:ext cx="366089" cy="348079"/>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n w="0"/>
                  <a:solidFill>
                    <a:schemeClr val="bg1"/>
                  </a:solidFill>
                  <a:effectLst>
                    <a:outerShdw blurRad="38100" dist="19050" dir="2700000" algn="tl" rotWithShape="0">
                      <a:schemeClr val="dk1">
                        <a:alpha val="40000"/>
                      </a:schemeClr>
                    </a:outerShdw>
                  </a:effectLst>
                </a:rPr>
                <a:t>1</a:t>
              </a:r>
            </a:p>
          </p:txBody>
        </p:sp>
        <p:sp>
          <p:nvSpPr>
            <p:cNvPr id="135" name="Oval 134">
              <a:extLst>
                <a:ext uri="{FF2B5EF4-FFF2-40B4-BE49-F238E27FC236}">
                  <a16:creationId xmlns:a16="http://schemas.microsoft.com/office/drawing/2014/main" id="{5CB83A08-005D-0641-B9A5-CE2A7E48FD83}"/>
                </a:ext>
              </a:extLst>
            </p:cNvPr>
            <p:cNvSpPr/>
            <p:nvPr/>
          </p:nvSpPr>
          <p:spPr>
            <a:xfrm>
              <a:off x="6098172" y="6449444"/>
              <a:ext cx="366089" cy="348079"/>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n w="0"/>
                  <a:solidFill>
                    <a:schemeClr val="bg1"/>
                  </a:solidFill>
                  <a:effectLst>
                    <a:outerShdw blurRad="38100" dist="19050" dir="2700000" algn="tl" rotWithShape="0">
                      <a:schemeClr val="dk1">
                        <a:alpha val="40000"/>
                      </a:schemeClr>
                    </a:outerShdw>
                  </a:effectLst>
                </a:rPr>
                <a:t>1</a:t>
              </a:r>
            </a:p>
          </p:txBody>
        </p:sp>
        <p:sp>
          <p:nvSpPr>
            <p:cNvPr id="136" name="Oval 135">
              <a:extLst>
                <a:ext uri="{FF2B5EF4-FFF2-40B4-BE49-F238E27FC236}">
                  <a16:creationId xmlns:a16="http://schemas.microsoft.com/office/drawing/2014/main" id="{71F365D1-61F5-3645-B540-91C104ADD1E7}"/>
                </a:ext>
              </a:extLst>
            </p:cNvPr>
            <p:cNvSpPr/>
            <p:nvPr/>
          </p:nvSpPr>
          <p:spPr>
            <a:xfrm>
              <a:off x="6109774" y="6034338"/>
              <a:ext cx="366089" cy="348079"/>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n w="0"/>
                  <a:solidFill>
                    <a:schemeClr val="bg1"/>
                  </a:solidFill>
                  <a:effectLst>
                    <a:outerShdw blurRad="38100" dist="19050" dir="2700000" algn="tl" rotWithShape="0">
                      <a:schemeClr val="dk1">
                        <a:alpha val="40000"/>
                      </a:schemeClr>
                    </a:outerShdw>
                  </a:effectLst>
                </a:rPr>
                <a:t>1</a:t>
              </a:r>
            </a:p>
          </p:txBody>
        </p:sp>
        <p:sp>
          <p:nvSpPr>
            <p:cNvPr id="137" name="Oval 136">
              <a:extLst>
                <a:ext uri="{FF2B5EF4-FFF2-40B4-BE49-F238E27FC236}">
                  <a16:creationId xmlns:a16="http://schemas.microsoft.com/office/drawing/2014/main" id="{0D05C2BA-744F-9A49-92AF-9506B48ED956}"/>
                </a:ext>
              </a:extLst>
            </p:cNvPr>
            <p:cNvSpPr/>
            <p:nvPr/>
          </p:nvSpPr>
          <p:spPr>
            <a:xfrm>
              <a:off x="5666468" y="6024160"/>
              <a:ext cx="366089" cy="348079"/>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n w="0"/>
                  <a:solidFill>
                    <a:schemeClr val="bg1"/>
                  </a:solidFill>
                  <a:effectLst>
                    <a:outerShdw blurRad="38100" dist="19050" dir="2700000" algn="tl" rotWithShape="0">
                      <a:schemeClr val="dk1">
                        <a:alpha val="40000"/>
                      </a:schemeClr>
                    </a:outerShdw>
                  </a:effectLst>
                </a:rPr>
                <a:t>1</a:t>
              </a:r>
            </a:p>
          </p:txBody>
        </p:sp>
        <p:sp>
          <p:nvSpPr>
            <p:cNvPr id="138" name="Oval 137">
              <a:extLst>
                <a:ext uri="{FF2B5EF4-FFF2-40B4-BE49-F238E27FC236}">
                  <a16:creationId xmlns:a16="http://schemas.microsoft.com/office/drawing/2014/main" id="{8F7B483F-543E-0D4F-BCFA-69ABFE2FCB7C}"/>
                </a:ext>
              </a:extLst>
            </p:cNvPr>
            <p:cNvSpPr/>
            <p:nvPr/>
          </p:nvSpPr>
          <p:spPr>
            <a:xfrm>
              <a:off x="5664168" y="6449443"/>
              <a:ext cx="366089" cy="348079"/>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n w="0"/>
                  <a:solidFill>
                    <a:schemeClr val="bg1"/>
                  </a:solidFill>
                  <a:effectLst>
                    <a:outerShdw blurRad="38100" dist="19050" dir="2700000" algn="tl" rotWithShape="0">
                      <a:schemeClr val="dk1">
                        <a:alpha val="40000"/>
                      </a:schemeClr>
                    </a:outerShdw>
                  </a:effectLst>
                </a:rPr>
                <a:t>1</a:t>
              </a:r>
            </a:p>
          </p:txBody>
        </p:sp>
      </p:grpSp>
    </p:spTree>
    <p:extLst>
      <p:ext uri="{BB962C8B-B14F-4D97-AF65-F5344CB8AC3E}">
        <p14:creationId xmlns:p14="http://schemas.microsoft.com/office/powerpoint/2010/main" val="681011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 Try to understand the running time analytically </a:t>
            </a:r>
          </a:p>
        </p:txBody>
      </p:sp>
      <p:sp>
        <p:nvSpPr>
          <p:cNvPr id="3" name="Content Placeholder 2"/>
          <p:cNvSpPr>
            <a:spLocks noGrp="1"/>
          </p:cNvSpPr>
          <p:nvPr>
            <p:ph idx="1"/>
          </p:nvPr>
        </p:nvSpPr>
        <p:spPr>
          <a:xfrm>
            <a:off x="628650" y="2320300"/>
            <a:ext cx="7886700" cy="4351338"/>
          </a:xfrm>
        </p:spPr>
        <p:txBody>
          <a:bodyPr/>
          <a:lstStyle/>
          <a:p>
            <a:pPr marL="0" indent="0">
              <a:buNone/>
            </a:pPr>
            <a:r>
              <a:rPr lang="en-US" dirty="0"/>
              <a:t>Claim: </a:t>
            </a:r>
          </a:p>
          <a:p>
            <a:pPr marL="0" indent="0" algn="ctr">
              <a:buNone/>
            </a:pPr>
            <a:r>
              <a:rPr lang="en-US" sz="3600" dirty="0">
                <a:solidFill>
                  <a:schemeClr val="accent4"/>
                </a:solidFill>
              </a:rPr>
              <a:t>The running time of this algorithm is </a:t>
            </a:r>
          </a:p>
          <a:p>
            <a:pPr marL="0" indent="0" algn="ctr">
              <a:buNone/>
            </a:pPr>
            <a:r>
              <a:rPr lang="en-US" sz="3600" dirty="0">
                <a:solidFill>
                  <a:schemeClr val="accent4"/>
                </a:solidFill>
              </a:rPr>
              <a:t>AT LEAST n</a:t>
            </a:r>
            <a:r>
              <a:rPr lang="en-US" sz="3600" baseline="30000" dirty="0">
                <a:solidFill>
                  <a:schemeClr val="accent4"/>
                </a:solidFill>
              </a:rPr>
              <a:t>2 </a:t>
            </a:r>
            <a:r>
              <a:rPr lang="en-US" sz="3600" dirty="0">
                <a:solidFill>
                  <a:schemeClr val="accent4"/>
                </a:solidFill>
              </a:rPr>
              <a:t>operations.</a:t>
            </a:r>
          </a:p>
        </p:txBody>
      </p:sp>
    </p:spTree>
    <p:extLst>
      <p:ext uri="{BB962C8B-B14F-4D97-AF65-F5344CB8AC3E}">
        <p14:creationId xmlns:p14="http://schemas.microsoft.com/office/powerpoint/2010/main" val="50573262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03476" y="122505"/>
            <a:ext cx="8052897" cy="579669"/>
          </a:xfrm>
        </p:spPr>
        <p:txBody>
          <a:bodyPr>
            <a:normAutofit fontScale="90000"/>
          </a:bodyPr>
          <a:lstStyle/>
          <a:p>
            <a:r>
              <a:rPr lang="en-US"/>
              <a:t>How </a:t>
            </a:r>
            <a:r>
              <a:rPr lang="en-US" dirty="0"/>
              <a:t>many one-digit multiplies?</a:t>
            </a:r>
          </a:p>
        </p:txBody>
      </p:sp>
      <mc:AlternateContent xmlns:mc="http://schemas.openxmlformats.org/markup-compatibility/2006" xmlns:a14="http://schemas.microsoft.com/office/drawing/2010/main">
        <mc:Choice Requires="a14">
          <p:sp>
            <p:nvSpPr>
              <p:cNvPr id="6" name="Oval 5"/>
              <p:cNvSpPr/>
              <p:nvPr/>
            </p:nvSpPr>
            <p:spPr>
              <a:xfrm>
                <a:off x="2741903" y="881785"/>
                <a:ext cx="3283527" cy="85898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12345678 </a:t>
                </a:r>
                <a14:m>
                  <m:oMath xmlns:m="http://schemas.openxmlformats.org/officeDocument/2006/math">
                    <m:r>
                      <a:rPr lang="en-US" i="1">
                        <a:latin typeface="Cambria Math" charset="0"/>
                        <a:ea typeface="Cambria Math" charset="0"/>
                        <a:cs typeface="Cambria Math" charset="0"/>
                      </a:rPr>
                      <m:t>×</m:t>
                    </m:r>
                  </m:oMath>
                </a14:m>
                <a:r>
                  <a:rPr lang="en-US" dirty="0"/>
                  <a:t> 87654321</a:t>
                </a:r>
              </a:p>
            </p:txBody>
          </p:sp>
        </mc:Choice>
        <mc:Fallback xmlns="">
          <p:sp>
            <p:nvSpPr>
              <p:cNvPr id="6" name="Oval 5"/>
              <p:cNvSpPr>
                <a:spLocks noRot="1" noChangeAspect="1" noMove="1" noResize="1" noEditPoints="1" noAdjustHandles="1" noChangeArrowheads="1" noChangeShapeType="1" noTextEdit="1"/>
              </p:cNvSpPr>
              <p:nvPr/>
            </p:nvSpPr>
            <p:spPr>
              <a:xfrm>
                <a:off x="2741903" y="881785"/>
                <a:ext cx="3283527" cy="858981"/>
              </a:xfrm>
              <a:prstGeom prst="ellipse">
                <a:avLst/>
              </a:prstGeom>
              <a:blipFill rotWithShape="0">
                <a:blip r:embed="rId3"/>
                <a:stretch>
                  <a:fillRect/>
                </a:stretch>
              </a:blipFill>
            </p:spPr>
            <p:txBody>
              <a:bodyPr/>
              <a:lstStyle/>
              <a:p>
                <a:r>
                  <a:rPr lang="en-US">
                    <a:noFill/>
                  </a:rPr>
                  <a:t> </a:t>
                </a:r>
              </a:p>
            </p:txBody>
          </p:sp>
        </mc:Fallback>
      </mc:AlternateContent>
      <p:grpSp>
        <p:nvGrpSpPr>
          <p:cNvPr id="65" name="Group 64"/>
          <p:cNvGrpSpPr/>
          <p:nvPr/>
        </p:nvGrpSpPr>
        <p:grpSpPr>
          <a:xfrm>
            <a:off x="384897" y="1934728"/>
            <a:ext cx="8432224" cy="531380"/>
            <a:chOff x="384897" y="1934728"/>
            <a:chExt cx="8432224" cy="531380"/>
          </a:xfrm>
        </p:grpSpPr>
        <mc:AlternateContent xmlns:mc="http://schemas.openxmlformats.org/markup-compatibility/2006" xmlns:a14="http://schemas.microsoft.com/office/drawing/2010/main">
          <mc:Choice Requires="a14">
            <p:sp>
              <p:nvSpPr>
                <p:cNvPr id="7" name="Oval 6"/>
                <p:cNvSpPr/>
                <p:nvPr/>
              </p:nvSpPr>
              <p:spPr>
                <a:xfrm>
                  <a:off x="384897" y="1934729"/>
                  <a:ext cx="1892878" cy="531379"/>
                </a:xfrm>
                <a:prstGeom prst="ellipse">
                  <a:avLst/>
                </a:prstGeom>
                <a:solidFill>
                  <a:schemeClr val="accent4"/>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t>1</a:t>
                  </a:r>
                  <a14:m>
                    <m:oMath xmlns:m="http://schemas.openxmlformats.org/officeDocument/2006/math">
                      <m:r>
                        <a:rPr lang="en-US" sz="1600" b="0" i="0" smtClean="0">
                          <a:latin typeface="Cambria Math" charset="0"/>
                          <a:ea typeface="Cambria Math" charset="0"/>
                          <a:cs typeface="Cambria Math" charset="0"/>
                        </a:rPr>
                        <m:t>234 </m:t>
                      </m:r>
                      <m:r>
                        <a:rPr lang="en-US" sz="1600" i="1">
                          <a:latin typeface="Cambria Math" charset="0"/>
                          <a:ea typeface="Cambria Math" charset="0"/>
                          <a:cs typeface="Cambria Math" charset="0"/>
                        </a:rPr>
                        <m:t>×</m:t>
                      </m:r>
                    </m:oMath>
                  </a14:m>
                  <a:r>
                    <a:rPr lang="en-US" sz="1600" dirty="0"/>
                    <a:t> 8765</a:t>
                  </a:r>
                </a:p>
              </p:txBody>
            </p:sp>
          </mc:Choice>
          <mc:Fallback xmlns="">
            <p:sp>
              <p:nvSpPr>
                <p:cNvPr id="7" name="Oval 6"/>
                <p:cNvSpPr>
                  <a:spLocks noRot="1" noChangeAspect="1" noMove="1" noResize="1" noEditPoints="1" noAdjustHandles="1" noChangeArrowheads="1" noChangeShapeType="1" noTextEdit="1"/>
                </p:cNvSpPr>
                <p:nvPr/>
              </p:nvSpPr>
              <p:spPr>
                <a:xfrm>
                  <a:off x="384897" y="1934729"/>
                  <a:ext cx="1892878" cy="531379"/>
                </a:xfrm>
                <a:prstGeom prst="ellipse">
                  <a:avLst/>
                </a:prstGeom>
                <a:blipFill rotWithShape="0">
                  <a:blip r:embed="rId4"/>
                  <a:stretch>
                    <a:fillRect t="-35556" b="-51111"/>
                  </a:stretch>
                </a:blipFill>
                <a:ln>
                  <a:solidFill>
                    <a:schemeClr val="accent4">
                      <a:lumMod val="50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Oval 11"/>
                <p:cNvSpPr/>
                <p:nvPr/>
              </p:nvSpPr>
              <p:spPr>
                <a:xfrm>
                  <a:off x="2601625" y="1934728"/>
                  <a:ext cx="1892878" cy="531379"/>
                </a:xfrm>
                <a:prstGeom prst="ellipse">
                  <a:avLst/>
                </a:prstGeom>
                <a:solidFill>
                  <a:schemeClr val="accent4"/>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t>5</a:t>
                  </a:r>
                  <a14:m>
                    <m:oMath xmlns:m="http://schemas.openxmlformats.org/officeDocument/2006/math">
                      <m:r>
                        <a:rPr lang="en-US" sz="1600" b="0" i="0" smtClean="0">
                          <a:latin typeface="Cambria Math" charset="0"/>
                          <a:ea typeface="Cambria Math" charset="0"/>
                          <a:cs typeface="Cambria Math" charset="0"/>
                        </a:rPr>
                        <m:t>678 </m:t>
                      </m:r>
                      <m:r>
                        <a:rPr lang="en-US" sz="1600" i="1">
                          <a:latin typeface="Cambria Math" charset="0"/>
                          <a:ea typeface="Cambria Math" charset="0"/>
                          <a:cs typeface="Cambria Math" charset="0"/>
                        </a:rPr>
                        <m:t>×</m:t>
                      </m:r>
                    </m:oMath>
                  </a14:m>
                  <a:r>
                    <a:rPr lang="en-US" sz="1600" dirty="0"/>
                    <a:t> 8765</a:t>
                  </a:r>
                </a:p>
              </p:txBody>
            </p:sp>
          </mc:Choice>
          <mc:Fallback xmlns="">
            <p:sp>
              <p:nvSpPr>
                <p:cNvPr id="12" name="Oval 11"/>
                <p:cNvSpPr>
                  <a:spLocks noRot="1" noChangeAspect="1" noMove="1" noResize="1" noEditPoints="1" noAdjustHandles="1" noChangeArrowheads="1" noChangeShapeType="1" noTextEdit="1"/>
                </p:cNvSpPr>
                <p:nvPr/>
              </p:nvSpPr>
              <p:spPr>
                <a:xfrm>
                  <a:off x="2601625" y="1934728"/>
                  <a:ext cx="1892878" cy="531379"/>
                </a:xfrm>
                <a:prstGeom prst="ellipse">
                  <a:avLst/>
                </a:prstGeom>
                <a:blipFill rotWithShape="0">
                  <a:blip r:embed="rId5"/>
                  <a:stretch>
                    <a:fillRect t="-35556" b="-51111"/>
                  </a:stretch>
                </a:blipFill>
                <a:ln>
                  <a:solidFill>
                    <a:schemeClr val="accent4">
                      <a:lumMod val="50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Oval 12"/>
                <p:cNvSpPr/>
                <p:nvPr/>
              </p:nvSpPr>
              <p:spPr>
                <a:xfrm>
                  <a:off x="4707515" y="1934728"/>
                  <a:ext cx="1892878" cy="531379"/>
                </a:xfrm>
                <a:prstGeom prst="ellipse">
                  <a:avLst/>
                </a:prstGeom>
                <a:solidFill>
                  <a:schemeClr val="accent4"/>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t>1</a:t>
                  </a:r>
                  <a14:m>
                    <m:oMath xmlns:m="http://schemas.openxmlformats.org/officeDocument/2006/math">
                      <m:r>
                        <a:rPr lang="en-US" sz="1600" b="0" i="0" smtClean="0">
                          <a:latin typeface="Cambria Math" charset="0"/>
                          <a:ea typeface="Cambria Math" charset="0"/>
                          <a:cs typeface="Cambria Math" charset="0"/>
                        </a:rPr>
                        <m:t>234 </m:t>
                      </m:r>
                      <m:r>
                        <a:rPr lang="en-US" sz="1600" i="1">
                          <a:latin typeface="Cambria Math" charset="0"/>
                          <a:ea typeface="Cambria Math" charset="0"/>
                          <a:cs typeface="Cambria Math" charset="0"/>
                        </a:rPr>
                        <m:t>×</m:t>
                      </m:r>
                    </m:oMath>
                  </a14:m>
                  <a:r>
                    <a:rPr lang="en-US" sz="1600" dirty="0"/>
                    <a:t> 4321</a:t>
                  </a:r>
                </a:p>
              </p:txBody>
            </p:sp>
          </mc:Choice>
          <mc:Fallback xmlns="">
            <p:sp>
              <p:nvSpPr>
                <p:cNvPr id="13" name="Oval 12"/>
                <p:cNvSpPr>
                  <a:spLocks noRot="1" noChangeAspect="1" noMove="1" noResize="1" noEditPoints="1" noAdjustHandles="1" noChangeArrowheads="1" noChangeShapeType="1" noTextEdit="1"/>
                </p:cNvSpPr>
                <p:nvPr/>
              </p:nvSpPr>
              <p:spPr>
                <a:xfrm>
                  <a:off x="4707515" y="1934728"/>
                  <a:ext cx="1892878" cy="531379"/>
                </a:xfrm>
                <a:prstGeom prst="ellipse">
                  <a:avLst/>
                </a:prstGeom>
                <a:blipFill rotWithShape="0">
                  <a:blip r:embed="rId6"/>
                  <a:stretch>
                    <a:fillRect t="-35556" b="-51111"/>
                  </a:stretch>
                </a:blipFill>
                <a:ln>
                  <a:solidFill>
                    <a:schemeClr val="accent4">
                      <a:lumMod val="50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Oval 13"/>
                <p:cNvSpPr/>
                <p:nvPr/>
              </p:nvSpPr>
              <p:spPr>
                <a:xfrm>
                  <a:off x="6924243" y="1934728"/>
                  <a:ext cx="1892878" cy="531379"/>
                </a:xfrm>
                <a:prstGeom prst="ellipse">
                  <a:avLst/>
                </a:prstGeom>
                <a:solidFill>
                  <a:schemeClr val="accent4"/>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t>5</a:t>
                  </a:r>
                  <a14:m>
                    <m:oMath xmlns:m="http://schemas.openxmlformats.org/officeDocument/2006/math">
                      <m:r>
                        <a:rPr lang="en-US" sz="1600" b="0" i="0" smtClean="0">
                          <a:latin typeface="Cambria Math" charset="0"/>
                          <a:ea typeface="Cambria Math" charset="0"/>
                          <a:cs typeface="Cambria Math" charset="0"/>
                        </a:rPr>
                        <m:t>678 </m:t>
                      </m:r>
                      <m:r>
                        <a:rPr lang="en-US" sz="1600" i="1">
                          <a:latin typeface="Cambria Math" charset="0"/>
                          <a:ea typeface="Cambria Math" charset="0"/>
                          <a:cs typeface="Cambria Math" charset="0"/>
                        </a:rPr>
                        <m:t>×</m:t>
                      </m:r>
                    </m:oMath>
                  </a14:m>
                  <a:r>
                    <a:rPr lang="en-US" sz="1600" dirty="0"/>
                    <a:t> 4321</a:t>
                  </a:r>
                </a:p>
              </p:txBody>
            </p:sp>
          </mc:Choice>
          <mc:Fallback xmlns="">
            <p:sp>
              <p:nvSpPr>
                <p:cNvPr id="14" name="Oval 13"/>
                <p:cNvSpPr>
                  <a:spLocks noRot="1" noChangeAspect="1" noMove="1" noResize="1" noEditPoints="1" noAdjustHandles="1" noChangeArrowheads="1" noChangeShapeType="1" noTextEdit="1"/>
                </p:cNvSpPr>
                <p:nvPr/>
              </p:nvSpPr>
              <p:spPr>
                <a:xfrm>
                  <a:off x="6924243" y="1934728"/>
                  <a:ext cx="1892878" cy="531379"/>
                </a:xfrm>
                <a:prstGeom prst="ellipse">
                  <a:avLst/>
                </a:prstGeom>
                <a:blipFill rotWithShape="0">
                  <a:blip r:embed="rId7"/>
                  <a:stretch>
                    <a:fillRect t="-35556" b="-51111"/>
                  </a:stretch>
                </a:blipFill>
                <a:ln>
                  <a:solidFill>
                    <a:schemeClr val="accent4">
                      <a:lumMod val="50000"/>
                    </a:schemeClr>
                  </a:solidFill>
                </a:ln>
              </p:spPr>
              <p:txBody>
                <a:bodyPr/>
                <a:lstStyle/>
                <a:p>
                  <a:r>
                    <a:rPr lang="en-US">
                      <a:noFill/>
                    </a:rPr>
                    <a:t> </a:t>
                  </a:r>
                </a:p>
              </p:txBody>
            </p:sp>
          </mc:Fallback>
        </mc:AlternateContent>
      </p:grpSp>
      <p:grpSp>
        <p:nvGrpSpPr>
          <p:cNvPr id="66" name="Group 65"/>
          <p:cNvGrpSpPr/>
          <p:nvPr/>
        </p:nvGrpSpPr>
        <p:grpSpPr>
          <a:xfrm>
            <a:off x="103476" y="2812748"/>
            <a:ext cx="8850461" cy="1884163"/>
            <a:chOff x="103476" y="2812748"/>
            <a:chExt cx="8850461" cy="1884163"/>
          </a:xfrm>
        </p:grpSpPr>
        <mc:AlternateContent xmlns:mc="http://schemas.openxmlformats.org/markup-compatibility/2006" xmlns:a14="http://schemas.microsoft.com/office/drawing/2010/main">
          <mc:Choice Requires="a14">
            <p:sp>
              <p:nvSpPr>
                <p:cNvPr id="15" name="Oval 14"/>
                <p:cNvSpPr/>
                <p:nvPr/>
              </p:nvSpPr>
              <p:spPr>
                <a:xfrm>
                  <a:off x="103476" y="2812748"/>
                  <a:ext cx="1227860" cy="531379"/>
                </a:xfrm>
                <a:prstGeom prst="ellipse">
                  <a:avLst/>
                </a:prstGeom>
                <a:solidFill>
                  <a:srgbClr val="555B9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t>1</a:t>
                  </a:r>
                  <a14:m>
                    <m:oMath xmlns:m="http://schemas.openxmlformats.org/officeDocument/2006/math">
                      <m:r>
                        <a:rPr lang="en-US" sz="1600" b="0" i="0" smtClean="0">
                          <a:latin typeface="Cambria Math" charset="0"/>
                          <a:ea typeface="Cambria Math" charset="0"/>
                          <a:cs typeface="Cambria Math" charset="0"/>
                        </a:rPr>
                        <m:t>2 </m:t>
                      </m:r>
                      <m:r>
                        <a:rPr lang="en-US" sz="1600" i="1">
                          <a:latin typeface="Cambria Math" charset="0"/>
                          <a:ea typeface="Cambria Math" charset="0"/>
                          <a:cs typeface="Cambria Math" charset="0"/>
                        </a:rPr>
                        <m:t>×</m:t>
                      </m:r>
                    </m:oMath>
                  </a14:m>
                  <a:r>
                    <a:rPr lang="en-US" sz="1600" dirty="0"/>
                    <a:t> 87</a:t>
                  </a:r>
                </a:p>
              </p:txBody>
            </p:sp>
          </mc:Choice>
          <mc:Fallback xmlns="">
            <p:sp>
              <p:nvSpPr>
                <p:cNvPr id="15" name="Oval 14"/>
                <p:cNvSpPr>
                  <a:spLocks noRot="1" noChangeAspect="1" noMove="1" noResize="1" noEditPoints="1" noAdjustHandles="1" noChangeArrowheads="1" noChangeShapeType="1" noTextEdit="1"/>
                </p:cNvSpPr>
                <p:nvPr/>
              </p:nvSpPr>
              <p:spPr>
                <a:xfrm>
                  <a:off x="103476" y="2812748"/>
                  <a:ext cx="1227860" cy="531379"/>
                </a:xfrm>
                <a:prstGeom prst="ellipse">
                  <a:avLst/>
                </a:prstGeom>
                <a:blipFill rotWithShape="0">
                  <a:blip r:embed="rId8"/>
                  <a:stretch>
                    <a:fillRect t="-35556" b="-51111"/>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Oval 15"/>
                <p:cNvSpPr/>
                <p:nvPr/>
              </p:nvSpPr>
              <p:spPr>
                <a:xfrm>
                  <a:off x="1049915" y="3216249"/>
                  <a:ext cx="1227860" cy="531379"/>
                </a:xfrm>
                <a:prstGeom prst="ellipse">
                  <a:avLst/>
                </a:prstGeom>
                <a:solidFill>
                  <a:srgbClr val="555B9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t>3</a:t>
                  </a:r>
                  <a14:m>
                    <m:oMath xmlns:m="http://schemas.openxmlformats.org/officeDocument/2006/math">
                      <m:r>
                        <a:rPr lang="en-US" sz="1600" b="0" i="0" smtClean="0">
                          <a:latin typeface="Cambria Math" charset="0"/>
                          <a:ea typeface="Cambria Math" charset="0"/>
                          <a:cs typeface="Cambria Math" charset="0"/>
                        </a:rPr>
                        <m:t>4 </m:t>
                      </m:r>
                      <m:r>
                        <a:rPr lang="en-US" sz="1600" i="1">
                          <a:latin typeface="Cambria Math" charset="0"/>
                          <a:ea typeface="Cambria Math" charset="0"/>
                          <a:cs typeface="Cambria Math" charset="0"/>
                        </a:rPr>
                        <m:t>×</m:t>
                      </m:r>
                    </m:oMath>
                  </a14:m>
                  <a:r>
                    <a:rPr lang="en-US" sz="1600" dirty="0"/>
                    <a:t> 87</a:t>
                  </a:r>
                </a:p>
              </p:txBody>
            </p:sp>
          </mc:Choice>
          <mc:Fallback xmlns="">
            <p:sp>
              <p:nvSpPr>
                <p:cNvPr id="16" name="Oval 15"/>
                <p:cNvSpPr>
                  <a:spLocks noRot="1" noChangeAspect="1" noMove="1" noResize="1" noEditPoints="1" noAdjustHandles="1" noChangeArrowheads="1" noChangeShapeType="1" noTextEdit="1"/>
                </p:cNvSpPr>
                <p:nvPr/>
              </p:nvSpPr>
              <p:spPr>
                <a:xfrm>
                  <a:off x="1049915" y="3216249"/>
                  <a:ext cx="1227860" cy="531379"/>
                </a:xfrm>
                <a:prstGeom prst="ellipse">
                  <a:avLst/>
                </a:prstGeom>
                <a:blipFill rotWithShape="0">
                  <a:blip r:embed="rId9"/>
                  <a:stretch>
                    <a:fillRect t="-37079" b="-51685"/>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Oval 16"/>
                <p:cNvSpPr/>
                <p:nvPr/>
              </p:nvSpPr>
              <p:spPr>
                <a:xfrm>
                  <a:off x="103476" y="3630605"/>
                  <a:ext cx="1227860" cy="531379"/>
                </a:xfrm>
                <a:prstGeom prst="ellipse">
                  <a:avLst/>
                </a:prstGeom>
                <a:solidFill>
                  <a:srgbClr val="555B9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t>1</a:t>
                  </a:r>
                  <a14:m>
                    <m:oMath xmlns:m="http://schemas.openxmlformats.org/officeDocument/2006/math">
                      <m:r>
                        <a:rPr lang="en-US" sz="1600" b="0" i="0" smtClean="0">
                          <a:latin typeface="Cambria Math" charset="0"/>
                          <a:ea typeface="Cambria Math" charset="0"/>
                          <a:cs typeface="Cambria Math" charset="0"/>
                        </a:rPr>
                        <m:t>2 </m:t>
                      </m:r>
                      <m:r>
                        <a:rPr lang="en-US" sz="1600" i="1">
                          <a:latin typeface="Cambria Math" charset="0"/>
                          <a:ea typeface="Cambria Math" charset="0"/>
                          <a:cs typeface="Cambria Math" charset="0"/>
                        </a:rPr>
                        <m:t>×</m:t>
                      </m:r>
                    </m:oMath>
                  </a14:m>
                  <a:r>
                    <a:rPr lang="en-US" sz="1600" dirty="0"/>
                    <a:t> 65</a:t>
                  </a:r>
                </a:p>
              </p:txBody>
            </p:sp>
          </mc:Choice>
          <mc:Fallback xmlns="">
            <p:sp>
              <p:nvSpPr>
                <p:cNvPr id="17" name="Oval 16"/>
                <p:cNvSpPr>
                  <a:spLocks noRot="1" noChangeAspect="1" noMove="1" noResize="1" noEditPoints="1" noAdjustHandles="1" noChangeArrowheads="1" noChangeShapeType="1" noTextEdit="1"/>
                </p:cNvSpPr>
                <p:nvPr/>
              </p:nvSpPr>
              <p:spPr>
                <a:xfrm>
                  <a:off x="103476" y="3630605"/>
                  <a:ext cx="1227860" cy="531379"/>
                </a:xfrm>
                <a:prstGeom prst="ellipse">
                  <a:avLst/>
                </a:prstGeom>
                <a:blipFill rotWithShape="0">
                  <a:blip r:embed="rId10"/>
                  <a:stretch>
                    <a:fillRect t="-37079" b="-51685"/>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Oval 17"/>
                <p:cNvSpPr/>
                <p:nvPr/>
              </p:nvSpPr>
              <p:spPr>
                <a:xfrm>
                  <a:off x="1049915" y="4094268"/>
                  <a:ext cx="1227860" cy="531379"/>
                </a:xfrm>
                <a:prstGeom prst="ellipse">
                  <a:avLst/>
                </a:prstGeom>
                <a:solidFill>
                  <a:srgbClr val="555B9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t>3</a:t>
                  </a:r>
                  <a14:m>
                    <m:oMath xmlns:m="http://schemas.openxmlformats.org/officeDocument/2006/math">
                      <m:r>
                        <a:rPr lang="en-US" sz="1600" b="0" i="0" smtClean="0">
                          <a:latin typeface="Cambria Math" charset="0"/>
                          <a:ea typeface="Cambria Math" charset="0"/>
                          <a:cs typeface="Cambria Math" charset="0"/>
                        </a:rPr>
                        <m:t>4 </m:t>
                      </m:r>
                      <m:r>
                        <a:rPr lang="en-US" sz="1600" i="1">
                          <a:latin typeface="Cambria Math" charset="0"/>
                          <a:ea typeface="Cambria Math" charset="0"/>
                          <a:cs typeface="Cambria Math" charset="0"/>
                        </a:rPr>
                        <m:t>×</m:t>
                      </m:r>
                    </m:oMath>
                  </a14:m>
                  <a:r>
                    <a:rPr lang="en-US" sz="1600" dirty="0"/>
                    <a:t> 65</a:t>
                  </a:r>
                </a:p>
              </p:txBody>
            </p:sp>
          </mc:Choice>
          <mc:Fallback xmlns="">
            <p:sp>
              <p:nvSpPr>
                <p:cNvPr id="18" name="Oval 17"/>
                <p:cNvSpPr>
                  <a:spLocks noRot="1" noChangeAspect="1" noMove="1" noResize="1" noEditPoints="1" noAdjustHandles="1" noChangeArrowheads="1" noChangeShapeType="1" noTextEdit="1"/>
                </p:cNvSpPr>
                <p:nvPr/>
              </p:nvSpPr>
              <p:spPr>
                <a:xfrm>
                  <a:off x="1049915" y="4094268"/>
                  <a:ext cx="1227860" cy="531379"/>
                </a:xfrm>
                <a:prstGeom prst="ellipse">
                  <a:avLst/>
                </a:prstGeom>
                <a:blipFill rotWithShape="0">
                  <a:blip r:embed="rId11"/>
                  <a:stretch>
                    <a:fillRect t="-37079" b="-51685"/>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Oval 28"/>
                <p:cNvSpPr/>
                <p:nvPr/>
              </p:nvSpPr>
              <p:spPr>
                <a:xfrm>
                  <a:off x="2431040" y="2884012"/>
                  <a:ext cx="1227860" cy="531379"/>
                </a:xfrm>
                <a:prstGeom prst="ellipse">
                  <a:avLst/>
                </a:prstGeom>
                <a:solidFill>
                  <a:srgbClr val="555B9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t>5</a:t>
                  </a:r>
                  <a14:m>
                    <m:oMath xmlns:m="http://schemas.openxmlformats.org/officeDocument/2006/math">
                      <m:r>
                        <a:rPr lang="en-US" sz="1600" b="0" i="0" smtClean="0">
                          <a:latin typeface="Cambria Math" charset="0"/>
                          <a:ea typeface="Cambria Math" charset="0"/>
                          <a:cs typeface="Cambria Math" charset="0"/>
                        </a:rPr>
                        <m:t>6 </m:t>
                      </m:r>
                      <m:r>
                        <a:rPr lang="en-US" sz="1600" i="1">
                          <a:latin typeface="Cambria Math" charset="0"/>
                          <a:ea typeface="Cambria Math" charset="0"/>
                          <a:cs typeface="Cambria Math" charset="0"/>
                        </a:rPr>
                        <m:t>×</m:t>
                      </m:r>
                    </m:oMath>
                  </a14:m>
                  <a:r>
                    <a:rPr lang="en-US" sz="1600" dirty="0"/>
                    <a:t> 87</a:t>
                  </a:r>
                </a:p>
              </p:txBody>
            </p:sp>
          </mc:Choice>
          <mc:Fallback xmlns="">
            <p:sp>
              <p:nvSpPr>
                <p:cNvPr id="29" name="Oval 28"/>
                <p:cNvSpPr>
                  <a:spLocks noRot="1" noChangeAspect="1" noMove="1" noResize="1" noEditPoints="1" noAdjustHandles="1" noChangeArrowheads="1" noChangeShapeType="1" noTextEdit="1"/>
                </p:cNvSpPr>
                <p:nvPr/>
              </p:nvSpPr>
              <p:spPr>
                <a:xfrm>
                  <a:off x="2431040" y="2884012"/>
                  <a:ext cx="1227860" cy="531379"/>
                </a:xfrm>
                <a:prstGeom prst="ellipse">
                  <a:avLst/>
                </a:prstGeom>
                <a:blipFill rotWithShape="0">
                  <a:blip r:embed="rId12"/>
                  <a:stretch>
                    <a:fillRect t="-35955" b="-51685"/>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Oval 29"/>
                <p:cNvSpPr/>
                <p:nvPr/>
              </p:nvSpPr>
              <p:spPr>
                <a:xfrm>
                  <a:off x="3377479" y="3287513"/>
                  <a:ext cx="1227860" cy="531379"/>
                </a:xfrm>
                <a:prstGeom prst="ellipse">
                  <a:avLst/>
                </a:prstGeom>
                <a:solidFill>
                  <a:srgbClr val="555B9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t>7</a:t>
                  </a:r>
                  <a14:m>
                    <m:oMath xmlns:m="http://schemas.openxmlformats.org/officeDocument/2006/math">
                      <m:r>
                        <a:rPr lang="en-US" sz="1600" b="0" i="0" smtClean="0">
                          <a:latin typeface="Cambria Math" charset="0"/>
                          <a:ea typeface="Cambria Math" charset="0"/>
                          <a:cs typeface="Cambria Math" charset="0"/>
                        </a:rPr>
                        <m:t>8 </m:t>
                      </m:r>
                      <m:r>
                        <a:rPr lang="en-US" sz="1600" i="1">
                          <a:latin typeface="Cambria Math" charset="0"/>
                          <a:ea typeface="Cambria Math" charset="0"/>
                          <a:cs typeface="Cambria Math" charset="0"/>
                        </a:rPr>
                        <m:t>×</m:t>
                      </m:r>
                    </m:oMath>
                  </a14:m>
                  <a:r>
                    <a:rPr lang="en-US" sz="1600" dirty="0"/>
                    <a:t> 87</a:t>
                  </a:r>
                </a:p>
              </p:txBody>
            </p:sp>
          </mc:Choice>
          <mc:Fallback xmlns="">
            <p:sp>
              <p:nvSpPr>
                <p:cNvPr id="30" name="Oval 29"/>
                <p:cNvSpPr>
                  <a:spLocks noRot="1" noChangeAspect="1" noMove="1" noResize="1" noEditPoints="1" noAdjustHandles="1" noChangeArrowheads="1" noChangeShapeType="1" noTextEdit="1"/>
                </p:cNvSpPr>
                <p:nvPr/>
              </p:nvSpPr>
              <p:spPr>
                <a:xfrm>
                  <a:off x="3377479" y="3287513"/>
                  <a:ext cx="1227860" cy="531379"/>
                </a:xfrm>
                <a:prstGeom prst="ellipse">
                  <a:avLst/>
                </a:prstGeom>
                <a:blipFill rotWithShape="0">
                  <a:blip r:embed="rId13"/>
                  <a:stretch>
                    <a:fillRect t="-35955" b="-52809"/>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Oval 30"/>
                <p:cNvSpPr/>
                <p:nvPr/>
              </p:nvSpPr>
              <p:spPr>
                <a:xfrm>
                  <a:off x="2431040" y="3701869"/>
                  <a:ext cx="1227860" cy="531379"/>
                </a:xfrm>
                <a:prstGeom prst="ellipse">
                  <a:avLst/>
                </a:prstGeom>
                <a:solidFill>
                  <a:srgbClr val="555B9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t>5</a:t>
                  </a:r>
                  <a14:m>
                    <m:oMath xmlns:m="http://schemas.openxmlformats.org/officeDocument/2006/math">
                      <m:r>
                        <a:rPr lang="en-US" sz="1600" b="0" i="0" smtClean="0">
                          <a:latin typeface="Cambria Math" charset="0"/>
                          <a:ea typeface="Cambria Math" charset="0"/>
                          <a:cs typeface="Cambria Math" charset="0"/>
                        </a:rPr>
                        <m:t>6 </m:t>
                      </m:r>
                      <m:r>
                        <a:rPr lang="en-US" sz="1600" i="1">
                          <a:latin typeface="Cambria Math" charset="0"/>
                          <a:ea typeface="Cambria Math" charset="0"/>
                          <a:cs typeface="Cambria Math" charset="0"/>
                        </a:rPr>
                        <m:t>×</m:t>
                      </m:r>
                    </m:oMath>
                  </a14:m>
                  <a:r>
                    <a:rPr lang="en-US" sz="1600" dirty="0"/>
                    <a:t> 65</a:t>
                  </a:r>
                </a:p>
              </p:txBody>
            </p:sp>
          </mc:Choice>
          <mc:Fallback xmlns="">
            <p:sp>
              <p:nvSpPr>
                <p:cNvPr id="31" name="Oval 30"/>
                <p:cNvSpPr>
                  <a:spLocks noRot="1" noChangeAspect="1" noMove="1" noResize="1" noEditPoints="1" noAdjustHandles="1" noChangeArrowheads="1" noChangeShapeType="1" noTextEdit="1"/>
                </p:cNvSpPr>
                <p:nvPr/>
              </p:nvSpPr>
              <p:spPr>
                <a:xfrm>
                  <a:off x="2431040" y="3701869"/>
                  <a:ext cx="1227860" cy="531379"/>
                </a:xfrm>
                <a:prstGeom prst="ellipse">
                  <a:avLst/>
                </a:prstGeom>
                <a:blipFill rotWithShape="0">
                  <a:blip r:embed="rId14"/>
                  <a:stretch>
                    <a:fillRect t="-35955" b="-52809"/>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Oval 31"/>
                <p:cNvSpPr/>
                <p:nvPr/>
              </p:nvSpPr>
              <p:spPr>
                <a:xfrm>
                  <a:off x="3377479" y="4165532"/>
                  <a:ext cx="1227860" cy="531379"/>
                </a:xfrm>
                <a:prstGeom prst="ellipse">
                  <a:avLst/>
                </a:prstGeom>
                <a:solidFill>
                  <a:srgbClr val="555B9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t>78</a:t>
                  </a:r>
                  <a14:m>
                    <m:oMath xmlns:m="http://schemas.openxmlformats.org/officeDocument/2006/math">
                      <m:r>
                        <a:rPr lang="en-US" sz="1600" b="0" i="0" smtClean="0">
                          <a:latin typeface="Cambria Math" charset="0"/>
                          <a:ea typeface="Cambria Math" charset="0"/>
                          <a:cs typeface="Cambria Math" charset="0"/>
                        </a:rPr>
                        <m:t> </m:t>
                      </m:r>
                      <m:r>
                        <a:rPr lang="en-US" sz="1600" i="1">
                          <a:latin typeface="Cambria Math" charset="0"/>
                          <a:ea typeface="Cambria Math" charset="0"/>
                          <a:cs typeface="Cambria Math" charset="0"/>
                        </a:rPr>
                        <m:t>×</m:t>
                      </m:r>
                    </m:oMath>
                  </a14:m>
                  <a:r>
                    <a:rPr lang="en-US" sz="1600" dirty="0"/>
                    <a:t> 65</a:t>
                  </a:r>
                </a:p>
              </p:txBody>
            </p:sp>
          </mc:Choice>
          <mc:Fallback xmlns="">
            <p:sp>
              <p:nvSpPr>
                <p:cNvPr id="32" name="Oval 31"/>
                <p:cNvSpPr>
                  <a:spLocks noRot="1" noChangeAspect="1" noMove="1" noResize="1" noEditPoints="1" noAdjustHandles="1" noChangeArrowheads="1" noChangeShapeType="1" noTextEdit="1"/>
                </p:cNvSpPr>
                <p:nvPr/>
              </p:nvSpPr>
              <p:spPr>
                <a:xfrm>
                  <a:off x="3377479" y="4165532"/>
                  <a:ext cx="1227860" cy="531379"/>
                </a:xfrm>
                <a:prstGeom prst="ellipse">
                  <a:avLst/>
                </a:prstGeom>
                <a:blipFill rotWithShape="0">
                  <a:blip r:embed="rId15"/>
                  <a:stretch>
                    <a:fillRect t="-35955" b="-52809"/>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Oval 32"/>
                <p:cNvSpPr/>
                <p:nvPr/>
              </p:nvSpPr>
              <p:spPr>
                <a:xfrm>
                  <a:off x="4605339" y="2884012"/>
                  <a:ext cx="1227860" cy="531379"/>
                </a:xfrm>
                <a:prstGeom prst="ellipse">
                  <a:avLst/>
                </a:prstGeom>
                <a:solidFill>
                  <a:srgbClr val="555B9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t>1</a:t>
                  </a:r>
                  <a14:m>
                    <m:oMath xmlns:m="http://schemas.openxmlformats.org/officeDocument/2006/math">
                      <m:r>
                        <a:rPr lang="en-US" sz="1600" b="0" i="0" smtClean="0">
                          <a:latin typeface="Cambria Math" charset="0"/>
                          <a:ea typeface="Cambria Math" charset="0"/>
                          <a:cs typeface="Cambria Math" charset="0"/>
                        </a:rPr>
                        <m:t>2 </m:t>
                      </m:r>
                      <m:r>
                        <a:rPr lang="en-US" sz="1600" i="1">
                          <a:latin typeface="Cambria Math" charset="0"/>
                          <a:ea typeface="Cambria Math" charset="0"/>
                          <a:cs typeface="Cambria Math" charset="0"/>
                        </a:rPr>
                        <m:t>×</m:t>
                      </m:r>
                    </m:oMath>
                  </a14:m>
                  <a:r>
                    <a:rPr lang="en-US" sz="1600" dirty="0"/>
                    <a:t> 43</a:t>
                  </a:r>
                </a:p>
              </p:txBody>
            </p:sp>
          </mc:Choice>
          <mc:Fallback xmlns="">
            <p:sp>
              <p:nvSpPr>
                <p:cNvPr id="33" name="Oval 32"/>
                <p:cNvSpPr>
                  <a:spLocks noRot="1" noChangeAspect="1" noMove="1" noResize="1" noEditPoints="1" noAdjustHandles="1" noChangeArrowheads="1" noChangeShapeType="1" noTextEdit="1"/>
                </p:cNvSpPr>
                <p:nvPr/>
              </p:nvSpPr>
              <p:spPr>
                <a:xfrm>
                  <a:off x="4605339" y="2884012"/>
                  <a:ext cx="1227860" cy="531379"/>
                </a:xfrm>
                <a:prstGeom prst="ellipse">
                  <a:avLst/>
                </a:prstGeom>
                <a:blipFill rotWithShape="0">
                  <a:blip r:embed="rId16"/>
                  <a:stretch>
                    <a:fillRect t="-35955" b="-51685"/>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Oval 33"/>
                <p:cNvSpPr/>
                <p:nvPr/>
              </p:nvSpPr>
              <p:spPr>
                <a:xfrm>
                  <a:off x="5551778" y="3287513"/>
                  <a:ext cx="1227860" cy="531379"/>
                </a:xfrm>
                <a:prstGeom prst="ellipse">
                  <a:avLst/>
                </a:prstGeom>
                <a:solidFill>
                  <a:srgbClr val="555B9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t>3</a:t>
                  </a:r>
                  <a14:m>
                    <m:oMath xmlns:m="http://schemas.openxmlformats.org/officeDocument/2006/math">
                      <m:r>
                        <a:rPr lang="en-US" sz="1600" b="0" i="0" smtClean="0">
                          <a:latin typeface="Cambria Math" charset="0"/>
                          <a:ea typeface="Cambria Math" charset="0"/>
                          <a:cs typeface="Cambria Math" charset="0"/>
                        </a:rPr>
                        <m:t>4 </m:t>
                      </m:r>
                      <m:r>
                        <a:rPr lang="en-US" sz="1600" i="1">
                          <a:latin typeface="Cambria Math" charset="0"/>
                          <a:ea typeface="Cambria Math" charset="0"/>
                          <a:cs typeface="Cambria Math" charset="0"/>
                        </a:rPr>
                        <m:t>×</m:t>
                      </m:r>
                    </m:oMath>
                  </a14:m>
                  <a:r>
                    <a:rPr lang="en-US" sz="1600" dirty="0"/>
                    <a:t> 43</a:t>
                  </a:r>
                </a:p>
              </p:txBody>
            </p:sp>
          </mc:Choice>
          <mc:Fallback xmlns="">
            <p:sp>
              <p:nvSpPr>
                <p:cNvPr id="34" name="Oval 33"/>
                <p:cNvSpPr>
                  <a:spLocks noRot="1" noChangeAspect="1" noMove="1" noResize="1" noEditPoints="1" noAdjustHandles="1" noChangeArrowheads="1" noChangeShapeType="1" noTextEdit="1"/>
                </p:cNvSpPr>
                <p:nvPr/>
              </p:nvSpPr>
              <p:spPr>
                <a:xfrm>
                  <a:off x="5551778" y="3287513"/>
                  <a:ext cx="1227860" cy="531379"/>
                </a:xfrm>
                <a:prstGeom prst="ellipse">
                  <a:avLst/>
                </a:prstGeom>
                <a:blipFill rotWithShape="0">
                  <a:blip r:embed="rId17"/>
                  <a:stretch>
                    <a:fillRect t="-35955" b="-52809"/>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Oval 34"/>
                <p:cNvSpPr/>
                <p:nvPr/>
              </p:nvSpPr>
              <p:spPr>
                <a:xfrm>
                  <a:off x="4605339" y="3701869"/>
                  <a:ext cx="1227860" cy="531379"/>
                </a:xfrm>
                <a:prstGeom prst="ellipse">
                  <a:avLst/>
                </a:prstGeom>
                <a:solidFill>
                  <a:srgbClr val="555B9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t>1</a:t>
                  </a:r>
                  <a14:m>
                    <m:oMath xmlns:m="http://schemas.openxmlformats.org/officeDocument/2006/math">
                      <m:r>
                        <a:rPr lang="en-US" sz="1600" b="0" i="0" smtClean="0">
                          <a:latin typeface="Cambria Math" charset="0"/>
                          <a:ea typeface="Cambria Math" charset="0"/>
                          <a:cs typeface="Cambria Math" charset="0"/>
                        </a:rPr>
                        <m:t>2 </m:t>
                      </m:r>
                      <m:r>
                        <a:rPr lang="en-US" sz="1600" i="1">
                          <a:latin typeface="Cambria Math" charset="0"/>
                          <a:ea typeface="Cambria Math" charset="0"/>
                          <a:cs typeface="Cambria Math" charset="0"/>
                        </a:rPr>
                        <m:t>×</m:t>
                      </m:r>
                    </m:oMath>
                  </a14:m>
                  <a:r>
                    <a:rPr lang="en-US" sz="1600" dirty="0"/>
                    <a:t> 21</a:t>
                  </a:r>
                </a:p>
              </p:txBody>
            </p:sp>
          </mc:Choice>
          <mc:Fallback xmlns="">
            <p:sp>
              <p:nvSpPr>
                <p:cNvPr id="35" name="Oval 34"/>
                <p:cNvSpPr>
                  <a:spLocks noRot="1" noChangeAspect="1" noMove="1" noResize="1" noEditPoints="1" noAdjustHandles="1" noChangeArrowheads="1" noChangeShapeType="1" noTextEdit="1"/>
                </p:cNvSpPr>
                <p:nvPr/>
              </p:nvSpPr>
              <p:spPr>
                <a:xfrm>
                  <a:off x="4605339" y="3701869"/>
                  <a:ext cx="1227860" cy="531379"/>
                </a:xfrm>
                <a:prstGeom prst="ellipse">
                  <a:avLst/>
                </a:prstGeom>
                <a:blipFill rotWithShape="0">
                  <a:blip r:embed="rId18"/>
                  <a:stretch>
                    <a:fillRect t="-35955" b="-52809"/>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Oval 35"/>
                <p:cNvSpPr/>
                <p:nvPr/>
              </p:nvSpPr>
              <p:spPr>
                <a:xfrm>
                  <a:off x="5551778" y="4165532"/>
                  <a:ext cx="1227860" cy="531379"/>
                </a:xfrm>
                <a:prstGeom prst="ellipse">
                  <a:avLst/>
                </a:prstGeom>
                <a:solidFill>
                  <a:srgbClr val="555B9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t>3</a:t>
                  </a:r>
                  <a14:m>
                    <m:oMath xmlns:m="http://schemas.openxmlformats.org/officeDocument/2006/math">
                      <m:r>
                        <a:rPr lang="en-US" sz="1600" b="0" i="0" smtClean="0">
                          <a:latin typeface="Cambria Math" charset="0"/>
                          <a:ea typeface="Cambria Math" charset="0"/>
                          <a:cs typeface="Cambria Math" charset="0"/>
                        </a:rPr>
                        <m:t>4 </m:t>
                      </m:r>
                      <m:r>
                        <a:rPr lang="en-US" sz="1600" i="1">
                          <a:latin typeface="Cambria Math" charset="0"/>
                          <a:ea typeface="Cambria Math" charset="0"/>
                          <a:cs typeface="Cambria Math" charset="0"/>
                        </a:rPr>
                        <m:t>×</m:t>
                      </m:r>
                    </m:oMath>
                  </a14:m>
                  <a:r>
                    <a:rPr lang="en-US" sz="1600" dirty="0"/>
                    <a:t> 21</a:t>
                  </a:r>
                </a:p>
              </p:txBody>
            </p:sp>
          </mc:Choice>
          <mc:Fallback xmlns="">
            <p:sp>
              <p:nvSpPr>
                <p:cNvPr id="36" name="Oval 35"/>
                <p:cNvSpPr>
                  <a:spLocks noRot="1" noChangeAspect="1" noMove="1" noResize="1" noEditPoints="1" noAdjustHandles="1" noChangeArrowheads="1" noChangeShapeType="1" noTextEdit="1"/>
                </p:cNvSpPr>
                <p:nvPr/>
              </p:nvSpPr>
              <p:spPr>
                <a:xfrm>
                  <a:off x="5551778" y="4165532"/>
                  <a:ext cx="1227860" cy="531379"/>
                </a:xfrm>
                <a:prstGeom prst="ellipse">
                  <a:avLst/>
                </a:prstGeom>
                <a:blipFill rotWithShape="0">
                  <a:blip r:embed="rId19"/>
                  <a:stretch>
                    <a:fillRect t="-35955" b="-52809"/>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Oval 36"/>
                <p:cNvSpPr/>
                <p:nvPr/>
              </p:nvSpPr>
              <p:spPr>
                <a:xfrm>
                  <a:off x="6779638" y="2884012"/>
                  <a:ext cx="1227860" cy="531379"/>
                </a:xfrm>
                <a:prstGeom prst="ellipse">
                  <a:avLst/>
                </a:prstGeom>
                <a:solidFill>
                  <a:srgbClr val="555B9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t>5</a:t>
                  </a:r>
                  <a14:m>
                    <m:oMath xmlns:m="http://schemas.openxmlformats.org/officeDocument/2006/math">
                      <m:r>
                        <a:rPr lang="en-US" sz="1600" b="0" i="0" smtClean="0">
                          <a:latin typeface="Cambria Math" charset="0"/>
                          <a:ea typeface="Cambria Math" charset="0"/>
                          <a:cs typeface="Cambria Math" charset="0"/>
                        </a:rPr>
                        <m:t>6 </m:t>
                      </m:r>
                      <m:r>
                        <a:rPr lang="en-US" sz="1600" i="1">
                          <a:latin typeface="Cambria Math" charset="0"/>
                          <a:ea typeface="Cambria Math" charset="0"/>
                          <a:cs typeface="Cambria Math" charset="0"/>
                        </a:rPr>
                        <m:t>×</m:t>
                      </m:r>
                    </m:oMath>
                  </a14:m>
                  <a:r>
                    <a:rPr lang="en-US" sz="1600" dirty="0"/>
                    <a:t> 43</a:t>
                  </a:r>
                </a:p>
              </p:txBody>
            </p:sp>
          </mc:Choice>
          <mc:Fallback xmlns="">
            <p:sp>
              <p:nvSpPr>
                <p:cNvPr id="37" name="Oval 36"/>
                <p:cNvSpPr>
                  <a:spLocks noRot="1" noChangeAspect="1" noMove="1" noResize="1" noEditPoints="1" noAdjustHandles="1" noChangeArrowheads="1" noChangeShapeType="1" noTextEdit="1"/>
                </p:cNvSpPr>
                <p:nvPr/>
              </p:nvSpPr>
              <p:spPr>
                <a:xfrm>
                  <a:off x="6779638" y="2884012"/>
                  <a:ext cx="1227860" cy="531379"/>
                </a:xfrm>
                <a:prstGeom prst="ellipse">
                  <a:avLst/>
                </a:prstGeom>
                <a:blipFill rotWithShape="0">
                  <a:blip r:embed="rId20"/>
                  <a:stretch>
                    <a:fillRect t="-35955" b="-51685"/>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Oval 37"/>
                <p:cNvSpPr/>
                <p:nvPr/>
              </p:nvSpPr>
              <p:spPr>
                <a:xfrm>
                  <a:off x="7726077" y="3287513"/>
                  <a:ext cx="1227860" cy="531379"/>
                </a:xfrm>
                <a:prstGeom prst="ellipse">
                  <a:avLst/>
                </a:prstGeom>
                <a:solidFill>
                  <a:srgbClr val="555B9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t>7</a:t>
                  </a:r>
                  <a14:m>
                    <m:oMath xmlns:m="http://schemas.openxmlformats.org/officeDocument/2006/math">
                      <m:r>
                        <a:rPr lang="en-US" sz="1600" b="0" i="0" smtClean="0">
                          <a:latin typeface="Cambria Math" charset="0"/>
                          <a:ea typeface="Cambria Math" charset="0"/>
                          <a:cs typeface="Cambria Math" charset="0"/>
                        </a:rPr>
                        <m:t>8 </m:t>
                      </m:r>
                      <m:r>
                        <a:rPr lang="en-US" sz="1600" i="1">
                          <a:latin typeface="Cambria Math" charset="0"/>
                          <a:ea typeface="Cambria Math" charset="0"/>
                          <a:cs typeface="Cambria Math" charset="0"/>
                        </a:rPr>
                        <m:t>×</m:t>
                      </m:r>
                    </m:oMath>
                  </a14:m>
                  <a:r>
                    <a:rPr lang="en-US" sz="1600" dirty="0"/>
                    <a:t> 43</a:t>
                  </a:r>
                </a:p>
              </p:txBody>
            </p:sp>
          </mc:Choice>
          <mc:Fallback xmlns="">
            <p:sp>
              <p:nvSpPr>
                <p:cNvPr id="38" name="Oval 37"/>
                <p:cNvSpPr>
                  <a:spLocks noRot="1" noChangeAspect="1" noMove="1" noResize="1" noEditPoints="1" noAdjustHandles="1" noChangeArrowheads="1" noChangeShapeType="1" noTextEdit="1"/>
                </p:cNvSpPr>
                <p:nvPr/>
              </p:nvSpPr>
              <p:spPr>
                <a:xfrm>
                  <a:off x="7726077" y="3287513"/>
                  <a:ext cx="1227860" cy="531379"/>
                </a:xfrm>
                <a:prstGeom prst="ellipse">
                  <a:avLst/>
                </a:prstGeom>
                <a:blipFill rotWithShape="0">
                  <a:blip r:embed="rId21"/>
                  <a:stretch>
                    <a:fillRect t="-35955" b="-52809"/>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9" name="Oval 38"/>
                <p:cNvSpPr/>
                <p:nvPr/>
              </p:nvSpPr>
              <p:spPr>
                <a:xfrm>
                  <a:off x="6779638" y="3701869"/>
                  <a:ext cx="1227860" cy="531379"/>
                </a:xfrm>
                <a:prstGeom prst="ellipse">
                  <a:avLst/>
                </a:prstGeom>
                <a:solidFill>
                  <a:srgbClr val="555B9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t>5</a:t>
                  </a:r>
                  <a14:m>
                    <m:oMath xmlns:m="http://schemas.openxmlformats.org/officeDocument/2006/math">
                      <m:r>
                        <a:rPr lang="en-US" sz="1600" b="0" i="0" smtClean="0">
                          <a:latin typeface="Cambria Math" charset="0"/>
                          <a:ea typeface="Cambria Math" charset="0"/>
                          <a:cs typeface="Cambria Math" charset="0"/>
                        </a:rPr>
                        <m:t>6 </m:t>
                      </m:r>
                      <m:r>
                        <a:rPr lang="en-US" sz="1600" i="1">
                          <a:latin typeface="Cambria Math" charset="0"/>
                          <a:ea typeface="Cambria Math" charset="0"/>
                          <a:cs typeface="Cambria Math" charset="0"/>
                        </a:rPr>
                        <m:t>×</m:t>
                      </m:r>
                    </m:oMath>
                  </a14:m>
                  <a:r>
                    <a:rPr lang="en-US" sz="1600" dirty="0"/>
                    <a:t> 21</a:t>
                  </a:r>
                </a:p>
              </p:txBody>
            </p:sp>
          </mc:Choice>
          <mc:Fallback xmlns="">
            <p:sp>
              <p:nvSpPr>
                <p:cNvPr id="39" name="Oval 38"/>
                <p:cNvSpPr>
                  <a:spLocks noRot="1" noChangeAspect="1" noMove="1" noResize="1" noEditPoints="1" noAdjustHandles="1" noChangeArrowheads="1" noChangeShapeType="1" noTextEdit="1"/>
                </p:cNvSpPr>
                <p:nvPr/>
              </p:nvSpPr>
              <p:spPr>
                <a:xfrm>
                  <a:off x="6779638" y="3701869"/>
                  <a:ext cx="1227860" cy="531379"/>
                </a:xfrm>
                <a:prstGeom prst="ellipse">
                  <a:avLst/>
                </a:prstGeom>
                <a:blipFill rotWithShape="0">
                  <a:blip r:embed="rId22"/>
                  <a:stretch>
                    <a:fillRect t="-35955" b="-52809"/>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0" name="Oval 39"/>
                <p:cNvSpPr/>
                <p:nvPr/>
              </p:nvSpPr>
              <p:spPr>
                <a:xfrm>
                  <a:off x="7726077" y="4165532"/>
                  <a:ext cx="1227860" cy="531379"/>
                </a:xfrm>
                <a:prstGeom prst="ellipse">
                  <a:avLst/>
                </a:prstGeom>
                <a:solidFill>
                  <a:srgbClr val="555B9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t>7</a:t>
                  </a:r>
                  <a14:m>
                    <m:oMath xmlns:m="http://schemas.openxmlformats.org/officeDocument/2006/math">
                      <m:r>
                        <a:rPr lang="en-US" sz="1600" b="0" i="0" smtClean="0">
                          <a:latin typeface="Cambria Math" charset="0"/>
                          <a:ea typeface="Cambria Math" charset="0"/>
                          <a:cs typeface="Cambria Math" charset="0"/>
                        </a:rPr>
                        <m:t>8 </m:t>
                      </m:r>
                      <m:r>
                        <a:rPr lang="en-US" sz="1600" i="1">
                          <a:latin typeface="Cambria Math" charset="0"/>
                          <a:ea typeface="Cambria Math" charset="0"/>
                          <a:cs typeface="Cambria Math" charset="0"/>
                        </a:rPr>
                        <m:t>×</m:t>
                      </m:r>
                    </m:oMath>
                  </a14:m>
                  <a:r>
                    <a:rPr lang="en-US" sz="1600" dirty="0"/>
                    <a:t> 21</a:t>
                  </a:r>
                </a:p>
              </p:txBody>
            </p:sp>
          </mc:Choice>
          <mc:Fallback xmlns="">
            <p:sp>
              <p:nvSpPr>
                <p:cNvPr id="40" name="Oval 39"/>
                <p:cNvSpPr>
                  <a:spLocks noRot="1" noChangeAspect="1" noMove="1" noResize="1" noEditPoints="1" noAdjustHandles="1" noChangeArrowheads="1" noChangeShapeType="1" noTextEdit="1"/>
                </p:cNvSpPr>
                <p:nvPr/>
              </p:nvSpPr>
              <p:spPr>
                <a:xfrm>
                  <a:off x="7726077" y="4165532"/>
                  <a:ext cx="1227860" cy="531379"/>
                </a:xfrm>
                <a:prstGeom prst="ellipse">
                  <a:avLst/>
                </a:prstGeom>
                <a:blipFill rotWithShape="0">
                  <a:blip r:embed="rId23"/>
                  <a:stretch>
                    <a:fillRect t="-35955" b="-52809"/>
                  </a:stretch>
                </a:blipFill>
                <a:ln>
                  <a:solidFill>
                    <a:schemeClr val="tx1"/>
                  </a:solidFill>
                </a:ln>
              </p:spPr>
              <p:txBody>
                <a:bodyPr/>
                <a:lstStyle/>
                <a:p>
                  <a:r>
                    <a:rPr lang="en-US">
                      <a:noFill/>
                    </a:rPr>
                    <a:t> </a:t>
                  </a:r>
                </a:p>
              </p:txBody>
            </p:sp>
          </mc:Fallback>
        </mc:AlternateContent>
      </p:grpSp>
      <p:grpSp>
        <p:nvGrpSpPr>
          <p:cNvPr id="67" name="Group 66"/>
          <p:cNvGrpSpPr/>
          <p:nvPr/>
        </p:nvGrpSpPr>
        <p:grpSpPr>
          <a:xfrm>
            <a:off x="180857" y="4970124"/>
            <a:ext cx="1709855" cy="1652638"/>
            <a:chOff x="180857" y="4970124"/>
            <a:chExt cx="1709855" cy="1652638"/>
          </a:xfrm>
        </p:grpSpPr>
        <mc:AlternateContent xmlns:mc="http://schemas.openxmlformats.org/markup-compatibility/2006" xmlns:a14="http://schemas.microsoft.com/office/drawing/2010/main">
          <mc:Choice Requires="a14">
            <p:sp>
              <p:nvSpPr>
                <p:cNvPr id="41" name="Oval 40"/>
                <p:cNvSpPr/>
                <p:nvPr/>
              </p:nvSpPr>
              <p:spPr>
                <a:xfrm>
                  <a:off x="351124" y="4970124"/>
                  <a:ext cx="769794" cy="531379"/>
                </a:xfrm>
                <a:prstGeom prst="ellipse">
                  <a:avLst/>
                </a:prstGeom>
                <a:solidFill>
                  <a:schemeClr val="accent5"/>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t>1</a:t>
                  </a:r>
                  <a14:m>
                    <m:oMath xmlns:m="http://schemas.openxmlformats.org/officeDocument/2006/math">
                      <m:r>
                        <a:rPr lang="en-US" sz="1600" i="1" smtClean="0">
                          <a:latin typeface="Cambria Math" charset="0"/>
                          <a:ea typeface="Cambria Math" charset="0"/>
                          <a:cs typeface="Cambria Math" charset="0"/>
                        </a:rPr>
                        <m:t>×</m:t>
                      </m:r>
                    </m:oMath>
                  </a14:m>
                  <a:r>
                    <a:rPr lang="en-US" sz="1600" dirty="0"/>
                    <a:t>8</a:t>
                  </a:r>
                </a:p>
              </p:txBody>
            </p:sp>
          </mc:Choice>
          <mc:Fallback xmlns="">
            <p:sp>
              <p:nvSpPr>
                <p:cNvPr id="41" name="Oval 40"/>
                <p:cNvSpPr>
                  <a:spLocks noRot="1" noChangeAspect="1" noMove="1" noResize="1" noEditPoints="1" noAdjustHandles="1" noChangeArrowheads="1" noChangeShapeType="1" noTextEdit="1"/>
                </p:cNvSpPr>
                <p:nvPr/>
              </p:nvSpPr>
              <p:spPr>
                <a:xfrm>
                  <a:off x="351124" y="4970124"/>
                  <a:ext cx="769794" cy="531379"/>
                </a:xfrm>
                <a:prstGeom prst="ellipse">
                  <a:avLst/>
                </a:prstGeom>
                <a:blipFill rotWithShape="0">
                  <a:blip r:embed="rId24"/>
                  <a:stretch>
                    <a:fillRect/>
                  </a:stretch>
                </a:blipFill>
                <a:ln>
                  <a:solidFill>
                    <a:schemeClr val="accent5">
                      <a:lumMod val="50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5" name="Oval 44"/>
                <p:cNvSpPr/>
                <p:nvPr/>
              </p:nvSpPr>
              <p:spPr>
                <a:xfrm>
                  <a:off x="1120918" y="5251833"/>
                  <a:ext cx="769794" cy="531379"/>
                </a:xfrm>
                <a:prstGeom prst="ellipse">
                  <a:avLst/>
                </a:prstGeom>
                <a:solidFill>
                  <a:schemeClr val="accent5"/>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t>1</a:t>
                  </a:r>
                  <a14:m>
                    <m:oMath xmlns:m="http://schemas.openxmlformats.org/officeDocument/2006/math">
                      <m:r>
                        <a:rPr lang="en-US" sz="1600" i="1" smtClean="0">
                          <a:latin typeface="Cambria Math" charset="0"/>
                          <a:ea typeface="Cambria Math" charset="0"/>
                          <a:cs typeface="Cambria Math" charset="0"/>
                        </a:rPr>
                        <m:t>×</m:t>
                      </m:r>
                      <m:r>
                        <a:rPr lang="en-US" sz="1600" b="0" i="0" smtClean="0">
                          <a:latin typeface="Cambria Math" charset="0"/>
                          <a:ea typeface="Cambria Math" charset="0"/>
                          <a:cs typeface="Cambria Math" charset="0"/>
                        </a:rPr>
                        <m:t>7</m:t>
                      </m:r>
                    </m:oMath>
                  </a14:m>
                  <a:endParaRPr lang="en-US" sz="1600" dirty="0"/>
                </a:p>
              </p:txBody>
            </p:sp>
          </mc:Choice>
          <mc:Fallback xmlns="">
            <p:sp>
              <p:nvSpPr>
                <p:cNvPr id="45" name="Oval 44"/>
                <p:cNvSpPr>
                  <a:spLocks noRot="1" noChangeAspect="1" noMove="1" noResize="1" noEditPoints="1" noAdjustHandles="1" noChangeArrowheads="1" noChangeShapeType="1" noTextEdit="1"/>
                </p:cNvSpPr>
                <p:nvPr/>
              </p:nvSpPr>
              <p:spPr>
                <a:xfrm>
                  <a:off x="1120918" y="5251833"/>
                  <a:ext cx="769794" cy="531379"/>
                </a:xfrm>
                <a:prstGeom prst="ellipse">
                  <a:avLst/>
                </a:prstGeom>
                <a:blipFill rotWithShape="0">
                  <a:blip r:embed="rId25"/>
                  <a:stretch>
                    <a:fillRect/>
                  </a:stretch>
                </a:blipFill>
                <a:ln>
                  <a:solidFill>
                    <a:schemeClr val="accent5">
                      <a:lumMod val="50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6" name="Oval 45"/>
                <p:cNvSpPr/>
                <p:nvPr/>
              </p:nvSpPr>
              <p:spPr>
                <a:xfrm>
                  <a:off x="221673" y="5549224"/>
                  <a:ext cx="769794" cy="531379"/>
                </a:xfrm>
                <a:prstGeom prst="ellipse">
                  <a:avLst/>
                </a:prstGeom>
                <a:solidFill>
                  <a:schemeClr val="accent5"/>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t>2</a:t>
                  </a:r>
                  <a14:m>
                    <m:oMath xmlns:m="http://schemas.openxmlformats.org/officeDocument/2006/math">
                      <m:r>
                        <a:rPr lang="en-US" sz="1600" i="1" smtClean="0">
                          <a:latin typeface="Cambria Math" charset="0"/>
                          <a:ea typeface="Cambria Math" charset="0"/>
                          <a:cs typeface="Cambria Math" charset="0"/>
                        </a:rPr>
                        <m:t>×</m:t>
                      </m:r>
                    </m:oMath>
                  </a14:m>
                  <a:r>
                    <a:rPr lang="en-US" sz="1600" dirty="0"/>
                    <a:t>8</a:t>
                  </a:r>
                </a:p>
              </p:txBody>
            </p:sp>
          </mc:Choice>
          <mc:Fallback xmlns="">
            <p:sp>
              <p:nvSpPr>
                <p:cNvPr id="46" name="Oval 45"/>
                <p:cNvSpPr>
                  <a:spLocks noRot="1" noChangeAspect="1" noMove="1" noResize="1" noEditPoints="1" noAdjustHandles="1" noChangeArrowheads="1" noChangeShapeType="1" noTextEdit="1"/>
                </p:cNvSpPr>
                <p:nvPr/>
              </p:nvSpPr>
              <p:spPr>
                <a:xfrm>
                  <a:off x="221673" y="5549224"/>
                  <a:ext cx="769794" cy="531379"/>
                </a:xfrm>
                <a:prstGeom prst="ellipse">
                  <a:avLst/>
                </a:prstGeom>
                <a:blipFill rotWithShape="0">
                  <a:blip r:embed="rId26"/>
                  <a:stretch>
                    <a:fillRect/>
                  </a:stretch>
                </a:blipFill>
                <a:ln>
                  <a:solidFill>
                    <a:schemeClr val="accent5">
                      <a:lumMod val="50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7" name="Oval 46"/>
                <p:cNvSpPr/>
                <p:nvPr/>
              </p:nvSpPr>
              <p:spPr>
                <a:xfrm>
                  <a:off x="950336" y="5862634"/>
                  <a:ext cx="769794" cy="531379"/>
                </a:xfrm>
                <a:prstGeom prst="ellipse">
                  <a:avLst/>
                </a:prstGeom>
                <a:solidFill>
                  <a:schemeClr val="accent5"/>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t>2</a:t>
                  </a:r>
                  <a14:m>
                    <m:oMath xmlns:m="http://schemas.openxmlformats.org/officeDocument/2006/math">
                      <m:r>
                        <a:rPr lang="en-US" sz="1600" i="1" smtClean="0">
                          <a:latin typeface="Cambria Math" charset="0"/>
                          <a:ea typeface="Cambria Math" charset="0"/>
                          <a:cs typeface="Cambria Math" charset="0"/>
                        </a:rPr>
                        <m:t>×</m:t>
                      </m:r>
                      <m:r>
                        <a:rPr lang="en-US" sz="1600" b="0" i="0" smtClean="0">
                          <a:latin typeface="Cambria Math" charset="0"/>
                          <a:ea typeface="Cambria Math" charset="0"/>
                          <a:cs typeface="Cambria Math" charset="0"/>
                        </a:rPr>
                        <m:t>7</m:t>
                      </m:r>
                    </m:oMath>
                  </a14:m>
                  <a:endParaRPr lang="en-US" sz="1600" dirty="0"/>
                </a:p>
              </p:txBody>
            </p:sp>
          </mc:Choice>
          <mc:Fallback xmlns="">
            <p:sp>
              <p:nvSpPr>
                <p:cNvPr id="47" name="Oval 46"/>
                <p:cNvSpPr>
                  <a:spLocks noRot="1" noChangeAspect="1" noMove="1" noResize="1" noEditPoints="1" noAdjustHandles="1" noChangeArrowheads="1" noChangeShapeType="1" noTextEdit="1"/>
                </p:cNvSpPr>
                <p:nvPr/>
              </p:nvSpPr>
              <p:spPr>
                <a:xfrm>
                  <a:off x="950336" y="5862634"/>
                  <a:ext cx="769794" cy="531379"/>
                </a:xfrm>
                <a:prstGeom prst="ellipse">
                  <a:avLst/>
                </a:prstGeom>
                <a:blipFill rotWithShape="0">
                  <a:blip r:embed="rId27"/>
                  <a:stretch>
                    <a:fillRect/>
                  </a:stretch>
                </a:blipFill>
                <a:ln>
                  <a:solidFill>
                    <a:schemeClr val="accent5">
                      <a:lumMod val="50000"/>
                    </a:schemeClr>
                  </a:solidFill>
                </a:ln>
              </p:spPr>
              <p:txBody>
                <a:bodyPr/>
                <a:lstStyle/>
                <a:p>
                  <a:r>
                    <a:rPr lang="en-US">
                      <a:noFill/>
                    </a:rPr>
                    <a:t> </a:t>
                  </a:r>
                </a:p>
              </p:txBody>
            </p:sp>
          </mc:Fallback>
        </mc:AlternateContent>
        <p:sp>
          <p:nvSpPr>
            <p:cNvPr id="51" name="TextBox 50"/>
            <p:cNvSpPr txBox="1"/>
            <p:nvPr/>
          </p:nvSpPr>
          <p:spPr>
            <a:xfrm>
              <a:off x="180857" y="6161097"/>
              <a:ext cx="738857" cy="461665"/>
            </a:xfrm>
            <a:prstGeom prst="rect">
              <a:avLst/>
            </a:prstGeom>
            <a:noFill/>
          </p:spPr>
          <p:txBody>
            <a:bodyPr wrap="none" rtlCol="0">
              <a:spAutoFit/>
            </a:bodyPr>
            <a:lstStyle/>
            <a:p>
              <a:r>
                <a:rPr lang="en-US" sz="2400" dirty="0"/>
                <a:t>etc</a:t>
              </a:r>
              <a:r>
                <a:rPr lang="en-US" dirty="0"/>
                <a:t>...</a:t>
              </a:r>
            </a:p>
          </p:txBody>
        </p:sp>
      </p:grpSp>
      <p:grpSp>
        <p:nvGrpSpPr>
          <p:cNvPr id="68" name="Group 67"/>
          <p:cNvGrpSpPr/>
          <p:nvPr/>
        </p:nvGrpSpPr>
        <p:grpSpPr>
          <a:xfrm>
            <a:off x="3442422" y="1081811"/>
            <a:ext cx="1749137" cy="430355"/>
            <a:chOff x="3442422" y="1081811"/>
            <a:chExt cx="1749137" cy="430355"/>
          </a:xfrm>
        </p:grpSpPr>
        <p:sp>
          <p:nvSpPr>
            <p:cNvPr id="52" name="Oval 51"/>
            <p:cNvSpPr/>
            <p:nvPr/>
          </p:nvSpPr>
          <p:spPr>
            <a:xfrm>
              <a:off x="4882429" y="1110384"/>
              <a:ext cx="309130" cy="401782"/>
            </a:xfrm>
            <a:prstGeom prst="ellipse">
              <a:avLst/>
            </a:prstGeom>
            <a:noFill/>
            <a:ln w="41275">
              <a:solidFill>
                <a:srgbClr val="FF0000"/>
              </a:solidFill>
            </a:ln>
            <a:effectLst>
              <a:glow>
                <a:schemeClr val="accent1">
                  <a:alpha val="40000"/>
                </a:schemeClr>
              </a:glow>
              <a:outerShdw blurRad="50800" dist="50800" dir="5400000" sx="103000" sy="103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p:cNvSpPr/>
            <p:nvPr/>
          </p:nvSpPr>
          <p:spPr>
            <a:xfrm>
              <a:off x="3442422" y="1081811"/>
              <a:ext cx="309130" cy="401782"/>
            </a:xfrm>
            <a:prstGeom prst="ellipse">
              <a:avLst/>
            </a:prstGeom>
            <a:noFill/>
            <a:ln w="41275">
              <a:solidFill>
                <a:srgbClr val="FF0000"/>
              </a:solidFill>
            </a:ln>
            <a:effectLst>
              <a:glow>
                <a:schemeClr val="accent1">
                  <a:alpha val="40000"/>
                </a:schemeClr>
              </a:glow>
              <a:outerShdw blurRad="50800" dist="50800" dir="5400000" sx="103000" sy="103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9" name="Group 68"/>
          <p:cNvGrpSpPr/>
          <p:nvPr/>
        </p:nvGrpSpPr>
        <p:grpSpPr>
          <a:xfrm>
            <a:off x="5212337" y="2002880"/>
            <a:ext cx="709182" cy="405575"/>
            <a:chOff x="5212337" y="2002880"/>
            <a:chExt cx="709182" cy="405575"/>
          </a:xfrm>
        </p:grpSpPr>
        <p:sp>
          <p:nvSpPr>
            <p:cNvPr id="55" name="Oval 54"/>
            <p:cNvSpPr/>
            <p:nvPr/>
          </p:nvSpPr>
          <p:spPr>
            <a:xfrm>
              <a:off x="5685991" y="2013381"/>
              <a:ext cx="235528" cy="395074"/>
            </a:xfrm>
            <a:prstGeom prst="ellipse">
              <a:avLst/>
            </a:prstGeom>
            <a:noFill/>
            <a:ln w="41275">
              <a:solidFill>
                <a:srgbClr val="FF0000"/>
              </a:solidFill>
            </a:ln>
            <a:effectLst>
              <a:glow>
                <a:schemeClr val="accent1">
                  <a:alpha val="40000"/>
                </a:schemeClr>
              </a:glow>
              <a:outerShdw blurRad="50800" dist="50800" dir="5400000" sx="103000" sy="103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p:cNvSpPr/>
            <p:nvPr/>
          </p:nvSpPr>
          <p:spPr>
            <a:xfrm>
              <a:off x="5212337" y="2002880"/>
              <a:ext cx="235528" cy="395074"/>
            </a:xfrm>
            <a:prstGeom prst="ellipse">
              <a:avLst/>
            </a:prstGeom>
            <a:noFill/>
            <a:ln w="41275">
              <a:solidFill>
                <a:srgbClr val="FF0000"/>
              </a:solidFill>
            </a:ln>
            <a:effectLst>
              <a:glow>
                <a:schemeClr val="accent1">
                  <a:alpha val="40000"/>
                </a:schemeClr>
              </a:glow>
              <a:outerShdw blurRad="50800" dist="50800" dir="5400000" sx="103000" sy="103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0" name="Group 69"/>
          <p:cNvGrpSpPr/>
          <p:nvPr/>
        </p:nvGrpSpPr>
        <p:grpSpPr>
          <a:xfrm>
            <a:off x="5724953" y="3360623"/>
            <a:ext cx="706583" cy="395077"/>
            <a:chOff x="5724953" y="3360623"/>
            <a:chExt cx="706583" cy="395077"/>
          </a:xfrm>
        </p:grpSpPr>
        <p:sp>
          <p:nvSpPr>
            <p:cNvPr id="57" name="Oval 56"/>
            <p:cNvSpPr/>
            <p:nvPr/>
          </p:nvSpPr>
          <p:spPr>
            <a:xfrm>
              <a:off x="5724953" y="3360626"/>
              <a:ext cx="235528" cy="395074"/>
            </a:xfrm>
            <a:prstGeom prst="ellipse">
              <a:avLst/>
            </a:prstGeom>
            <a:noFill/>
            <a:ln w="41275">
              <a:solidFill>
                <a:srgbClr val="FF0000"/>
              </a:solidFill>
            </a:ln>
            <a:effectLst>
              <a:glow>
                <a:schemeClr val="accent1">
                  <a:alpha val="40000"/>
                </a:schemeClr>
              </a:glow>
              <a:outerShdw blurRad="50800" dist="50800" dir="5400000" sx="103000" sy="103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p:cNvSpPr/>
            <p:nvPr/>
          </p:nvSpPr>
          <p:spPr>
            <a:xfrm>
              <a:off x="6196008" y="3360623"/>
              <a:ext cx="235528" cy="395074"/>
            </a:xfrm>
            <a:prstGeom prst="ellipse">
              <a:avLst/>
            </a:prstGeom>
            <a:noFill/>
            <a:ln w="41275">
              <a:solidFill>
                <a:srgbClr val="FF0000"/>
              </a:solidFill>
            </a:ln>
            <a:effectLst>
              <a:glow>
                <a:schemeClr val="accent1">
                  <a:alpha val="40000"/>
                </a:schemeClr>
              </a:glow>
              <a:outerShdw blurRad="50800" dist="50800" dir="5400000" sx="103000" sy="103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1" name="Oval 60"/>
          <p:cNvSpPr/>
          <p:nvPr/>
        </p:nvSpPr>
        <p:spPr>
          <a:xfrm>
            <a:off x="4893251" y="4873712"/>
            <a:ext cx="858989" cy="648494"/>
          </a:xfrm>
          <a:prstGeom prst="ellipse">
            <a:avLst/>
          </a:prstGeom>
          <a:noFill/>
          <a:ln w="41275">
            <a:solidFill>
              <a:srgbClr val="FF0000"/>
            </a:solidFill>
          </a:ln>
          <a:effectLst>
            <a:glow>
              <a:schemeClr val="accent1">
                <a:alpha val="40000"/>
              </a:schemeClr>
            </a:glow>
            <a:outerShdw blurRad="50800" dist="50800" dir="5400000" sx="103000" sy="103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1" name="Group 70"/>
          <p:cNvGrpSpPr/>
          <p:nvPr/>
        </p:nvGrpSpPr>
        <p:grpSpPr>
          <a:xfrm>
            <a:off x="4339509" y="4810974"/>
            <a:ext cx="2006250" cy="668338"/>
            <a:chOff x="4339509" y="4810974"/>
            <a:chExt cx="2006250" cy="668338"/>
          </a:xfrm>
        </p:grpSpPr>
        <mc:AlternateContent xmlns:mc="http://schemas.openxmlformats.org/markup-compatibility/2006" xmlns:a14="http://schemas.microsoft.com/office/drawing/2010/main">
          <mc:Choice Requires="a14">
            <p:sp>
              <p:nvSpPr>
                <p:cNvPr id="60" name="Oval 59"/>
                <p:cNvSpPr/>
                <p:nvPr/>
              </p:nvSpPr>
              <p:spPr>
                <a:xfrm>
                  <a:off x="4937849" y="4947933"/>
                  <a:ext cx="769794" cy="531379"/>
                </a:xfrm>
                <a:prstGeom prst="ellipse">
                  <a:avLst/>
                </a:prstGeom>
                <a:solidFill>
                  <a:schemeClr val="accent5"/>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t>3</a:t>
                  </a:r>
                  <a14:m>
                    <m:oMath xmlns:m="http://schemas.openxmlformats.org/officeDocument/2006/math">
                      <m:r>
                        <a:rPr lang="en-US" sz="1600" i="1" smtClean="0">
                          <a:latin typeface="Cambria Math" charset="0"/>
                          <a:ea typeface="Cambria Math" charset="0"/>
                          <a:cs typeface="Cambria Math" charset="0"/>
                        </a:rPr>
                        <m:t>×</m:t>
                      </m:r>
                      <m:r>
                        <a:rPr lang="en-US" sz="1600" b="0" i="0" smtClean="0">
                          <a:latin typeface="Cambria Math" charset="0"/>
                          <a:ea typeface="Cambria Math" charset="0"/>
                          <a:cs typeface="Cambria Math" charset="0"/>
                        </a:rPr>
                        <m:t>4</m:t>
                      </m:r>
                    </m:oMath>
                  </a14:m>
                  <a:endParaRPr lang="en-US" sz="1600" dirty="0"/>
                </a:p>
              </p:txBody>
            </p:sp>
          </mc:Choice>
          <mc:Fallback xmlns="">
            <p:sp>
              <p:nvSpPr>
                <p:cNvPr id="60" name="Oval 59"/>
                <p:cNvSpPr>
                  <a:spLocks noRot="1" noChangeAspect="1" noMove="1" noResize="1" noEditPoints="1" noAdjustHandles="1" noChangeArrowheads="1" noChangeShapeType="1" noTextEdit="1"/>
                </p:cNvSpPr>
                <p:nvPr/>
              </p:nvSpPr>
              <p:spPr>
                <a:xfrm>
                  <a:off x="4937849" y="4947933"/>
                  <a:ext cx="769794" cy="531379"/>
                </a:xfrm>
                <a:prstGeom prst="ellipse">
                  <a:avLst/>
                </a:prstGeom>
                <a:blipFill rotWithShape="0">
                  <a:blip r:embed="rId28"/>
                  <a:stretch>
                    <a:fillRect/>
                  </a:stretch>
                </a:blipFill>
                <a:ln>
                  <a:solidFill>
                    <a:schemeClr val="accent5">
                      <a:lumMod val="50000"/>
                    </a:schemeClr>
                  </a:solidFill>
                </a:ln>
              </p:spPr>
              <p:txBody>
                <a:bodyPr/>
                <a:lstStyle/>
                <a:p>
                  <a:r>
                    <a:rPr lang="en-US">
                      <a:noFill/>
                    </a:rPr>
                    <a:t> </a:t>
                  </a:r>
                </a:p>
              </p:txBody>
            </p:sp>
          </mc:Fallback>
        </mc:AlternateContent>
        <p:sp>
          <p:nvSpPr>
            <p:cNvPr id="62" name="TextBox 61"/>
            <p:cNvSpPr txBox="1"/>
            <p:nvPr/>
          </p:nvSpPr>
          <p:spPr>
            <a:xfrm>
              <a:off x="4339509" y="4838689"/>
              <a:ext cx="468398" cy="584775"/>
            </a:xfrm>
            <a:prstGeom prst="rect">
              <a:avLst/>
            </a:prstGeom>
            <a:noFill/>
          </p:spPr>
          <p:txBody>
            <a:bodyPr wrap="none" rtlCol="0">
              <a:spAutoFit/>
            </a:bodyPr>
            <a:lstStyle/>
            <a:p>
              <a:r>
                <a:rPr lang="mr-IN" sz="3200" dirty="0"/>
                <a:t>…</a:t>
              </a:r>
              <a:endParaRPr lang="en-US" sz="3200" dirty="0"/>
            </a:p>
          </p:txBody>
        </p:sp>
        <p:sp>
          <p:nvSpPr>
            <p:cNvPr id="63" name="TextBox 62"/>
            <p:cNvSpPr txBox="1"/>
            <p:nvPr/>
          </p:nvSpPr>
          <p:spPr>
            <a:xfrm>
              <a:off x="5877361" y="4810974"/>
              <a:ext cx="468398" cy="584775"/>
            </a:xfrm>
            <a:prstGeom prst="rect">
              <a:avLst/>
            </a:prstGeom>
            <a:noFill/>
          </p:spPr>
          <p:txBody>
            <a:bodyPr wrap="none" rtlCol="0">
              <a:spAutoFit/>
            </a:bodyPr>
            <a:lstStyle/>
            <a:p>
              <a:r>
                <a:rPr lang="mr-IN" sz="3200" dirty="0"/>
                <a:t>…</a:t>
              </a:r>
              <a:endParaRPr lang="en-US" sz="3200" dirty="0"/>
            </a:p>
          </p:txBody>
        </p:sp>
      </p:grpSp>
      <mc:AlternateContent xmlns:mc="http://schemas.openxmlformats.org/markup-compatibility/2006" xmlns:a14="http://schemas.microsoft.com/office/drawing/2010/main">
        <mc:Choice Requires="a14">
          <p:sp>
            <p:nvSpPr>
              <p:cNvPr id="64" name="TextBox 63"/>
              <p:cNvSpPr txBox="1"/>
              <p:nvPr/>
            </p:nvSpPr>
            <p:spPr>
              <a:xfrm>
                <a:off x="2004449" y="5596427"/>
                <a:ext cx="7299009" cy="1138773"/>
              </a:xfrm>
              <a:prstGeom prst="rect">
                <a:avLst/>
              </a:prstGeom>
              <a:noFill/>
            </p:spPr>
            <p:txBody>
              <a:bodyPr wrap="square" rtlCol="0">
                <a:spAutoFit/>
              </a:bodyPr>
              <a:lstStyle/>
              <a:p>
                <a:r>
                  <a:rPr lang="en-US" sz="2400" dirty="0">
                    <a:solidFill>
                      <a:schemeClr val="accent4"/>
                    </a:solidFill>
                  </a:rPr>
                  <a:t>There are </a:t>
                </a:r>
                <a14:m>
                  <m:oMath xmlns:m="http://schemas.openxmlformats.org/officeDocument/2006/math">
                    <m:r>
                      <a:rPr lang="en-US" sz="2400" i="1" dirty="0" smtClean="0">
                        <a:solidFill>
                          <a:schemeClr val="accent4"/>
                        </a:solidFill>
                        <a:latin typeface="Cambria Math" panose="02040503050406030204" pitchFamily="18" charset="0"/>
                      </a:rPr>
                      <m:t>𝑛</m:t>
                    </m:r>
                    <m:r>
                      <a:rPr lang="en-US" sz="2400" i="1" baseline="30000" dirty="0">
                        <a:solidFill>
                          <a:schemeClr val="accent4"/>
                        </a:solidFill>
                        <a:latin typeface="Cambria Math" panose="02040503050406030204" pitchFamily="18" charset="0"/>
                      </a:rPr>
                      <m:t>2</m:t>
                    </m:r>
                  </m:oMath>
                </a14:m>
                <a:r>
                  <a:rPr lang="en-US" sz="2400" dirty="0">
                    <a:solidFill>
                      <a:schemeClr val="accent4"/>
                    </a:solidFill>
                  </a:rPr>
                  <a:t> one-digit problems. </a:t>
                </a:r>
              </a:p>
              <a:p>
                <a:r>
                  <a:rPr lang="en-US" sz="2200" dirty="0"/>
                  <a:t>(Reason: Every pair of digits is multiplied together separately.)</a:t>
                </a:r>
              </a:p>
              <a:p>
                <a:r>
                  <a:rPr lang="en-US" sz="2200" dirty="0">
                    <a:solidFill>
                      <a:schemeClr val="accent4"/>
                    </a:solidFill>
                  </a:rPr>
                  <a:t>So the running time is still at least </a:t>
                </a:r>
                <a14:m>
                  <m:oMath xmlns:m="http://schemas.openxmlformats.org/officeDocument/2006/math">
                    <m:sSup>
                      <m:sSupPr>
                        <m:ctrlPr>
                          <a:rPr lang="en-US" sz="2200" b="0" i="1" smtClean="0">
                            <a:solidFill>
                              <a:schemeClr val="accent4"/>
                            </a:solidFill>
                            <a:latin typeface="Cambria Math" panose="02040503050406030204" pitchFamily="18" charset="0"/>
                          </a:rPr>
                        </m:ctrlPr>
                      </m:sSupPr>
                      <m:e>
                        <m:r>
                          <a:rPr lang="en-US" sz="2200" b="0" i="1" smtClean="0">
                            <a:solidFill>
                              <a:schemeClr val="accent4"/>
                            </a:solidFill>
                            <a:latin typeface="Cambria Math" panose="02040503050406030204" pitchFamily="18" charset="0"/>
                          </a:rPr>
                          <m:t>𝑂</m:t>
                        </m:r>
                        <m:r>
                          <a:rPr lang="en-US" sz="2200" b="0" i="1" smtClean="0">
                            <a:solidFill>
                              <a:schemeClr val="accent4"/>
                            </a:solidFill>
                            <a:latin typeface="Cambria Math" panose="02040503050406030204" pitchFamily="18" charset="0"/>
                          </a:rPr>
                          <m:t>( </m:t>
                        </m:r>
                        <m:r>
                          <a:rPr lang="en-US" sz="2200" b="0" i="1" smtClean="0">
                            <a:solidFill>
                              <a:schemeClr val="accent4"/>
                            </a:solidFill>
                            <a:latin typeface="Cambria Math" charset="0"/>
                          </a:rPr>
                          <m:t>𝑛</m:t>
                        </m:r>
                      </m:e>
                      <m:sup>
                        <m:r>
                          <a:rPr lang="en-US" sz="2200" b="0" i="1" smtClean="0">
                            <a:solidFill>
                              <a:schemeClr val="accent4"/>
                            </a:solidFill>
                            <a:latin typeface="Cambria Math" charset="0"/>
                          </a:rPr>
                          <m:t>2</m:t>
                        </m:r>
                      </m:sup>
                    </m:sSup>
                    <m:r>
                      <a:rPr lang="en-US" sz="2200" b="0" i="1" smtClean="0">
                        <a:solidFill>
                          <a:schemeClr val="accent4"/>
                        </a:solidFill>
                        <a:latin typeface="Cambria Math" panose="02040503050406030204" pitchFamily="18" charset="0"/>
                      </a:rPr>
                      <m:t> )</m:t>
                    </m:r>
                    <m:r>
                      <a:rPr lang="en-US" sz="2200" b="0" i="1" smtClean="0">
                        <a:solidFill>
                          <a:schemeClr val="accent4"/>
                        </a:solidFill>
                        <a:latin typeface="Cambria Math" charset="0"/>
                      </a:rPr>
                      <m:t>.</m:t>
                    </m:r>
                  </m:oMath>
                </a14:m>
                <a:endParaRPr lang="en-US" sz="2200" dirty="0">
                  <a:solidFill>
                    <a:schemeClr val="accent4"/>
                  </a:solidFill>
                </a:endParaRPr>
              </a:p>
            </p:txBody>
          </p:sp>
        </mc:Choice>
        <mc:Fallback xmlns="">
          <p:sp>
            <p:nvSpPr>
              <p:cNvPr id="64" name="TextBox 63"/>
              <p:cNvSpPr txBox="1">
                <a:spLocks noRot="1" noChangeAspect="1" noMove="1" noResize="1" noEditPoints="1" noAdjustHandles="1" noChangeArrowheads="1" noChangeShapeType="1" noTextEdit="1"/>
              </p:cNvSpPr>
              <p:nvPr/>
            </p:nvSpPr>
            <p:spPr>
              <a:xfrm>
                <a:off x="2004449" y="5596427"/>
                <a:ext cx="7299009" cy="1138773"/>
              </a:xfrm>
              <a:prstGeom prst="rect">
                <a:avLst/>
              </a:prstGeom>
              <a:blipFill>
                <a:blip r:embed="rId29"/>
                <a:stretch>
                  <a:fillRect l="-1215" t="-3333" b="-10000"/>
                </a:stretch>
              </a:blipFill>
            </p:spPr>
            <p:txBody>
              <a:bodyPr/>
              <a:lstStyle/>
              <a:p>
                <a:r>
                  <a:rPr lang="en-US">
                    <a:noFill/>
                  </a:rPr>
                  <a:t> </a:t>
                </a:r>
              </a:p>
            </p:txBody>
          </p:sp>
        </mc:Fallback>
      </mc:AlternateContent>
      <p:sp>
        <p:nvSpPr>
          <p:cNvPr id="3" name="TextBox 2">
            <a:extLst>
              <a:ext uri="{FF2B5EF4-FFF2-40B4-BE49-F238E27FC236}">
                <a16:creationId xmlns:a16="http://schemas.microsoft.com/office/drawing/2014/main" id="{8DD7AF3A-2139-6843-82A0-0EC5AF08F2D8}"/>
              </a:ext>
            </a:extLst>
          </p:cNvPr>
          <p:cNvSpPr txBox="1"/>
          <p:nvPr/>
        </p:nvSpPr>
        <p:spPr>
          <a:xfrm>
            <a:off x="6826832" y="122505"/>
            <a:ext cx="2219757" cy="1200329"/>
          </a:xfrm>
          <a:prstGeom prst="rect">
            <a:avLst/>
          </a:prstGeom>
          <a:noFill/>
          <a:ln>
            <a:solidFill>
              <a:schemeClr val="tx1"/>
            </a:solidFill>
          </a:ln>
        </p:spPr>
        <p:txBody>
          <a:bodyPr wrap="square" rtlCol="0">
            <a:spAutoFit/>
          </a:bodyPr>
          <a:lstStyle/>
          <a:p>
            <a:pPr algn="ctr"/>
            <a:r>
              <a:rPr lang="en-US" dirty="0"/>
              <a:t>This slide skipped in class, here in case this view is more helpful for you.</a:t>
            </a:r>
          </a:p>
        </p:txBody>
      </p:sp>
    </p:spTree>
    <p:extLst>
      <p:ext uri="{BB962C8B-B14F-4D97-AF65-F5344CB8AC3E}">
        <p14:creationId xmlns:p14="http://schemas.microsoft.com/office/powerpoint/2010/main" val="745763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4">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4">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4">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7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7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1" grpId="0" animBg="1"/>
      <p:bldP spid="64" grpId="0" uiExpand="1" build="p"/>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5176" y="143836"/>
            <a:ext cx="7886700" cy="830472"/>
          </a:xfrm>
        </p:spPr>
        <p:txBody>
          <a:bodyPr/>
          <a:lstStyle/>
          <a:p>
            <a:r>
              <a:rPr lang="en-US" dirty="0"/>
              <a:t>There are n</a:t>
            </a:r>
            <a:r>
              <a:rPr lang="en-US" baseline="30000" dirty="0"/>
              <a:t>2 </a:t>
            </a:r>
            <a:r>
              <a:rPr lang="en-US" dirty="0"/>
              <a:t>1-digit problems</a:t>
            </a:r>
          </a:p>
        </p:txBody>
      </p:sp>
      <p:sp>
        <p:nvSpPr>
          <p:cNvPr id="4" name="Oval 3"/>
          <p:cNvSpPr/>
          <p:nvPr/>
        </p:nvSpPr>
        <p:spPr>
          <a:xfrm>
            <a:off x="1551264" y="1164216"/>
            <a:ext cx="1054243" cy="70614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5" name="Oval 4"/>
          <p:cNvSpPr/>
          <p:nvPr/>
        </p:nvSpPr>
        <p:spPr>
          <a:xfrm>
            <a:off x="2896454" y="2203308"/>
            <a:ext cx="540326" cy="494290"/>
          </a:xfrm>
          <a:prstGeom prst="ellipse">
            <a:avLst/>
          </a:prstGeom>
          <a:solidFill>
            <a:schemeClr val="accent4"/>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7" name="Oval 6"/>
          <p:cNvSpPr/>
          <p:nvPr/>
        </p:nvSpPr>
        <p:spPr>
          <a:xfrm>
            <a:off x="2161517" y="2199270"/>
            <a:ext cx="540326" cy="494290"/>
          </a:xfrm>
          <a:prstGeom prst="ellipse">
            <a:avLst/>
          </a:prstGeom>
          <a:solidFill>
            <a:schemeClr val="accent4"/>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8" name="Oval 7"/>
          <p:cNvSpPr/>
          <p:nvPr/>
        </p:nvSpPr>
        <p:spPr>
          <a:xfrm>
            <a:off x="1440754" y="2199270"/>
            <a:ext cx="540326" cy="494290"/>
          </a:xfrm>
          <a:prstGeom prst="ellipse">
            <a:avLst/>
          </a:prstGeom>
          <a:solidFill>
            <a:schemeClr val="accent4"/>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9" name="Oval 8"/>
          <p:cNvSpPr/>
          <p:nvPr/>
        </p:nvSpPr>
        <p:spPr>
          <a:xfrm>
            <a:off x="719991" y="2199270"/>
            <a:ext cx="540326" cy="494290"/>
          </a:xfrm>
          <a:prstGeom prst="ellipse">
            <a:avLst/>
          </a:prstGeom>
          <a:solidFill>
            <a:schemeClr val="accent4"/>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10" name="Oval 9"/>
          <p:cNvSpPr/>
          <p:nvPr/>
        </p:nvSpPr>
        <p:spPr>
          <a:xfrm>
            <a:off x="3713869" y="3921272"/>
            <a:ext cx="415637" cy="373637"/>
          </a:xfrm>
          <a:prstGeom prst="ellipse">
            <a:avLst/>
          </a:prstGeom>
          <a:solidFill>
            <a:srgbClr val="555B9A"/>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11" name="Oval 10"/>
          <p:cNvSpPr/>
          <p:nvPr/>
        </p:nvSpPr>
        <p:spPr>
          <a:xfrm>
            <a:off x="3152763" y="3734453"/>
            <a:ext cx="415637" cy="373637"/>
          </a:xfrm>
          <a:prstGeom prst="ellipse">
            <a:avLst/>
          </a:prstGeom>
          <a:solidFill>
            <a:srgbClr val="555B9A"/>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12" name="Oval 11"/>
          <p:cNvSpPr/>
          <p:nvPr/>
        </p:nvSpPr>
        <p:spPr>
          <a:xfrm>
            <a:off x="2605507" y="3921272"/>
            <a:ext cx="415637" cy="373637"/>
          </a:xfrm>
          <a:prstGeom prst="ellipse">
            <a:avLst/>
          </a:prstGeom>
          <a:solidFill>
            <a:srgbClr val="555B9A"/>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13" name="Oval 12"/>
          <p:cNvSpPr/>
          <p:nvPr/>
        </p:nvSpPr>
        <p:spPr>
          <a:xfrm>
            <a:off x="2078385" y="3734453"/>
            <a:ext cx="415637" cy="373637"/>
          </a:xfrm>
          <a:prstGeom prst="ellipse">
            <a:avLst/>
          </a:prstGeom>
          <a:solidFill>
            <a:srgbClr val="555B9A"/>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14" name="Oval 13"/>
          <p:cNvSpPr/>
          <p:nvPr/>
        </p:nvSpPr>
        <p:spPr>
          <a:xfrm>
            <a:off x="1551264" y="3921271"/>
            <a:ext cx="415637" cy="373637"/>
          </a:xfrm>
          <a:prstGeom prst="ellipse">
            <a:avLst/>
          </a:prstGeom>
          <a:solidFill>
            <a:srgbClr val="555B9A"/>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15" name="Oval 14"/>
          <p:cNvSpPr/>
          <p:nvPr/>
        </p:nvSpPr>
        <p:spPr>
          <a:xfrm>
            <a:off x="1014075" y="3734452"/>
            <a:ext cx="415637" cy="373637"/>
          </a:xfrm>
          <a:prstGeom prst="ellipse">
            <a:avLst/>
          </a:prstGeom>
          <a:solidFill>
            <a:srgbClr val="555B9A"/>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16" name="Oval 15"/>
          <p:cNvSpPr/>
          <p:nvPr/>
        </p:nvSpPr>
        <p:spPr>
          <a:xfrm>
            <a:off x="459894" y="3962834"/>
            <a:ext cx="415637" cy="373637"/>
          </a:xfrm>
          <a:prstGeom prst="ellipse">
            <a:avLst/>
          </a:prstGeom>
          <a:solidFill>
            <a:srgbClr val="555B9A"/>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17" name="Oval 16"/>
          <p:cNvSpPr/>
          <p:nvPr/>
        </p:nvSpPr>
        <p:spPr>
          <a:xfrm>
            <a:off x="3938575" y="6075195"/>
            <a:ext cx="304801" cy="248946"/>
          </a:xfrm>
          <a:prstGeom prst="ellipse">
            <a:avLst/>
          </a:prstGeom>
          <a:solidFill>
            <a:schemeClr val="accent5"/>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18" name="Oval 17"/>
          <p:cNvSpPr/>
          <p:nvPr/>
        </p:nvSpPr>
        <p:spPr>
          <a:xfrm>
            <a:off x="3529870" y="5909159"/>
            <a:ext cx="304801" cy="248946"/>
          </a:xfrm>
          <a:prstGeom prst="ellipse">
            <a:avLst/>
          </a:prstGeom>
          <a:solidFill>
            <a:schemeClr val="accent5"/>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19" name="Oval 18"/>
          <p:cNvSpPr/>
          <p:nvPr/>
        </p:nvSpPr>
        <p:spPr>
          <a:xfrm>
            <a:off x="3141935" y="6116542"/>
            <a:ext cx="304801" cy="248946"/>
          </a:xfrm>
          <a:prstGeom prst="ellipse">
            <a:avLst/>
          </a:prstGeom>
          <a:solidFill>
            <a:schemeClr val="accent5"/>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0" name="Oval 19"/>
          <p:cNvSpPr/>
          <p:nvPr/>
        </p:nvSpPr>
        <p:spPr>
          <a:xfrm>
            <a:off x="2743615" y="5909159"/>
            <a:ext cx="304801" cy="248946"/>
          </a:xfrm>
          <a:prstGeom prst="ellipse">
            <a:avLst/>
          </a:prstGeom>
          <a:solidFill>
            <a:schemeClr val="accent5"/>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1" name="Oval 20"/>
          <p:cNvSpPr/>
          <p:nvPr/>
        </p:nvSpPr>
        <p:spPr>
          <a:xfrm>
            <a:off x="2334910" y="6116542"/>
            <a:ext cx="304801" cy="248946"/>
          </a:xfrm>
          <a:prstGeom prst="ellipse">
            <a:avLst/>
          </a:prstGeom>
          <a:solidFill>
            <a:schemeClr val="accent5"/>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2" name="Oval 21"/>
          <p:cNvSpPr/>
          <p:nvPr/>
        </p:nvSpPr>
        <p:spPr>
          <a:xfrm>
            <a:off x="1928371" y="5931306"/>
            <a:ext cx="304801" cy="248946"/>
          </a:xfrm>
          <a:prstGeom prst="ellipse">
            <a:avLst/>
          </a:prstGeom>
          <a:solidFill>
            <a:schemeClr val="accent5"/>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3" name="Oval 22"/>
          <p:cNvSpPr/>
          <p:nvPr/>
        </p:nvSpPr>
        <p:spPr>
          <a:xfrm>
            <a:off x="1512734" y="6116542"/>
            <a:ext cx="304801" cy="248946"/>
          </a:xfrm>
          <a:prstGeom prst="ellipse">
            <a:avLst/>
          </a:prstGeom>
          <a:solidFill>
            <a:schemeClr val="accent5"/>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4" name="Oval 23"/>
          <p:cNvSpPr/>
          <p:nvPr/>
        </p:nvSpPr>
        <p:spPr>
          <a:xfrm>
            <a:off x="1097097" y="5931306"/>
            <a:ext cx="304801" cy="248946"/>
          </a:xfrm>
          <a:prstGeom prst="ellipse">
            <a:avLst/>
          </a:prstGeom>
          <a:solidFill>
            <a:schemeClr val="accent5"/>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5" name="Oval 24"/>
          <p:cNvSpPr/>
          <p:nvPr/>
        </p:nvSpPr>
        <p:spPr>
          <a:xfrm>
            <a:off x="683636" y="6075195"/>
            <a:ext cx="304801" cy="248946"/>
          </a:xfrm>
          <a:prstGeom prst="ellipse">
            <a:avLst/>
          </a:prstGeom>
          <a:solidFill>
            <a:schemeClr val="accent5"/>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6" name="Oval 25"/>
          <p:cNvSpPr/>
          <p:nvPr/>
        </p:nvSpPr>
        <p:spPr>
          <a:xfrm>
            <a:off x="296988" y="5881235"/>
            <a:ext cx="304801" cy="248946"/>
          </a:xfrm>
          <a:prstGeom prst="ellipse">
            <a:avLst/>
          </a:prstGeom>
          <a:solidFill>
            <a:schemeClr val="accent5"/>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7" name="Oval 26"/>
          <p:cNvSpPr/>
          <p:nvPr/>
        </p:nvSpPr>
        <p:spPr>
          <a:xfrm>
            <a:off x="4316125" y="5881235"/>
            <a:ext cx="304801" cy="248946"/>
          </a:xfrm>
          <a:prstGeom prst="ellipse">
            <a:avLst/>
          </a:prstGeom>
          <a:solidFill>
            <a:schemeClr val="accent5"/>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8" name="Oval 27"/>
          <p:cNvSpPr/>
          <p:nvPr/>
        </p:nvSpPr>
        <p:spPr>
          <a:xfrm>
            <a:off x="-38530" y="6055773"/>
            <a:ext cx="304801" cy="248946"/>
          </a:xfrm>
          <a:prstGeom prst="ellipse">
            <a:avLst/>
          </a:prstGeom>
          <a:solidFill>
            <a:schemeClr val="accent5"/>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9" name="TextBox 28"/>
          <p:cNvSpPr txBox="1"/>
          <p:nvPr/>
        </p:nvSpPr>
        <p:spPr>
          <a:xfrm>
            <a:off x="2896015" y="1123170"/>
            <a:ext cx="1535870" cy="830997"/>
          </a:xfrm>
          <a:prstGeom prst="rect">
            <a:avLst/>
          </a:prstGeom>
          <a:noFill/>
        </p:spPr>
        <p:txBody>
          <a:bodyPr wrap="none" rtlCol="0">
            <a:spAutoFit/>
          </a:bodyPr>
          <a:lstStyle/>
          <a:p>
            <a:r>
              <a:rPr lang="en-US" sz="2400" dirty="0"/>
              <a:t>1 </a:t>
            </a:r>
            <a:r>
              <a:rPr lang="en-US" sz="2400"/>
              <a:t>problem </a:t>
            </a:r>
          </a:p>
          <a:p>
            <a:r>
              <a:rPr lang="en-US" sz="2400" dirty="0"/>
              <a:t>of size n</a:t>
            </a:r>
          </a:p>
        </p:txBody>
      </p:sp>
      <p:sp>
        <p:nvSpPr>
          <p:cNvPr id="30" name="TextBox 29"/>
          <p:cNvSpPr txBox="1"/>
          <p:nvPr/>
        </p:nvSpPr>
        <p:spPr>
          <a:xfrm>
            <a:off x="3627631" y="2050800"/>
            <a:ext cx="1656094" cy="830997"/>
          </a:xfrm>
          <a:prstGeom prst="rect">
            <a:avLst/>
          </a:prstGeom>
          <a:noFill/>
        </p:spPr>
        <p:txBody>
          <a:bodyPr wrap="none" rtlCol="0">
            <a:spAutoFit/>
          </a:bodyPr>
          <a:lstStyle/>
          <a:p>
            <a:r>
              <a:rPr lang="en-US" sz="2400" dirty="0"/>
              <a:t>4 problems </a:t>
            </a:r>
          </a:p>
          <a:p>
            <a:r>
              <a:rPr lang="en-US" sz="2400" dirty="0"/>
              <a:t>of size n/2</a:t>
            </a:r>
          </a:p>
        </p:txBody>
      </p:sp>
      <p:sp>
        <p:nvSpPr>
          <p:cNvPr id="31" name="TextBox 30"/>
          <p:cNvSpPr txBox="1"/>
          <p:nvPr/>
        </p:nvSpPr>
        <p:spPr>
          <a:xfrm>
            <a:off x="4276794" y="3665050"/>
            <a:ext cx="1725024" cy="830997"/>
          </a:xfrm>
          <a:prstGeom prst="rect">
            <a:avLst/>
          </a:prstGeom>
          <a:noFill/>
        </p:spPr>
        <p:txBody>
          <a:bodyPr wrap="none" rtlCol="0">
            <a:spAutoFit/>
          </a:bodyPr>
          <a:lstStyle/>
          <a:p>
            <a:r>
              <a:rPr lang="en-US" sz="2400" dirty="0"/>
              <a:t>4</a:t>
            </a:r>
            <a:r>
              <a:rPr lang="en-US" sz="2400" baseline="30000" dirty="0"/>
              <a:t>t</a:t>
            </a:r>
            <a:r>
              <a:rPr lang="en-US" sz="2400" dirty="0"/>
              <a:t> problems </a:t>
            </a:r>
          </a:p>
          <a:p>
            <a:r>
              <a:rPr lang="en-US" sz="2400" dirty="0"/>
              <a:t>of size n/2</a:t>
            </a:r>
            <a:r>
              <a:rPr lang="en-US" sz="2400" baseline="30000" dirty="0"/>
              <a:t>t</a:t>
            </a:r>
            <a:endParaRPr lang="en-US" sz="2400" dirty="0"/>
          </a:p>
        </p:txBody>
      </p:sp>
      <p:sp>
        <p:nvSpPr>
          <p:cNvPr id="33" name="TextBox 32"/>
          <p:cNvSpPr txBox="1"/>
          <p:nvPr/>
        </p:nvSpPr>
        <p:spPr>
          <a:xfrm>
            <a:off x="4830556" y="5666662"/>
            <a:ext cx="2116157" cy="830997"/>
          </a:xfrm>
          <a:prstGeom prst="rect">
            <a:avLst/>
          </a:prstGeom>
          <a:noFill/>
        </p:spPr>
        <p:txBody>
          <a:bodyPr wrap="none" rtlCol="0">
            <a:spAutoFit/>
          </a:bodyPr>
          <a:lstStyle/>
          <a:p>
            <a:r>
              <a:rPr lang="en-US" sz="2400" dirty="0"/>
              <a:t>____ problems </a:t>
            </a:r>
          </a:p>
          <a:p>
            <a:r>
              <a:rPr lang="en-US" sz="2400" dirty="0"/>
              <a:t>of size 1</a:t>
            </a:r>
          </a:p>
        </p:txBody>
      </p:sp>
      <p:pic>
        <p:nvPicPr>
          <p:cNvPr id="35" name="Picture 34"/>
          <p:cNvPicPr>
            <a:picLocks noChangeAspect="1"/>
          </p:cNvPicPr>
          <p:nvPr/>
        </p:nvPicPr>
        <p:blipFill>
          <a:blip r:embed="rId3"/>
          <a:stretch>
            <a:fillRect/>
          </a:stretch>
        </p:blipFill>
        <p:spPr>
          <a:xfrm>
            <a:off x="5098195" y="5526213"/>
            <a:ext cx="431800" cy="419100"/>
          </a:xfrm>
          <a:prstGeom prst="rect">
            <a:avLst/>
          </a:prstGeom>
        </p:spPr>
      </p:pic>
      <p:sp>
        <p:nvSpPr>
          <p:cNvPr id="36" name="TextBox 35"/>
          <p:cNvSpPr txBox="1"/>
          <p:nvPr/>
        </p:nvSpPr>
        <p:spPr>
          <a:xfrm>
            <a:off x="1817535" y="4681308"/>
            <a:ext cx="517375" cy="707886"/>
          </a:xfrm>
          <a:prstGeom prst="rect">
            <a:avLst/>
          </a:prstGeom>
          <a:noFill/>
        </p:spPr>
        <p:txBody>
          <a:bodyPr wrap="square" rtlCol="0">
            <a:spAutoFit/>
          </a:bodyPr>
          <a:lstStyle/>
          <a:p>
            <a:r>
              <a:rPr lang="mr-IN" sz="4000" dirty="0"/>
              <a:t>…</a:t>
            </a:r>
            <a:endParaRPr lang="en-US" sz="4000" dirty="0"/>
          </a:p>
        </p:txBody>
      </p:sp>
      <mc:AlternateContent xmlns:mc="http://schemas.openxmlformats.org/markup-compatibility/2006" xmlns:a14="http://schemas.microsoft.com/office/drawing/2010/main">
        <mc:Choice Requires="a14">
          <p:sp>
            <p:nvSpPr>
              <p:cNvPr id="38" name="Rounded Rectangle 37"/>
              <p:cNvSpPr/>
              <p:nvPr/>
            </p:nvSpPr>
            <p:spPr>
              <a:xfrm>
                <a:off x="6209512" y="1357882"/>
                <a:ext cx="2934488" cy="4031312"/>
              </a:xfrm>
              <a:prstGeom prst="roundRect">
                <a:avLst/>
              </a:prstGeom>
              <a:solidFill>
                <a:srgbClr val="FDF6C6"/>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charset="0"/>
                  <a:buChar char="•"/>
                </a:pPr>
                <a:r>
                  <a:rPr lang="en-US" sz="2000" dirty="0">
                    <a:solidFill>
                      <a:schemeClr val="tx1"/>
                    </a:solidFill>
                  </a:rPr>
                  <a:t>If you cut n in half </a:t>
                </a:r>
                <a14:m>
                  <m:oMath xmlns:m="http://schemas.openxmlformats.org/officeDocument/2006/math">
                    <m:r>
                      <m:rPr>
                        <m:sty m:val="p"/>
                      </m:rPr>
                      <a:rPr lang="en-US" sz="2000" i="1" dirty="0" smtClean="0">
                        <a:solidFill>
                          <a:schemeClr val="accent4"/>
                        </a:solidFill>
                        <a:latin typeface="Cambria Math" panose="02040503050406030204" pitchFamily="18" charset="0"/>
                      </a:rPr>
                      <m:t>log</m:t>
                    </m:r>
                    <m:r>
                      <a:rPr lang="en-US" sz="2000" i="1" baseline="-25000" dirty="0">
                        <a:solidFill>
                          <a:schemeClr val="accent4"/>
                        </a:solidFill>
                        <a:latin typeface="Cambria Math" panose="02040503050406030204" pitchFamily="18" charset="0"/>
                      </a:rPr>
                      <m:t>2</m:t>
                    </m:r>
                    <m:r>
                      <a:rPr lang="en-US" sz="2000" i="1" dirty="0">
                        <a:solidFill>
                          <a:schemeClr val="accent4"/>
                        </a:solidFill>
                        <a:latin typeface="Cambria Math" panose="02040503050406030204" pitchFamily="18" charset="0"/>
                      </a:rPr>
                      <m:t>(</m:t>
                    </m:r>
                    <m:r>
                      <a:rPr lang="en-US" sz="2000" i="1" dirty="0">
                        <a:solidFill>
                          <a:schemeClr val="accent4"/>
                        </a:solidFill>
                        <a:latin typeface="Cambria Math" panose="02040503050406030204" pitchFamily="18" charset="0"/>
                      </a:rPr>
                      <m:t>𝑛</m:t>
                    </m:r>
                    <m:r>
                      <a:rPr lang="en-US" sz="2000" i="1" dirty="0">
                        <a:solidFill>
                          <a:schemeClr val="accent4"/>
                        </a:solidFill>
                        <a:latin typeface="Cambria Math" panose="02040503050406030204" pitchFamily="18" charset="0"/>
                      </a:rPr>
                      <m:t>) </m:t>
                    </m:r>
                  </m:oMath>
                </a14:m>
                <a:r>
                  <a:rPr lang="en-US" sz="2000" dirty="0">
                    <a:solidFill>
                      <a:schemeClr val="tx1"/>
                    </a:solidFill>
                  </a:rPr>
                  <a:t>times,           you get down to 1.</a:t>
                </a:r>
              </a:p>
              <a:p>
                <a:pPr marL="285750" indent="-285750">
                  <a:buFont typeface="Arial" charset="0"/>
                  <a:buChar char="•"/>
                </a:pPr>
                <a:endParaRPr lang="en-US" sz="2000" dirty="0">
                  <a:solidFill>
                    <a:schemeClr val="tx1"/>
                  </a:solidFill>
                </a:endParaRPr>
              </a:p>
              <a:p>
                <a:pPr marL="285750" indent="-285750">
                  <a:buFont typeface="Arial" charset="0"/>
                  <a:buChar char="•"/>
                </a:pPr>
                <a:r>
                  <a:rPr lang="en-US" sz="2000" dirty="0">
                    <a:solidFill>
                      <a:schemeClr val="tx1"/>
                    </a:solidFill>
                  </a:rPr>
                  <a:t>So at level</a:t>
                </a:r>
              </a:p>
              <a:p>
                <a:r>
                  <a:rPr lang="en-US" sz="2000" dirty="0">
                    <a:solidFill>
                      <a:schemeClr val="tx1"/>
                    </a:solidFill>
                  </a:rPr>
                  <a:t>        </a:t>
                </a:r>
                <a14:m>
                  <m:oMath xmlns:m="http://schemas.openxmlformats.org/officeDocument/2006/math">
                    <m:r>
                      <m:rPr>
                        <m:sty m:val="p"/>
                      </m:rPr>
                      <a:rPr lang="en-US" sz="2000" b="0" i="0" dirty="0" smtClean="0">
                        <a:solidFill>
                          <a:schemeClr val="accent4"/>
                        </a:solidFill>
                        <a:latin typeface="Cambria Math" panose="02040503050406030204" pitchFamily="18" charset="0"/>
                      </a:rPr>
                      <m:t>t</m:t>
                    </m:r>
                    <m:r>
                      <a:rPr lang="en-US" sz="2000" b="0" i="1" dirty="0" smtClean="0">
                        <a:solidFill>
                          <a:schemeClr val="accent4"/>
                        </a:solidFill>
                        <a:latin typeface="Cambria Math" panose="02040503050406030204" pitchFamily="18" charset="0"/>
                      </a:rPr>
                      <m:t>= </m:t>
                    </m:r>
                    <m:r>
                      <m:rPr>
                        <m:sty m:val="p"/>
                      </m:rPr>
                      <a:rPr lang="en-US" sz="2000" i="1" dirty="0" smtClean="0">
                        <a:solidFill>
                          <a:schemeClr val="accent4"/>
                        </a:solidFill>
                        <a:latin typeface="Cambria Math" panose="02040503050406030204" pitchFamily="18" charset="0"/>
                      </a:rPr>
                      <m:t>log</m:t>
                    </m:r>
                    <m:r>
                      <a:rPr lang="en-US" sz="2000" i="1" baseline="-25000" dirty="0">
                        <a:solidFill>
                          <a:schemeClr val="accent4"/>
                        </a:solidFill>
                        <a:latin typeface="Cambria Math" panose="02040503050406030204" pitchFamily="18" charset="0"/>
                      </a:rPr>
                      <m:t>2</m:t>
                    </m:r>
                    <m:r>
                      <a:rPr lang="en-US" sz="2000" i="1" dirty="0">
                        <a:solidFill>
                          <a:schemeClr val="accent4"/>
                        </a:solidFill>
                        <a:latin typeface="Cambria Math" panose="02040503050406030204" pitchFamily="18" charset="0"/>
                      </a:rPr>
                      <m:t>(</m:t>
                    </m:r>
                    <m:r>
                      <a:rPr lang="en-US" sz="2000" i="1" dirty="0">
                        <a:solidFill>
                          <a:schemeClr val="accent4"/>
                        </a:solidFill>
                        <a:latin typeface="Cambria Math" panose="02040503050406030204" pitchFamily="18" charset="0"/>
                      </a:rPr>
                      <m:t>𝑛</m:t>
                    </m:r>
                    <m:r>
                      <a:rPr lang="en-US" sz="2000" i="1" dirty="0">
                        <a:solidFill>
                          <a:schemeClr val="accent4"/>
                        </a:solidFill>
                        <a:latin typeface="Cambria Math" panose="02040503050406030204" pitchFamily="18" charset="0"/>
                      </a:rPr>
                      <m:t>) </m:t>
                    </m:r>
                  </m:oMath>
                </a14:m>
                <a:endParaRPr lang="en-US" sz="2000" dirty="0">
                  <a:solidFill>
                    <a:schemeClr val="tx1"/>
                  </a:solidFill>
                </a:endParaRPr>
              </a:p>
              <a:p>
                <a:r>
                  <a:rPr lang="en-US" sz="2000" dirty="0">
                    <a:solidFill>
                      <a:schemeClr val="tx1"/>
                    </a:solidFill>
                  </a:rPr>
                  <a:t>    we get</a:t>
                </a:r>
                <a:r>
                  <a:rPr lang="mr-IN" sz="2000" dirty="0">
                    <a:solidFill>
                      <a:schemeClr val="tx1"/>
                    </a:solidFill>
                  </a:rPr>
                  <a:t>…</a:t>
                </a:r>
                <a:endParaRPr lang="en-US" sz="2000" dirty="0">
                  <a:solidFill>
                    <a:schemeClr val="tx1"/>
                  </a:solidFill>
                </a:endParaRPr>
              </a:p>
              <a:p>
                <a:pPr marL="285750" indent="-285750" algn="ctr">
                  <a:buFont typeface="Arial" charset="0"/>
                  <a:buChar char="•"/>
                </a:pPr>
                <a:endParaRPr lang="en-US" sz="2000" dirty="0">
                  <a:solidFill>
                    <a:schemeClr val="tx1"/>
                  </a:solidFill>
                </a:endParaRPr>
              </a:p>
              <a:p>
                <a:pPr algn="ctr"/>
                <a:r>
                  <a:rPr lang="en-US" sz="2800" dirty="0">
                    <a:solidFill>
                      <a:schemeClr val="tx1"/>
                    </a:solidFill>
                  </a:rPr>
                  <a:t> </a:t>
                </a:r>
                <a14:m>
                  <m:oMath xmlns:m="http://schemas.openxmlformats.org/officeDocument/2006/math">
                    <m:sSup>
                      <m:sSupPr>
                        <m:ctrlPr>
                          <a:rPr lang="en-US" sz="2800" b="0" i="1" dirty="0" smtClean="0">
                            <a:solidFill>
                              <a:srgbClr val="FF0000"/>
                            </a:solidFill>
                            <a:latin typeface="Cambria Math" panose="02040503050406030204" pitchFamily="18" charset="0"/>
                          </a:rPr>
                        </m:ctrlPr>
                      </m:sSupPr>
                      <m:e>
                        <m:r>
                          <a:rPr lang="en-US" sz="2800" i="1" dirty="0" smtClean="0">
                            <a:solidFill>
                              <a:srgbClr val="FF0000"/>
                            </a:solidFill>
                            <a:latin typeface="Cambria Math" panose="02040503050406030204" pitchFamily="18" charset="0"/>
                          </a:rPr>
                          <m:t>4</m:t>
                        </m:r>
                      </m:e>
                      <m:sup>
                        <m:func>
                          <m:funcPr>
                            <m:ctrlPr>
                              <a:rPr lang="en-US" sz="2800" b="0" i="1" dirty="0" smtClean="0">
                                <a:solidFill>
                                  <a:srgbClr val="FF0000"/>
                                </a:solidFill>
                                <a:latin typeface="Cambria Math" panose="02040503050406030204" pitchFamily="18" charset="0"/>
                              </a:rPr>
                            </m:ctrlPr>
                          </m:funcPr>
                          <m:fName>
                            <m:sSub>
                              <m:sSubPr>
                                <m:ctrlPr>
                                  <a:rPr lang="en-US" sz="2800" b="0" i="1" dirty="0" smtClean="0">
                                    <a:solidFill>
                                      <a:srgbClr val="FF0000"/>
                                    </a:solidFill>
                                    <a:latin typeface="Cambria Math" panose="02040503050406030204" pitchFamily="18" charset="0"/>
                                  </a:rPr>
                                </m:ctrlPr>
                              </m:sSubPr>
                              <m:e>
                                <m:r>
                                  <m:rPr>
                                    <m:sty m:val="p"/>
                                  </m:rPr>
                                  <a:rPr lang="en-US" sz="2800" b="0" i="0" dirty="0" smtClean="0">
                                    <a:solidFill>
                                      <a:srgbClr val="FF0000"/>
                                    </a:solidFill>
                                    <a:latin typeface="Cambria Math" panose="02040503050406030204" pitchFamily="18" charset="0"/>
                                  </a:rPr>
                                  <m:t>log</m:t>
                                </m:r>
                              </m:e>
                              <m:sub>
                                <m:r>
                                  <a:rPr lang="en-US" sz="2800" b="0" i="1" dirty="0" smtClean="0">
                                    <a:solidFill>
                                      <a:srgbClr val="FF0000"/>
                                    </a:solidFill>
                                    <a:latin typeface="Cambria Math" panose="02040503050406030204" pitchFamily="18" charset="0"/>
                                  </a:rPr>
                                  <m:t>2</m:t>
                                </m:r>
                              </m:sub>
                            </m:sSub>
                          </m:fName>
                          <m:e>
                            <m:r>
                              <a:rPr lang="en-US" sz="2800" b="0" i="1" dirty="0" smtClean="0">
                                <a:solidFill>
                                  <a:srgbClr val="FF0000"/>
                                </a:solidFill>
                                <a:latin typeface="Cambria Math" panose="02040503050406030204" pitchFamily="18" charset="0"/>
                              </a:rPr>
                              <m:t>𝑛</m:t>
                            </m:r>
                          </m:e>
                        </m:func>
                      </m:sup>
                    </m:sSup>
                    <m:r>
                      <a:rPr lang="en-US" sz="2800" i="1" dirty="0">
                        <a:solidFill>
                          <a:srgbClr val="FF0000"/>
                        </a:solidFill>
                        <a:latin typeface="Cambria Math" panose="02040503050406030204" pitchFamily="18" charset="0"/>
                      </a:rPr>
                      <m:t> =</m:t>
                    </m:r>
                    <m:sSup>
                      <m:sSupPr>
                        <m:ctrlPr>
                          <a:rPr lang="en-US" sz="2800" b="0" i="1" dirty="0" smtClean="0">
                            <a:solidFill>
                              <a:srgbClr val="FF0000"/>
                            </a:solidFill>
                            <a:latin typeface="Cambria Math" panose="02040503050406030204" pitchFamily="18" charset="0"/>
                          </a:rPr>
                        </m:ctrlPr>
                      </m:sSupPr>
                      <m:e>
                        <m:r>
                          <a:rPr lang="en-US" sz="2800" b="0" i="1" dirty="0" smtClean="0">
                            <a:solidFill>
                              <a:srgbClr val="FF0000"/>
                            </a:solidFill>
                            <a:latin typeface="Cambria Math" panose="02040503050406030204" pitchFamily="18" charset="0"/>
                          </a:rPr>
                          <m:t>𝑛</m:t>
                        </m:r>
                      </m:e>
                      <m:sup>
                        <m:func>
                          <m:funcPr>
                            <m:ctrlPr>
                              <a:rPr lang="en-US" sz="2800" b="0" i="1" dirty="0" smtClean="0">
                                <a:solidFill>
                                  <a:srgbClr val="FF0000"/>
                                </a:solidFill>
                                <a:latin typeface="Cambria Math" panose="02040503050406030204" pitchFamily="18" charset="0"/>
                              </a:rPr>
                            </m:ctrlPr>
                          </m:funcPr>
                          <m:fName>
                            <m:sSub>
                              <m:sSubPr>
                                <m:ctrlPr>
                                  <a:rPr lang="en-US" sz="2800" b="0" i="1" dirty="0" smtClean="0">
                                    <a:solidFill>
                                      <a:srgbClr val="FF0000"/>
                                    </a:solidFill>
                                    <a:latin typeface="Cambria Math" panose="02040503050406030204" pitchFamily="18" charset="0"/>
                                  </a:rPr>
                                </m:ctrlPr>
                              </m:sSubPr>
                              <m:e>
                                <m:r>
                                  <m:rPr>
                                    <m:sty m:val="p"/>
                                  </m:rPr>
                                  <a:rPr lang="en-US" sz="2800" b="0" i="0" dirty="0" smtClean="0">
                                    <a:solidFill>
                                      <a:srgbClr val="FF0000"/>
                                    </a:solidFill>
                                    <a:latin typeface="Cambria Math" panose="02040503050406030204" pitchFamily="18" charset="0"/>
                                  </a:rPr>
                                  <m:t>log</m:t>
                                </m:r>
                              </m:e>
                              <m:sub>
                                <m:r>
                                  <a:rPr lang="en-US" sz="2800" b="0" i="1" dirty="0" smtClean="0">
                                    <a:solidFill>
                                      <a:srgbClr val="FF0000"/>
                                    </a:solidFill>
                                    <a:latin typeface="Cambria Math" panose="02040503050406030204" pitchFamily="18" charset="0"/>
                                  </a:rPr>
                                  <m:t>2</m:t>
                                </m:r>
                              </m:sub>
                            </m:sSub>
                          </m:fName>
                          <m:e>
                            <m:r>
                              <a:rPr lang="en-US" sz="2800" b="0" i="1" dirty="0" smtClean="0">
                                <a:solidFill>
                                  <a:srgbClr val="FF0000"/>
                                </a:solidFill>
                                <a:latin typeface="Cambria Math" panose="02040503050406030204" pitchFamily="18" charset="0"/>
                              </a:rPr>
                              <m:t>4</m:t>
                            </m:r>
                          </m:e>
                        </m:func>
                      </m:sup>
                    </m:sSup>
                    <m:r>
                      <a:rPr lang="en-US" sz="2800" b="0" i="1" dirty="0" smtClean="0">
                        <a:solidFill>
                          <a:srgbClr val="FF0000"/>
                        </a:solidFill>
                        <a:latin typeface="Cambria Math" panose="02040503050406030204" pitchFamily="18" charset="0"/>
                      </a:rPr>
                      <m:t>=</m:t>
                    </m:r>
                    <m:r>
                      <a:rPr lang="en-US" sz="2800" i="1" dirty="0">
                        <a:solidFill>
                          <a:srgbClr val="FF0000"/>
                        </a:solidFill>
                        <a:latin typeface="Cambria Math" panose="02040503050406030204" pitchFamily="18" charset="0"/>
                      </a:rPr>
                      <m:t> </m:t>
                    </m:r>
                    <m:r>
                      <a:rPr lang="en-US" sz="2800" i="1" dirty="0">
                        <a:solidFill>
                          <a:srgbClr val="FF0000"/>
                        </a:solidFill>
                        <a:latin typeface="Cambria Math" panose="02040503050406030204" pitchFamily="18" charset="0"/>
                      </a:rPr>
                      <m:t>𝑛</m:t>
                    </m:r>
                    <m:r>
                      <a:rPr lang="en-US" sz="2800" i="1" baseline="30000" dirty="0">
                        <a:solidFill>
                          <a:srgbClr val="FF0000"/>
                        </a:solidFill>
                        <a:latin typeface="Cambria Math" panose="02040503050406030204" pitchFamily="18" charset="0"/>
                      </a:rPr>
                      <m:t>2 </m:t>
                    </m:r>
                  </m:oMath>
                </a14:m>
                <a:endParaRPr lang="en-US" sz="2800" baseline="30000" dirty="0">
                  <a:solidFill>
                    <a:schemeClr val="accent5">
                      <a:lumMod val="75000"/>
                    </a:schemeClr>
                  </a:solidFill>
                </a:endParaRPr>
              </a:p>
              <a:p>
                <a:pPr algn="ctr"/>
                <a:r>
                  <a:rPr lang="en-US" sz="2000" dirty="0">
                    <a:solidFill>
                      <a:schemeClr val="tx1"/>
                    </a:solidFill>
                  </a:rPr>
                  <a:t>problems of size 1.</a:t>
                </a:r>
              </a:p>
            </p:txBody>
          </p:sp>
        </mc:Choice>
        <mc:Fallback xmlns="">
          <p:sp>
            <p:nvSpPr>
              <p:cNvPr id="38" name="Rounded Rectangle 37"/>
              <p:cNvSpPr>
                <a:spLocks noRot="1" noChangeAspect="1" noMove="1" noResize="1" noEditPoints="1" noAdjustHandles="1" noChangeArrowheads="1" noChangeShapeType="1" noTextEdit="1"/>
              </p:cNvSpPr>
              <p:nvPr/>
            </p:nvSpPr>
            <p:spPr>
              <a:xfrm>
                <a:off x="6209512" y="1357882"/>
                <a:ext cx="2934488" cy="4031312"/>
              </a:xfrm>
              <a:prstGeom prst="roundRect">
                <a:avLst/>
              </a:prstGeom>
              <a:blipFill>
                <a:blip r:embed="rId4"/>
                <a:stretch>
                  <a:fillRect/>
                </a:stretch>
              </a:blipFill>
              <a:ln>
                <a:solidFill>
                  <a:schemeClr val="accent2">
                    <a:lumMod val="50000"/>
                  </a:schemeClr>
                </a:solidFill>
              </a:ln>
            </p:spPr>
            <p:txBody>
              <a:bodyPr/>
              <a:lstStyle/>
              <a:p>
                <a:r>
                  <a:rPr lang="en-US">
                    <a:noFill/>
                  </a:rPr>
                  <a:t> </a:t>
                </a:r>
              </a:p>
            </p:txBody>
          </p:sp>
        </mc:Fallback>
      </mc:AlternateContent>
      <p:sp>
        <p:nvSpPr>
          <p:cNvPr id="37" name="TextBox 36">
            <a:extLst>
              <a:ext uri="{FF2B5EF4-FFF2-40B4-BE49-F238E27FC236}">
                <a16:creationId xmlns:a16="http://schemas.microsoft.com/office/drawing/2014/main" id="{195F5DC0-6D09-F246-A82D-8B7BFA33E2E5}"/>
              </a:ext>
            </a:extLst>
          </p:cNvPr>
          <p:cNvSpPr txBox="1"/>
          <p:nvPr/>
        </p:nvSpPr>
        <p:spPr>
          <a:xfrm>
            <a:off x="1817534" y="2807292"/>
            <a:ext cx="517375" cy="707886"/>
          </a:xfrm>
          <a:prstGeom prst="rect">
            <a:avLst/>
          </a:prstGeom>
          <a:noFill/>
        </p:spPr>
        <p:txBody>
          <a:bodyPr wrap="square" rtlCol="0">
            <a:spAutoFit/>
          </a:bodyPr>
          <a:lstStyle/>
          <a:p>
            <a:r>
              <a:rPr lang="mr-IN" sz="4000" dirty="0"/>
              <a:t>…</a:t>
            </a:r>
            <a:r>
              <a:rPr lang="en-US" sz="4000" dirty="0"/>
              <a:t> </a:t>
            </a:r>
          </a:p>
        </p:txBody>
      </p:sp>
      <p:sp>
        <p:nvSpPr>
          <p:cNvPr id="3" name="TextBox 2">
            <a:extLst>
              <a:ext uri="{FF2B5EF4-FFF2-40B4-BE49-F238E27FC236}">
                <a16:creationId xmlns:a16="http://schemas.microsoft.com/office/drawing/2014/main" id="{325C5990-2153-E342-B2B5-51BD61B81E59}"/>
              </a:ext>
            </a:extLst>
          </p:cNvPr>
          <p:cNvSpPr txBox="1"/>
          <p:nvPr/>
        </p:nvSpPr>
        <p:spPr>
          <a:xfrm>
            <a:off x="44418" y="4439192"/>
            <a:ext cx="1740087" cy="954107"/>
          </a:xfrm>
          <a:prstGeom prst="rect">
            <a:avLst/>
          </a:prstGeom>
          <a:noFill/>
        </p:spPr>
        <p:txBody>
          <a:bodyPr wrap="square" rtlCol="0">
            <a:spAutoFit/>
          </a:bodyPr>
          <a:lstStyle/>
          <a:p>
            <a:r>
              <a:rPr lang="en-US" sz="1400" dirty="0"/>
              <a:t>Note: this is just a cartoon – I’m not going to draw all 4</a:t>
            </a:r>
            <a:r>
              <a:rPr lang="en-US" sz="1400" baseline="30000" dirty="0"/>
              <a:t>t</a:t>
            </a:r>
            <a:r>
              <a:rPr lang="en-US" sz="1400" dirty="0"/>
              <a:t>  circles!</a:t>
            </a:r>
          </a:p>
        </p:txBody>
      </p:sp>
    </p:spTree>
    <p:extLst>
      <p:ext uri="{BB962C8B-B14F-4D97-AF65-F5344CB8AC3E}">
        <p14:creationId xmlns:p14="http://schemas.microsoft.com/office/powerpoint/2010/main" val="979115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8">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8">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8">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8">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8">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uiExpand="1" build="p"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p:txBody>
              <a:bodyPr/>
              <a:lstStyle/>
              <a:p>
                <a:r>
                  <a:rPr lang="en-US" dirty="0"/>
                  <a:t>That’s a bit disappointing</a:t>
                </a:r>
                <a:br>
                  <a:rPr lang="en-US" dirty="0"/>
                </a:br>
                <a:r>
                  <a:rPr lang="en-US" sz="2800" dirty="0"/>
                  <a:t>All that work and still (at least) </a:t>
                </a:r>
                <a14:m>
                  <m:oMath xmlns:m="http://schemas.openxmlformats.org/officeDocument/2006/math">
                    <m:r>
                      <a:rPr lang="en-US" sz="2800" b="0" i="1" smtClean="0">
                        <a:latin typeface="Cambria Math" panose="02040503050406030204" pitchFamily="18" charset="0"/>
                      </a:rPr>
                      <m:t>𝑂</m:t>
                    </m:r>
                    <m:d>
                      <m:dPr>
                        <m:ctrlPr>
                          <a:rPr lang="en-US" sz="2800" b="0" i="1" smtClean="0">
                            <a:latin typeface="Cambria Math" panose="02040503050406030204" pitchFamily="18" charset="0"/>
                          </a:rPr>
                        </m:ctrlPr>
                      </m:dPr>
                      <m:e>
                        <m:sSup>
                          <m:sSupPr>
                            <m:ctrlPr>
                              <a:rPr lang="en-US" sz="2800" b="0" i="1" smtClean="0">
                                <a:latin typeface="Cambria Math" panose="02040503050406030204" pitchFamily="18" charset="0"/>
                              </a:rPr>
                            </m:ctrlPr>
                          </m:sSupPr>
                          <m:e>
                            <m:r>
                              <a:rPr lang="en-US" sz="2800" b="0" i="1" smtClean="0">
                                <a:latin typeface="Cambria Math" panose="02040503050406030204" pitchFamily="18" charset="0"/>
                              </a:rPr>
                              <m:t>𝑛</m:t>
                            </m:r>
                          </m:e>
                          <m:sup>
                            <m:r>
                              <a:rPr lang="en-US" sz="2800" b="0" i="1" smtClean="0">
                                <a:latin typeface="Cambria Math" panose="02040503050406030204" pitchFamily="18" charset="0"/>
                              </a:rPr>
                              <m:t>2</m:t>
                            </m:r>
                          </m:sup>
                        </m:sSup>
                      </m:e>
                    </m:d>
                  </m:oMath>
                </a14:m>
                <a:r>
                  <a:rPr lang="mr-IN" sz="2800" dirty="0"/>
                  <a:t>…</a:t>
                </a:r>
                <a:endParaRPr lang="en-US" sz="2800"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a:blip r:embed="rId3"/>
                <a:stretch>
                  <a:fillRect l="-3215" t="-4762" b="-3810"/>
                </a:stretch>
              </a:blipFill>
            </p:spPr>
            <p:txBody>
              <a:bodyPr/>
              <a:lstStyle/>
              <a:p>
                <a:r>
                  <a:rPr lang="en-US">
                    <a:noFill/>
                  </a:rPr>
                  <a:t> </a:t>
                </a:r>
              </a:p>
            </p:txBody>
          </p:sp>
        </mc:Fallback>
      </mc:AlternateContent>
      <p:cxnSp>
        <p:nvCxnSpPr>
          <p:cNvPr id="14" name="Straight Connector 13"/>
          <p:cNvCxnSpPr/>
          <p:nvPr/>
        </p:nvCxnSpPr>
        <p:spPr>
          <a:xfrm>
            <a:off x="1282889" y="5882186"/>
            <a:ext cx="5486401" cy="0"/>
          </a:xfrm>
          <a:prstGeom prst="line">
            <a:avLst/>
          </a:prstGeom>
          <a:ln w="15875">
            <a:solidFill>
              <a:schemeClr val="tx2"/>
            </a:solidFill>
            <a:tailEnd type="stealth"/>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1282889" y="2047164"/>
            <a:ext cx="1" cy="3835021"/>
          </a:xfrm>
          <a:prstGeom prst="line">
            <a:avLst/>
          </a:prstGeom>
          <a:ln w="15875">
            <a:solidFill>
              <a:schemeClr val="tx2"/>
            </a:solidFill>
            <a:tailEnd type="stealt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9" name="TextBox 18"/>
              <p:cNvSpPr txBox="1"/>
              <p:nvPr/>
            </p:nvSpPr>
            <p:spPr>
              <a:xfrm>
                <a:off x="6237027" y="5512855"/>
                <a:ext cx="661193"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charset="0"/>
                        </a:rPr>
                        <m:t>𝑛</m:t>
                      </m:r>
                    </m:oMath>
                  </m:oMathPara>
                </a14:m>
                <a:endParaRPr lang="en-US" dirty="0"/>
              </a:p>
            </p:txBody>
          </p:sp>
        </mc:Choice>
        <mc:Fallback xmlns="">
          <p:sp>
            <p:nvSpPr>
              <p:cNvPr id="19" name="TextBox 18"/>
              <p:cNvSpPr txBox="1">
                <a:spLocks noRot="1" noChangeAspect="1" noMove="1" noResize="1" noEditPoints="1" noAdjustHandles="1" noChangeArrowheads="1" noChangeShapeType="1" noTextEdit="1"/>
              </p:cNvSpPr>
              <p:nvPr/>
            </p:nvSpPr>
            <p:spPr>
              <a:xfrm>
                <a:off x="6237027" y="5512855"/>
                <a:ext cx="661193" cy="369332"/>
              </a:xfrm>
              <a:prstGeom prst="rect">
                <a:avLst/>
              </a:prstGeom>
              <a:blipFill rotWithShape="0">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p:cNvSpPr txBox="1"/>
              <p:nvPr/>
            </p:nvSpPr>
            <p:spPr>
              <a:xfrm>
                <a:off x="628650" y="2047163"/>
                <a:ext cx="928048" cy="64633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charset="0"/>
                            </a:rPr>
                            <m:t>𝑛</m:t>
                          </m:r>
                        </m:e>
                        <m:sup>
                          <m:r>
                            <a:rPr lang="en-US" b="0" i="1" smtClean="0">
                              <a:latin typeface="Cambria Math" charset="0"/>
                            </a:rPr>
                            <m:t>2</m:t>
                          </m:r>
                        </m:sup>
                      </m:sSup>
                    </m:oMath>
                  </m:oMathPara>
                </a14:m>
                <a:endParaRPr lang="en-US" b="0" dirty="0"/>
              </a:p>
              <a:p>
                <a:endParaRPr lang="en-US" dirty="0"/>
              </a:p>
            </p:txBody>
          </p:sp>
        </mc:Choice>
        <mc:Fallback xmlns="">
          <p:sp>
            <p:nvSpPr>
              <p:cNvPr id="21" name="TextBox 20"/>
              <p:cNvSpPr txBox="1">
                <a:spLocks noRot="1" noChangeAspect="1" noMove="1" noResize="1" noEditPoints="1" noAdjustHandles="1" noChangeArrowheads="1" noChangeShapeType="1" noTextEdit="1"/>
              </p:cNvSpPr>
              <p:nvPr/>
            </p:nvSpPr>
            <p:spPr>
              <a:xfrm>
                <a:off x="628650" y="2047163"/>
                <a:ext cx="928048" cy="646331"/>
              </a:xfrm>
              <a:prstGeom prst="rect">
                <a:avLst/>
              </a:prstGeom>
              <a:blipFill rotWithShape="0">
                <a:blip r:embed="rId5"/>
                <a:stretch>
                  <a:fillRect/>
                </a:stretch>
              </a:blipFill>
            </p:spPr>
            <p:txBody>
              <a:bodyPr/>
              <a:lstStyle/>
              <a:p>
                <a:r>
                  <a:rPr lang="en-US">
                    <a:noFill/>
                  </a:rPr>
                  <a:t> </a:t>
                </a:r>
              </a:p>
            </p:txBody>
          </p:sp>
        </mc:Fallback>
      </mc:AlternateContent>
      <p:sp>
        <p:nvSpPr>
          <p:cNvPr id="3" name="TextBox 2"/>
          <p:cNvSpPr txBox="1"/>
          <p:nvPr/>
        </p:nvSpPr>
        <p:spPr>
          <a:xfrm>
            <a:off x="6071953" y="4525438"/>
            <a:ext cx="2443397" cy="707886"/>
          </a:xfrm>
          <a:prstGeom prst="rect">
            <a:avLst/>
          </a:prstGeom>
          <a:noFill/>
        </p:spPr>
        <p:txBody>
          <a:bodyPr wrap="square" rtlCol="0">
            <a:spAutoFit/>
          </a:bodyPr>
          <a:lstStyle/>
          <a:p>
            <a:r>
              <a:rPr lang="en-US" sz="4000" dirty="0">
                <a:solidFill>
                  <a:schemeClr val="accent4"/>
                </a:solidFill>
              </a:rPr>
              <a:t>But wait!!</a:t>
            </a:r>
          </a:p>
        </p:txBody>
      </p:sp>
      <p:sp>
        <p:nvSpPr>
          <p:cNvPr id="12" name="Freeform 11"/>
          <p:cNvSpPr/>
          <p:nvPr/>
        </p:nvSpPr>
        <p:spPr>
          <a:xfrm>
            <a:off x="1282889" y="-134912"/>
            <a:ext cx="6775555" cy="6017097"/>
          </a:xfrm>
          <a:custGeom>
            <a:avLst/>
            <a:gdLst>
              <a:gd name="connsiteX0" fmla="*/ 0 w 6702916"/>
              <a:gd name="connsiteY0" fmla="*/ 6341399 h 6341399"/>
              <a:gd name="connsiteX1" fmla="*/ 1392071 w 6702916"/>
              <a:gd name="connsiteY1" fmla="*/ 6041148 h 6341399"/>
              <a:gd name="connsiteX2" fmla="*/ 3125337 w 6702916"/>
              <a:gd name="connsiteY2" fmla="*/ 4881089 h 6341399"/>
              <a:gd name="connsiteX3" fmla="*/ 4885898 w 6702916"/>
              <a:gd name="connsiteY3" fmla="*/ 2820277 h 6341399"/>
              <a:gd name="connsiteX4" fmla="*/ 6523629 w 6702916"/>
              <a:gd name="connsiteY4" fmla="*/ 186259 h 6341399"/>
              <a:gd name="connsiteX5" fmla="*/ 6660107 w 6702916"/>
              <a:gd name="connsiteY5" fmla="*/ 213554 h 6341399"/>
              <a:gd name="connsiteX0" fmla="*/ 0 w 6702915"/>
              <a:gd name="connsiteY0" fmla="*/ 6583769 h 6583769"/>
              <a:gd name="connsiteX1" fmla="*/ 1392071 w 6702915"/>
              <a:gd name="connsiteY1" fmla="*/ 6283518 h 6583769"/>
              <a:gd name="connsiteX2" fmla="*/ 3125337 w 6702915"/>
              <a:gd name="connsiteY2" fmla="*/ 5123459 h 6583769"/>
              <a:gd name="connsiteX3" fmla="*/ 4885898 w 6702915"/>
              <a:gd name="connsiteY3" fmla="*/ 3062647 h 6583769"/>
              <a:gd name="connsiteX4" fmla="*/ 6523629 w 6702915"/>
              <a:gd name="connsiteY4" fmla="*/ 428629 h 6583769"/>
              <a:gd name="connsiteX5" fmla="*/ 6660107 w 6702915"/>
              <a:gd name="connsiteY5" fmla="*/ 5547 h 6583769"/>
              <a:gd name="connsiteX0" fmla="*/ 0 w 6670485"/>
              <a:gd name="connsiteY0" fmla="*/ 6435689 h 6435689"/>
              <a:gd name="connsiteX1" fmla="*/ 1392071 w 6670485"/>
              <a:gd name="connsiteY1" fmla="*/ 6135438 h 6435689"/>
              <a:gd name="connsiteX2" fmla="*/ 3125337 w 6670485"/>
              <a:gd name="connsiteY2" fmla="*/ 4975379 h 6435689"/>
              <a:gd name="connsiteX3" fmla="*/ 4885898 w 6670485"/>
              <a:gd name="connsiteY3" fmla="*/ 2914567 h 6435689"/>
              <a:gd name="connsiteX4" fmla="*/ 6523629 w 6670485"/>
              <a:gd name="connsiteY4" fmla="*/ 280549 h 6435689"/>
              <a:gd name="connsiteX5" fmla="*/ 6591868 w 6670485"/>
              <a:gd name="connsiteY5" fmla="*/ 75832 h 6435689"/>
              <a:gd name="connsiteX0" fmla="*/ 0 w 6775555"/>
              <a:gd name="connsiteY0" fmla="*/ 6620649 h 6620649"/>
              <a:gd name="connsiteX1" fmla="*/ 1392071 w 6775555"/>
              <a:gd name="connsiteY1" fmla="*/ 6320398 h 6620649"/>
              <a:gd name="connsiteX2" fmla="*/ 3125337 w 6775555"/>
              <a:gd name="connsiteY2" fmla="*/ 5160339 h 6620649"/>
              <a:gd name="connsiteX3" fmla="*/ 4885898 w 6775555"/>
              <a:gd name="connsiteY3" fmla="*/ 3099527 h 6620649"/>
              <a:gd name="connsiteX4" fmla="*/ 6523629 w 6775555"/>
              <a:gd name="connsiteY4" fmla="*/ 465509 h 6620649"/>
              <a:gd name="connsiteX5" fmla="*/ 6769289 w 6775555"/>
              <a:gd name="connsiteY5" fmla="*/ 1485 h 6620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75555" h="6620649">
                <a:moveTo>
                  <a:pt x="0" y="6620649"/>
                </a:moveTo>
                <a:cubicBezTo>
                  <a:pt x="435591" y="6592216"/>
                  <a:pt x="871182" y="6563783"/>
                  <a:pt x="1392071" y="6320398"/>
                </a:cubicBezTo>
                <a:cubicBezTo>
                  <a:pt x="1912960" y="6077013"/>
                  <a:pt x="2543033" y="5697151"/>
                  <a:pt x="3125337" y="5160339"/>
                </a:cubicBezTo>
                <a:cubicBezTo>
                  <a:pt x="3707641" y="4623527"/>
                  <a:pt x="4319516" y="3881999"/>
                  <a:pt x="4885898" y="3099527"/>
                </a:cubicBezTo>
                <a:cubicBezTo>
                  <a:pt x="5452280" y="2317055"/>
                  <a:pt x="6209731" y="981849"/>
                  <a:pt x="6523629" y="465509"/>
                </a:cubicBezTo>
                <a:cubicBezTo>
                  <a:pt x="6837528" y="-50831"/>
                  <a:pt x="6769289" y="1485"/>
                  <a:pt x="6769289" y="1485"/>
                </a:cubicBezTo>
              </a:path>
            </a:pathLst>
          </a:custGeom>
          <a:noFill/>
          <a:ln w="539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68732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2284" y="256169"/>
            <a:ext cx="8653897" cy="733656"/>
          </a:xfrm>
        </p:spPr>
        <p:txBody>
          <a:bodyPr>
            <a:noAutofit/>
          </a:bodyPr>
          <a:lstStyle/>
          <a:p>
            <a:r>
              <a:rPr lang="en-US" sz="3400" dirty="0"/>
              <a:t>Divide and conquer </a:t>
            </a:r>
            <a:r>
              <a:rPr lang="en-US" sz="3400" dirty="0">
                <a:solidFill>
                  <a:srgbClr val="FF0000"/>
                </a:solidFill>
              </a:rPr>
              <a:t>can</a:t>
            </a:r>
            <a:r>
              <a:rPr lang="en-US" sz="3400" dirty="0"/>
              <a:t> actually make progress</a:t>
            </a:r>
          </a:p>
        </p:txBody>
      </p:sp>
      <p:sp>
        <p:nvSpPr>
          <p:cNvPr id="3" name="Content Placeholder 2"/>
          <p:cNvSpPr>
            <a:spLocks noGrp="1"/>
          </p:cNvSpPr>
          <p:nvPr>
            <p:ph idx="1"/>
          </p:nvPr>
        </p:nvSpPr>
        <p:spPr>
          <a:xfrm>
            <a:off x="282283" y="1741083"/>
            <a:ext cx="9122973" cy="4660972"/>
          </a:xfrm>
        </p:spPr>
        <p:txBody>
          <a:bodyPr>
            <a:normAutofit/>
          </a:bodyPr>
          <a:lstStyle/>
          <a:p>
            <a:r>
              <a:rPr lang="en-US" dirty="0"/>
              <a:t>Karatsuba figured out how to do this better!</a:t>
            </a:r>
          </a:p>
          <a:p>
            <a:endParaRPr lang="en-US" dirty="0"/>
          </a:p>
          <a:p>
            <a:endParaRPr lang="en-US" dirty="0"/>
          </a:p>
          <a:p>
            <a:endParaRPr lang="en-US" dirty="0"/>
          </a:p>
          <a:p>
            <a:endParaRPr lang="en-US" dirty="0"/>
          </a:p>
          <a:p>
            <a:endParaRPr lang="en-US" dirty="0"/>
          </a:p>
          <a:p>
            <a:endParaRPr lang="en-US" dirty="0"/>
          </a:p>
          <a:p>
            <a:endParaRPr lang="en-US" dirty="0"/>
          </a:p>
          <a:p>
            <a:r>
              <a:rPr lang="en-US" dirty="0"/>
              <a:t>If only we could recurse on three things instead of four</a:t>
            </a:r>
            <a:r>
              <a:rPr lang="mr-IN" dirty="0"/>
              <a:t>…</a:t>
            </a:r>
            <a:endParaRPr lang="en-US" dirty="0"/>
          </a:p>
        </p:txBody>
      </p:sp>
      <p:pic>
        <p:nvPicPr>
          <p:cNvPr id="4" name="Picture 3"/>
          <p:cNvPicPr>
            <a:picLocks noChangeAspect="1"/>
          </p:cNvPicPr>
          <p:nvPr/>
        </p:nvPicPr>
        <p:blipFill>
          <a:blip r:embed="rId3"/>
          <a:stretch>
            <a:fillRect/>
          </a:stretch>
        </p:blipFill>
        <p:spPr>
          <a:xfrm>
            <a:off x="1071996" y="2756487"/>
            <a:ext cx="6972300" cy="1320800"/>
          </a:xfrm>
          <a:prstGeom prst="rect">
            <a:avLst/>
          </a:prstGeom>
        </p:spPr>
      </p:pic>
      <p:sp>
        <p:nvSpPr>
          <p:cNvPr id="5" name="TextBox 4"/>
          <p:cNvSpPr txBox="1"/>
          <p:nvPr/>
        </p:nvSpPr>
        <p:spPr>
          <a:xfrm>
            <a:off x="3740728" y="4828102"/>
            <a:ext cx="3189527" cy="461665"/>
          </a:xfrm>
          <a:prstGeom prst="rect">
            <a:avLst/>
          </a:prstGeom>
          <a:noFill/>
        </p:spPr>
        <p:txBody>
          <a:bodyPr wrap="none" rtlCol="0">
            <a:spAutoFit/>
          </a:bodyPr>
          <a:lstStyle/>
          <a:p>
            <a:r>
              <a:rPr lang="en-US" sz="2400" dirty="0">
                <a:solidFill>
                  <a:schemeClr val="accent1"/>
                </a:solidFill>
              </a:rPr>
              <a:t>Need these three things</a:t>
            </a:r>
          </a:p>
        </p:txBody>
      </p:sp>
      <p:cxnSp>
        <p:nvCxnSpPr>
          <p:cNvPr id="7" name="Straight Arrow Connector 6"/>
          <p:cNvCxnSpPr>
            <a:cxnSpLocks/>
          </p:cNvCxnSpPr>
          <p:nvPr/>
        </p:nvCxnSpPr>
        <p:spPr>
          <a:xfrm flipH="1" flipV="1">
            <a:off x="5120640" y="4180114"/>
            <a:ext cx="338051" cy="647988"/>
          </a:xfrm>
          <a:prstGeom prst="straightConnector1">
            <a:avLst/>
          </a:prstGeom>
          <a:ln w="22225">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H="1" flipV="1">
            <a:off x="2466110" y="4077287"/>
            <a:ext cx="2507672" cy="762252"/>
          </a:xfrm>
          <a:prstGeom prst="straightConnector1">
            <a:avLst/>
          </a:prstGeom>
          <a:ln w="22225">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5763491" y="4071569"/>
            <a:ext cx="1911928" cy="756533"/>
          </a:xfrm>
          <a:prstGeom prst="straightConnector1">
            <a:avLst/>
          </a:prstGeom>
          <a:ln w="2222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31890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ppt_y</p:attrName>
                                        </p:attrNameLst>
                                      </p:cBhvr>
                                      <p:tavLst>
                                        <p:tav tm="0">
                                          <p:val>
                                            <p:strVal val="#ppt_y+#ppt_h*1.125000"/>
                                          </p:val>
                                        </p:tav>
                                        <p:tav tm="100000">
                                          <p:val>
                                            <p:strVal val="#ppt_y"/>
                                          </p:val>
                                        </p:tav>
                                      </p:tavLst>
                                    </p:anim>
                                    <p:animEffect transition="in" filter="wipe(up)">
                                      <p:cBhvr>
                                        <p:cTn id="8" dur="500"/>
                                        <p:tgtEl>
                                          <p:spTgt spid="5"/>
                                        </p:tgtEl>
                                      </p:cBhvr>
                                    </p:animEffect>
                                  </p:childTnLst>
                                </p:cTn>
                              </p:par>
                              <p:par>
                                <p:cTn id="9" presetID="1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p:tgtEl>
                                          <p:spTgt spid="7"/>
                                        </p:tgtEl>
                                        <p:attrNameLst>
                                          <p:attrName>ppt_y</p:attrName>
                                        </p:attrNameLst>
                                      </p:cBhvr>
                                      <p:tavLst>
                                        <p:tav tm="0">
                                          <p:val>
                                            <p:strVal val="#ppt_y+#ppt_h*1.125000"/>
                                          </p:val>
                                        </p:tav>
                                        <p:tav tm="100000">
                                          <p:val>
                                            <p:strVal val="#ppt_y"/>
                                          </p:val>
                                        </p:tav>
                                      </p:tavLst>
                                    </p:anim>
                                    <p:animEffect transition="in" filter="wipe(up)">
                                      <p:cBhvr>
                                        <p:cTn id="12" dur="500"/>
                                        <p:tgtEl>
                                          <p:spTgt spid="7"/>
                                        </p:tgtEl>
                                      </p:cBhvr>
                                    </p:animEffect>
                                  </p:childTnLst>
                                </p:cTn>
                              </p:par>
                              <p:par>
                                <p:cTn id="13" presetID="12" presetClass="entr" presetSubtype="4"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p:tgtEl>
                                          <p:spTgt spid="10"/>
                                        </p:tgtEl>
                                        <p:attrNameLst>
                                          <p:attrName>ppt_y</p:attrName>
                                        </p:attrNameLst>
                                      </p:cBhvr>
                                      <p:tavLst>
                                        <p:tav tm="0">
                                          <p:val>
                                            <p:strVal val="#ppt_y+#ppt_h*1.125000"/>
                                          </p:val>
                                        </p:tav>
                                        <p:tav tm="100000">
                                          <p:val>
                                            <p:strVal val="#ppt_y"/>
                                          </p:val>
                                        </p:tav>
                                      </p:tavLst>
                                    </p:anim>
                                    <p:animEffect transition="in" filter="wipe(up)">
                                      <p:cBhvr>
                                        <p:cTn id="16" dur="500"/>
                                        <p:tgtEl>
                                          <p:spTgt spid="10"/>
                                        </p:tgtEl>
                                      </p:cBhvr>
                                    </p:animEffect>
                                  </p:childTnLst>
                                </p:cTn>
                              </p:par>
                              <p:par>
                                <p:cTn id="17" presetID="12" presetClass="entr" presetSubtype="4"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p:tgtEl>
                                          <p:spTgt spid="8"/>
                                        </p:tgtEl>
                                        <p:attrNameLst>
                                          <p:attrName>ppt_y</p:attrName>
                                        </p:attrNameLst>
                                      </p:cBhvr>
                                      <p:tavLst>
                                        <p:tav tm="0">
                                          <p:val>
                                            <p:strVal val="#ppt_y+#ppt_h*1.125000"/>
                                          </p:val>
                                        </p:tav>
                                        <p:tav tm="100000">
                                          <p:val>
                                            <p:strVal val="#ppt_y"/>
                                          </p:val>
                                        </p:tav>
                                      </p:tavLst>
                                    </p:anim>
                                    <p:animEffect transition="in" filter="wipe(up)">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757092"/>
          </a:xfrm>
        </p:spPr>
        <p:txBody>
          <a:bodyPr/>
          <a:lstStyle/>
          <a:p>
            <a:r>
              <a:rPr lang="en-US" dirty="0"/>
              <a:t>Karatsuba integer multiplication</a:t>
            </a:r>
          </a:p>
        </p:txBody>
      </p:sp>
      <p:sp>
        <p:nvSpPr>
          <p:cNvPr id="3" name="Content Placeholder 2"/>
          <p:cNvSpPr>
            <a:spLocks noGrp="1"/>
          </p:cNvSpPr>
          <p:nvPr>
            <p:ph idx="1"/>
          </p:nvPr>
        </p:nvSpPr>
        <p:spPr>
          <a:xfrm>
            <a:off x="628650" y="1593273"/>
            <a:ext cx="7886700" cy="2272145"/>
          </a:xfrm>
        </p:spPr>
        <p:txBody>
          <a:bodyPr/>
          <a:lstStyle/>
          <a:p>
            <a:r>
              <a:rPr lang="en-US" dirty="0"/>
              <a:t>Recursively compute these THREE things:</a:t>
            </a:r>
          </a:p>
          <a:p>
            <a:pPr lvl="1"/>
            <a:r>
              <a:rPr lang="en-US" dirty="0"/>
              <a:t>ac </a:t>
            </a:r>
          </a:p>
          <a:p>
            <a:pPr lvl="1"/>
            <a:r>
              <a:rPr lang="en-US" dirty="0" err="1"/>
              <a:t>bd</a:t>
            </a:r>
            <a:endParaRPr lang="en-US" dirty="0"/>
          </a:p>
          <a:p>
            <a:pPr lvl="1"/>
            <a:r>
              <a:rPr lang="en-US" dirty="0"/>
              <a:t>(</a:t>
            </a:r>
            <a:r>
              <a:rPr lang="en-US" dirty="0" err="1"/>
              <a:t>a+b</a:t>
            </a:r>
            <a:r>
              <a:rPr lang="en-US" dirty="0"/>
              <a:t>)(</a:t>
            </a:r>
            <a:r>
              <a:rPr lang="en-US" dirty="0" err="1"/>
              <a:t>c+d</a:t>
            </a:r>
            <a:r>
              <a:rPr lang="en-US" dirty="0"/>
              <a:t>)</a:t>
            </a:r>
          </a:p>
          <a:p>
            <a:pPr lvl="1"/>
            <a:endParaRPr lang="en-US" dirty="0"/>
          </a:p>
          <a:p>
            <a:pPr lvl="1"/>
            <a:endParaRPr lang="en-US" dirty="0"/>
          </a:p>
          <a:p>
            <a:pPr lvl="1"/>
            <a:endParaRPr lang="en-US" dirty="0"/>
          </a:p>
          <a:p>
            <a:pPr lvl="1"/>
            <a:endParaRPr lang="en-US" dirty="0"/>
          </a:p>
          <a:p>
            <a:pPr lvl="1"/>
            <a:endParaRPr lang="en-US" dirty="0"/>
          </a:p>
          <a:p>
            <a:pPr lvl="1"/>
            <a:endParaRPr lang="en-US" dirty="0"/>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91451" y="4739250"/>
            <a:ext cx="4814149" cy="911970"/>
          </a:xfrm>
          <a:prstGeom prst="rect">
            <a:avLst/>
          </a:prstGeom>
        </p:spPr>
      </p:pic>
      <p:sp>
        <p:nvSpPr>
          <p:cNvPr id="5" name="Rounded Rectangle 4"/>
          <p:cNvSpPr/>
          <p:nvPr/>
        </p:nvSpPr>
        <p:spPr>
          <a:xfrm>
            <a:off x="3768436" y="2729345"/>
            <a:ext cx="4885459" cy="997527"/>
          </a:xfrm>
          <a:prstGeom prst="roundRect">
            <a:avLst/>
          </a:prstGeom>
          <a:solidFill>
            <a:srgbClr val="FDE1CB"/>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a:t>
            </a:r>
            <a:r>
              <a:rPr lang="en-US" sz="2800" dirty="0" err="1">
                <a:solidFill>
                  <a:schemeClr val="tx1"/>
                </a:solidFill>
              </a:rPr>
              <a:t>a+b</a:t>
            </a:r>
            <a:r>
              <a:rPr lang="en-US" sz="2800" dirty="0">
                <a:solidFill>
                  <a:schemeClr val="tx1"/>
                </a:solidFill>
              </a:rPr>
              <a:t>)(</a:t>
            </a:r>
            <a:r>
              <a:rPr lang="en-US" sz="2800" dirty="0" err="1">
                <a:solidFill>
                  <a:schemeClr val="tx1"/>
                </a:solidFill>
              </a:rPr>
              <a:t>c+d</a:t>
            </a:r>
            <a:r>
              <a:rPr lang="en-US" sz="2800" dirty="0">
                <a:solidFill>
                  <a:schemeClr val="tx1"/>
                </a:solidFill>
              </a:rPr>
              <a:t>) = ac + </a:t>
            </a:r>
            <a:r>
              <a:rPr lang="en-US" sz="2800" dirty="0" err="1">
                <a:solidFill>
                  <a:schemeClr val="tx1"/>
                </a:solidFill>
              </a:rPr>
              <a:t>bd</a:t>
            </a:r>
            <a:r>
              <a:rPr lang="en-US" sz="2800" dirty="0">
                <a:solidFill>
                  <a:schemeClr val="tx1"/>
                </a:solidFill>
              </a:rPr>
              <a:t> + </a:t>
            </a:r>
            <a:r>
              <a:rPr lang="en-US" sz="2800" dirty="0" err="1">
                <a:solidFill>
                  <a:schemeClr val="tx1"/>
                </a:solidFill>
              </a:rPr>
              <a:t>bc</a:t>
            </a:r>
            <a:r>
              <a:rPr lang="en-US" sz="2800" dirty="0">
                <a:solidFill>
                  <a:schemeClr val="tx1"/>
                </a:solidFill>
              </a:rPr>
              <a:t> + ad</a:t>
            </a:r>
          </a:p>
        </p:txBody>
      </p:sp>
      <p:sp>
        <p:nvSpPr>
          <p:cNvPr id="7" name="Freeform 6"/>
          <p:cNvSpPr/>
          <p:nvPr/>
        </p:nvSpPr>
        <p:spPr>
          <a:xfrm>
            <a:off x="1773383" y="2258291"/>
            <a:ext cx="4281054" cy="815989"/>
          </a:xfrm>
          <a:custGeom>
            <a:avLst/>
            <a:gdLst>
              <a:gd name="connsiteX0" fmla="*/ 0 w 4266173"/>
              <a:gd name="connsiteY0" fmla="*/ 16460 h 920766"/>
              <a:gd name="connsiteX1" fmla="*/ 2175164 w 4266173"/>
              <a:gd name="connsiteY1" fmla="*/ 30315 h 920766"/>
              <a:gd name="connsiteX2" fmla="*/ 3879273 w 4266173"/>
              <a:gd name="connsiteY2" fmla="*/ 293551 h 920766"/>
              <a:gd name="connsiteX3" fmla="*/ 4239491 w 4266173"/>
              <a:gd name="connsiteY3" fmla="*/ 861588 h 920766"/>
              <a:gd name="connsiteX4" fmla="*/ 4239491 w 4266173"/>
              <a:gd name="connsiteY4" fmla="*/ 903151 h 9207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66173" h="920766">
                <a:moveTo>
                  <a:pt x="0" y="16460"/>
                </a:moveTo>
                <a:cubicBezTo>
                  <a:pt x="764309" y="296"/>
                  <a:pt x="1528619" y="-15867"/>
                  <a:pt x="2175164" y="30315"/>
                </a:cubicBezTo>
                <a:cubicBezTo>
                  <a:pt x="2821709" y="76497"/>
                  <a:pt x="3535219" y="155006"/>
                  <a:pt x="3879273" y="293551"/>
                </a:cubicBezTo>
                <a:cubicBezTo>
                  <a:pt x="4223328" y="432097"/>
                  <a:pt x="4179455" y="759988"/>
                  <a:pt x="4239491" y="861588"/>
                </a:cubicBezTo>
                <a:cubicBezTo>
                  <a:pt x="4299527" y="963188"/>
                  <a:pt x="4239491" y="903151"/>
                  <a:pt x="4239491" y="903151"/>
                </a:cubicBezTo>
              </a:path>
            </a:pathLst>
          </a:custGeom>
          <a:noFill/>
          <a:ln w="31750">
            <a:solidFill>
              <a:schemeClr val="accent4"/>
            </a:solidFill>
            <a:tailEnd type="stealth" w="lg" len="lg"/>
          </a:ln>
          <a:effectLst>
            <a:outerShdw blurRad="50800" dist="50800" dir="5400000" sx="98000" sy="98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1842655" y="2584587"/>
            <a:ext cx="4862945" cy="489693"/>
          </a:xfrm>
          <a:custGeom>
            <a:avLst/>
            <a:gdLst>
              <a:gd name="connsiteX0" fmla="*/ 0 w 4266173"/>
              <a:gd name="connsiteY0" fmla="*/ 16460 h 920766"/>
              <a:gd name="connsiteX1" fmla="*/ 2175164 w 4266173"/>
              <a:gd name="connsiteY1" fmla="*/ 30315 h 920766"/>
              <a:gd name="connsiteX2" fmla="*/ 3879273 w 4266173"/>
              <a:gd name="connsiteY2" fmla="*/ 293551 h 920766"/>
              <a:gd name="connsiteX3" fmla="*/ 4239491 w 4266173"/>
              <a:gd name="connsiteY3" fmla="*/ 861588 h 920766"/>
              <a:gd name="connsiteX4" fmla="*/ 4239491 w 4266173"/>
              <a:gd name="connsiteY4" fmla="*/ 903151 h 9207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66173" h="920766">
                <a:moveTo>
                  <a:pt x="0" y="16460"/>
                </a:moveTo>
                <a:cubicBezTo>
                  <a:pt x="764309" y="296"/>
                  <a:pt x="1528619" y="-15867"/>
                  <a:pt x="2175164" y="30315"/>
                </a:cubicBezTo>
                <a:cubicBezTo>
                  <a:pt x="2821709" y="76497"/>
                  <a:pt x="3535219" y="155006"/>
                  <a:pt x="3879273" y="293551"/>
                </a:cubicBezTo>
                <a:cubicBezTo>
                  <a:pt x="4223328" y="432097"/>
                  <a:pt x="4179455" y="759988"/>
                  <a:pt x="4239491" y="861588"/>
                </a:cubicBezTo>
                <a:cubicBezTo>
                  <a:pt x="4299527" y="963188"/>
                  <a:pt x="4239491" y="903151"/>
                  <a:pt x="4239491" y="903151"/>
                </a:cubicBezTo>
              </a:path>
            </a:pathLst>
          </a:custGeom>
          <a:noFill/>
          <a:ln w="31750">
            <a:solidFill>
              <a:schemeClr val="accent4"/>
            </a:solidFill>
            <a:tailEnd type="stealth" w="lg" len="lg"/>
          </a:ln>
          <a:effectLst>
            <a:outerShdw blurRad="50800" dist="50800" dir="5400000" sx="98000" sy="98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5325544" y="2073625"/>
            <a:ext cx="1857047" cy="369332"/>
          </a:xfrm>
          <a:prstGeom prst="rect">
            <a:avLst/>
          </a:prstGeom>
          <a:noFill/>
          <a:effectLst>
            <a:outerShdw blurRad="50800" dist="279400" dir="5400000" sx="99000" sy="99000" algn="ctr" rotWithShape="0">
              <a:srgbClr val="000000">
                <a:alpha val="43137"/>
              </a:srgbClr>
            </a:outerShdw>
          </a:effectLst>
        </p:spPr>
        <p:txBody>
          <a:bodyPr wrap="none" rtlCol="0">
            <a:spAutoFit/>
          </a:bodyPr>
          <a:lstStyle/>
          <a:p>
            <a:r>
              <a:rPr lang="en-US" dirty="0">
                <a:solidFill>
                  <a:schemeClr val="accent4"/>
                </a:solidFill>
              </a:rPr>
              <a:t>Subtract these off</a:t>
            </a:r>
          </a:p>
        </p:txBody>
      </p:sp>
      <p:sp>
        <p:nvSpPr>
          <p:cNvPr id="10" name="Oval 9"/>
          <p:cNvSpPr/>
          <p:nvPr/>
        </p:nvSpPr>
        <p:spPr>
          <a:xfrm>
            <a:off x="7199170" y="2986866"/>
            <a:ext cx="1328685" cy="715674"/>
          </a:xfrm>
          <a:prstGeom prst="ellipse">
            <a:avLst/>
          </a:prstGeom>
          <a:noFill/>
          <a:ln w="41275">
            <a:solidFill>
              <a:srgbClr val="C00000"/>
            </a:solidFill>
          </a:ln>
          <a:effectLst>
            <a:outerShdw blurRad="50800" dist="50800" dir="5400000" sx="98000" sy="98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7603694" y="2349265"/>
            <a:ext cx="877356" cy="369332"/>
          </a:xfrm>
          <a:prstGeom prst="rect">
            <a:avLst/>
          </a:prstGeom>
          <a:noFill/>
        </p:spPr>
        <p:txBody>
          <a:bodyPr wrap="none" rtlCol="0">
            <a:spAutoFit/>
          </a:bodyPr>
          <a:lstStyle/>
          <a:p>
            <a:r>
              <a:rPr lang="en-US" dirty="0">
                <a:solidFill>
                  <a:srgbClr val="C00000"/>
                </a:solidFill>
              </a:rPr>
              <a:t>get this</a:t>
            </a:r>
          </a:p>
        </p:txBody>
      </p:sp>
      <p:sp>
        <p:nvSpPr>
          <p:cNvPr id="16" name="TextBox 15"/>
          <p:cNvSpPr txBox="1"/>
          <p:nvPr/>
        </p:nvSpPr>
        <p:spPr>
          <a:xfrm>
            <a:off x="628650" y="4018001"/>
            <a:ext cx="5425787" cy="523220"/>
          </a:xfrm>
          <a:prstGeom prst="rect">
            <a:avLst/>
          </a:prstGeom>
          <a:noFill/>
        </p:spPr>
        <p:txBody>
          <a:bodyPr wrap="square" rtlCol="0">
            <a:spAutoFit/>
          </a:bodyPr>
          <a:lstStyle/>
          <a:p>
            <a:pPr marL="285750" indent="-285750">
              <a:buFont typeface="Arial" charset="0"/>
              <a:buChar char="•"/>
            </a:pPr>
            <a:r>
              <a:rPr lang="en-US" sz="2800" dirty="0"/>
              <a:t>Assemble the product:</a:t>
            </a:r>
          </a:p>
        </p:txBody>
      </p:sp>
      <p:pic>
        <p:nvPicPr>
          <p:cNvPr id="6" name="Picture 5">
            <a:extLst>
              <a:ext uri="{FF2B5EF4-FFF2-40B4-BE49-F238E27FC236}">
                <a16:creationId xmlns:a16="http://schemas.microsoft.com/office/drawing/2014/main" id="{082914DE-FE6B-C14E-B66E-4AF65748B81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484482" y="5747657"/>
            <a:ext cx="562812" cy="488406"/>
          </a:xfrm>
          <a:prstGeom prst="rect">
            <a:avLst/>
          </a:prstGeom>
        </p:spPr>
      </p:pic>
      <p:pic>
        <p:nvPicPr>
          <p:cNvPr id="17" name="Picture 16">
            <a:extLst>
              <a:ext uri="{FF2B5EF4-FFF2-40B4-BE49-F238E27FC236}">
                <a16:creationId xmlns:a16="http://schemas.microsoft.com/office/drawing/2014/main" id="{A3CD63EE-B462-A44F-83CF-E169D033058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67488" y="5747657"/>
            <a:ext cx="562812" cy="488406"/>
          </a:xfrm>
          <a:prstGeom prst="rect">
            <a:avLst/>
          </a:prstGeom>
        </p:spPr>
      </p:pic>
      <p:pic>
        <p:nvPicPr>
          <p:cNvPr id="18" name="Picture 17">
            <a:extLst>
              <a:ext uri="{FF2B5EF4-FFF2-40B4-BE49-F238E27FC236}">
                <a16:creationId xmlns:a16="http://schemas.microsoft.com/office/drawing/2014/main" id="{01597DE5-875F-C64C-96EE-42F397924D9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50494" y="5747657"/>
            <a:ext cx="562812" cy="488406"/>
          </a:xfrm>
          <a:prstGeom prst="rect">
            <a:avLst/>
          </a:prstGeom>
        </p:spPr>
      </p:pic>
    </p:spTree>
    <p:extLst>
      <p:ext uri="{BB962C8B-B14F-4D97-AF65-F5344CB8AC3E}">
        <p14:creationId xmlns:p14="http://schemas.microsoft.com/office/powerpoint/2010/main" val="850850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500"/>
                                        <p:tgtEl>
                                          <p:spTgt spid="9"/>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dissolve">
                                      <p:cBhvr>
                                        <p:cTn id="22" dur="500"/>
                                        <p:tgtEl>
                                          <p:spTgt spid="10"/>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dissolve">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4"/>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18"/>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17"/>
                                        </p:tgtEl>
                                        <p:attrNameLst>
                                          <p:attrName>style.visibility</p:attrName>
                                        </p:attrNameLst>
                                      </p:cBhvr>
                                      <p:to>
                                        <p:strVal val="visible"/>
                                      </p:to>
                                    </p:set>
                                  </p:childTnLst>
                                </p:cTn>
                              </p:par>
                              <p:par>
                                <p:cTn id="40" presetID="1" presetClass="entr" presetSubtype="0" fill="hold" nodeType="withEffect">
                                  <p:stCondLst>
                                    <p:cond delay="0"/>
                                  </p:stCondLst>
                                  <p:childTnLst>
                                    <p:set>
                                      <p:cBhvr>
                                        <p:cTn id="41"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p:bldP spid="10" grpId="0" animBg="1"/>
      <p:bldP spid="11" grpId="0"/>
      <p:bldP spid="16"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7256" y="153531"/>
            <a:ext cx="7886700" cy="1325563"/>
          </a:xfrm>
        </p:spPr>
        <p:txBody>
          <a:bodyPr/>
          <a:lstStyle/>
          <a:p>
            <a:r>
              <a:rPr lang="en-US" dirty="0"/>
              <a:t>How would this work?</a:t>
            </a:r>
            <a:endParaRPr lang="en-US" sz="3200" dirty="0">
              <a:solidFill>
                <a:schemeClr val="accent4"/>
              </a:solidFill>
            </a:endParaRP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616326" y="2199698"/>
                <a:ext cx="7886700" cy="4351338"/>
              </a:xfrm>
            </p:spPr>
            <p:txBody>
              <a:bodyPr>
                <a:normAutofit/>
              </a:bodyPr>
              <a:lstStyle/>
              <a:p>
                <a:r>
                  <a:rPr lang="en-US" b="1" dirty="0"/>
                  <a:t>If</a:t>
                </a:r>
                <a:r>
                  <a:rPr lang="en-US" dirty="0"/>
                  <a:t> n=1:</a:t>
                </a:r>
              </a:p>
              <a:p>
                <a:pPr lvl="1"/>
                <a:r>
                  <a:rPr lang="en-US" b="1" dirty="0"/>
                  <a:t>Return </a:t>
                </a:r>
                <a:r>
                  <a:rPr lang="en-US" dirty="0" err="1"/>
                  <a:t>xy</a:t>
                </a:r>
                <a:endParaRPr lang="en-US" dirty="0"/>
              </a:p>
              <a:p>
                <a:r>
                  <a:rPr lang="en-US" dirty="0"/>
                  <a:t>Write </a:t>
                </a:r>
                <a14:m>
                  <m:oMath xmlns:m="http://schemas.openxmlformats.org/officeDocument/2006/math">
                    <m:r>
                      <a:rPr lang="en-US" b="0" i="1" smtClean="0">
                        <a:latin typeface="Cambria Math" charset="0"/>
                      </a:rPr>
                      <m:t>𝑥</m:t>
                    </m:r>
                    <m:r>
                      <a:rPr lang="en-US" b="0" i="1" smtClean="0">
                        <a:latin typeface="Cambria Math" charset="0"/>
                      </a:rPr>
                      <m:t>=</m:t>
                    </m:r>
                    <m:r>
                      <a:rPr lang="en-US" b="0" i="1" smtClean="0">
                        <a:latin typeface="Cambria Math" charset="0"/>
                      </a:rPr>
                      <m:t>𝑎</m:t>
                    </m:r>
                    <m:r>
                      <a:rPr lang="en-US" b="0" i="1" smtClean="0">
                        <a:latin typeface="Cambria Math" charset="0"/>
                      </a:rPr>
                      <m:t> </m:t>
                    </m:r>
                    <m:sSup>
                      <m:sSupPr>
                        <m:ctrlPr>
                          <a:rPr lang="en-US" b="0" i="1" smtClean="0">
                            <a:latin typeface="Cambria Math" panose="02040503050406030204" pitchFamily="18" charset="0"/>
                          </a:rPr>
                        </m:ctrlPr>
                      </m:sSupPr>
                      <m:e>
                        <m:r>
                          <a:rPr lang="en-US" b="0" i="1" smtClean="0">
                            <a:latin typeface="Cambria Math" charset="0"/>
                          </a:rPr>
                          <m:t>10</m:t>
                        </m:r>
                      </m:e>
                      <m:sup>
                        <m:f>
                          <m:fPr>
                            <m:ctrlPr>
                              <a:rPr lang="en-US" b="0" i="1" smtClean="0">
                                <a:latin typeface="Cambria Math" panose="02040503050406030204" pitchFamily="18" charset="0"/>
                              </a:rPr>
                            </m:ctrlPr>
                          </m:fPr>
                          <m:num>
                            <m:r>
                              <a:rPr lang="en-US" b="0" i="1" smtClean="0">
                                <a:latin typeface="Cambria Math" charset="0"/>
                              </a:rPr>
                              <m:t>𝑛</m:t>
                            </m:r>
                          </m:num>
                          <m:den>
                            <m:r>
                              <a:rPr lang="en-US" b="0" i="1" smtClean="0">
                                <a:latin typeface="Cambria Math" charset="0"/>
                              </a:rPr>
                              <m:t>2</m:t>
                            </m:r>
                          </m:den>
                        </m:f>
                      </m:sup>
                    </m:sSup>
                    <m:r>
                      <a:rPr lang="en-US" b="0" i="1" smtClean="0">
                        <a:latin typeface="Cambria Math" charset="0"/>
                      </a:rPr>
                      <m:t>+</m:t>
                    </m:r>
                    <m:r>
                      <a:rPr lang="en-US" b="0" i="1" smtClean="0">
                        <a:latin typeface="Cambria Math" charset="0"/>
                      </a:rPr>
                      <m:t>𝑏</m:t>
                    </m:r>
                  </m:oMath>
                </a14:m>
                <a:r>
                  <a:rPr lang="en-US" dirty="0"/>
                  <a:t> and </a:t>
                </a:r>
                <a14:m>
                  <m:oMath xmlns:m="http://schemas.openxmlformats.org/officeDocument/2006/math">
                    <m:r>
                      <a:rPr lang="en-US" b="0" i="1" smtClean="0">
                        <a:latin typeface="Cambria Math" charset="0"/>
                      </a:rPr>
                      <m:t>𝑦</m:t>
                    </m:r>
                    <m:r>
                      <a:rPr lang="en-US" i="1">
                        <a:latin typeface="Cambria Math" charset="0"/>
                      </a:rPr>
                      <m:t>=</m:t>
                    </m:r>
                    <m:r>
                      <a:rPr lang="en-US" b="0" i="1" smtClean="0">
                        <a:latin typeface="Cambria Math" charset="0"/>
                      </a:rPr>
                      <m:t>𝑐</m:t>
                    </m:r>
                    <m:r>
                      <a:rPr lang="en-US" i="1">
                        <a:latin typeface="Cambria Math" charset="0"/>
                      </a:rPr>
                      <m:t> </m:t>
                    </m:r>
                    <m:sSup>
                      <m:sSupPr>
                        <m:ctrlPr>
                          <a:rPr lang="en-US" i="1">
                            <a:latin typeface="Cambria Math" panose="02040503050406030204" pitchFamily="18" charset="0"/>
                          </a:rPr>
                        </m:ctrlPr>
                      </m:sSupPr>
                      <m:e>
                        <m:r>
                          <a:rPr lang="en-US" i="1">
                            <a:latin typeface="Cambria Math" charset="0"/>
                          </a:rPr>
                          <m:t>10</m:t>
                        </m:r>
                      </m:e>
                      <m:sup>
                        <m:f>
                          <m:fPr>
                            <m:ctrlPr>
                              <a:rPr lang="en-US" i="1">
                                <a:latin typeface="Cambria Math" panose="02040503050406030204" pitchFamily="18" charset="0"/>
                              </a:rPr>
                            </m:ctrlPr>
                          </m:fPr>
                          <m:num>
                            <m:r>
                              <a:rPr lang="en-US" i="1">
                                <a:latin typeface="Cambria Math" charset="0"/>
                              </a:rPr>
                              <m:t>𝑛</m:t>
                            </m:r>
                          </m:num>
                          <m:den>
                            <m:r>
                              <a:rPr lang="en-US" i="1">
                                <a:latin typeface="Cambria Math" charset="0"/>
                              </a:rPr>
                              <m:t>2</m:t>
                            </m:r>
                          </m:den>
                        </m:f>
                      </m:sup>
                    </m:sSup>
                    <m:r>
                      <a:rPr lang="en-US" i="1">
                        <a:latin typeface="Cambria Math" charset="0"/>
                      </a:rPr>
                      <m:t>+</m:t>
                    </m:r>
                    <m:r>
                      <a:rPr lang="en-US" b="0" i="1" smtClean="0">
                        <a:latin typeface="Cambria Math" charset="0"/>
                      </a:rPr>
                      <m:t>𝑑</m:t>
                    </m:r>
                  </m:oMath>
                </a14:m>
                <a:endParaRPr lang="en-US" dirty="0"/>
              </a:p>
              <a:p>
                <a:r>
                  <a:rPr lang="en-US" dirty="0"/>
                  <a:t>ac = </a:t>
                </a:r>
                <a:r>
                  <a:rPr lang="en-US" b="1" dirty="0"/>
                  <a:t>Multiply</a:t>
                </a:r>
                <a:r>
                  <a:rPr lang="en-US" dirty="0"/>
                  <a:t>(a, c)</a:t>
                </a:r>
              </a:p>
              <a:p>
                <a:r>
                  <a:rPr lang="en-US" dirty="0" err="1"/>
                  <a:t>bd</a:t>
                </a:r>
                <a:r>
                  <a:rPr lang="en-US" dirty="0"/>
                  <a:t> = </a:t>
                </a:r>
                <a:r>
                  <a:rPr lang="en-US" b="1" dirty="0"/>
                  <a:t>Multiply</a:t>
                </a:r>
                <a:r>
                  <a:rPr lang="en-US" dirty="0"/>
                  <a:t>(b, d)</a:t>
                </a:r>
              </a:p>
              <a:p>
                <a:r>
                  <a:rPr lang="en-US" dirty="0"/>
                  <a:t>z = </a:t>
                </a:r>
                <a:r>
                  <a:rPr lang="en-US" b="1" dirty="0"/>
                  <a:t>Multiply</a:t>
                </a:r>
                <a:r>
                  <a:rPr lang="en-US" dirty="0"/>
                  <a:t>(</a:t>
                </a:r>
                <a:r>
                  <a:rPr lang="en-US" dirty="0" err="1"/>
                  <a:t>a+b</a:t>
                </a:r>
                <a:r>
                  <a:rPr lang="en-US" dirty="0"/>
                  <a:t>, </a:t>
                </a:r>
                <a:r>
                  <a:rPr lang="en-US" dirty="0" err="1"/>
                  <a:t>c+d</a:t>
                </a:r>
                <a:r>
                  <a:rPr lang="en-US" dirty="0"/>
                  <a:t>)</a:t>
                </a:r>
              </a:p>
              <a:p>
                <a:r>
                  <a:rPr lang="en-US" dirty="0" err="1"/>
                  <a:t>xy</a:t>
                </a:r>
                <a:r>
                  <a:rPr lang="en-US" dirty="0"/>
                  <a:t> = ac 10</a:t>
                </a:r>
                <a:r>
                  <a:rPr lang="en-US" baseline="30000" dirty="0"/>
                  <a:t>n </a:t>
                </a:r>
                <a:r>
                  <a:rPr lang="en-US" dirty="0"/>
                  <a:t>+ (z – ac - </a:t>
                </a:r>
                <a:r>
                  <a:rPr lang="en-US" dirty="0" err="1"/>
                  <a:t>bd</a:t>
                </a:r>
                <a:r>
                  <a:rPr lang="en-US" dirty="0"/>
                  <a:t>) 10</a:t>
                </a:r>
                <a:r>
                  <a:rPr lang="en-US" baseline="30000" dirty="0"/>
                  <a:t>n/2 </a:t>
                </a:r>
                <a:r>
                  <a:rPr lang="en-US" dirty="0"/>
                  <a:t> + </a:t>
                </a:r>
                <a:r>
                  <a:rPr lang="en-US" dirty="0" err="1"/>
                  <a:t>bd</a:t>
                </a:r>
                <a:endParaRPr lang="en-US" dirty="0"/>
              </a:p>
              <a:p>
                <a:r>
                  <a:rPr lang="en-US" dirty="0"/>
                  <a:t>Return </a:t>
                </a:r>
                <a:r>
                  <a:rPr lang="en-US" dirty="0" err="1"/>
                  <a:t>xy</a:t>
                </a: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616326" y="2199698"/>
                <a:ext cx="7886700" cy="4351338"/>
              </a:xfrm>
              <a:blipFill>
                <a:blip r:embed="rId3"/>
                <a:stretch>
                  <a:fillRect l="-1447" t="-203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p:cNvSpPr txBox="1"/>
              <p:nvPr/>
            </p:nvSpPr>
            <p:spPr>
              <a:xfrm>
                <a:off x="268886" y="1629015"/>
                <a:ext cx="2389821" cy="523220"/>
              </a:xfrm>
              <a:prstGeom prst="rect">
                <a:avLst/>
              </a:prstGeom>
              <a:noFill/>
            </p:spPr>
            <p:txBody>
              <a:bodyPr wrap="none" rtlCol="0">
                <a:spAutoFit/>
              </a:bodyPr>
              <a:lstStyle/>
              <a:p>
                <a:r>
                  <a:rPr lang="en-US" sz="2800" b="1" dirty="0"/>
                  <a:t>Multiply</a:t>
                </a:r>
                <a:r>
                  <a:rPr lang="en-US" sz="2800" dirty="0"/>
                  <a:t>(</a:t>
                </a:r>
                <a14:m>
                  <m:oMath xmlns:m="http://schemas.openxmlformats.org/officeDocument/2006/math">
                    <m:r>
                      <a:rPr lang="en-US" sz="2800" i="1">
                        <a:latin typeface="Cambria Math" charset="0"/>
                      </a:rPr>
                      <m:t>𝑥</m:t>
                    </m:r>
                  </m:oMath>
                </a14:m>
                <a:r>
                  <a:rPr lang="en-US" sz="2800" dirty="0"/>
                  <a:t>, </a:t>
                </a:r>
                <a14:m>
                  <m:oMath xmlns:m="http://schemas.openxmlformats.org/officeDocument/2006/math">
                    <m:r>
                      <a:rPr lang="en-US" sz="2800" i="1">
                        <a:latin typeface="Cambria Math" charset="0"/>
                      </a:rPr>
                      <m:t>𝑦</m:t>
                    </m:r>
                  </m:oMath>
                </a14:m>
                <a:r>
                  <a:rPr lang="en-US" sz="2800" dirty="0"/>
                  <a:t>):</a:t>
                </a:r>
                <a:r>
                  <a:rPr lang="en-US" dirty="0"/>
                  <a:t> </a:t>
                </a:r>
              </a:p>
            </p:txBody>
          </p:sp>
        </mc:Choice>
        <mc:Fallback xmlns="">
          <p:sp>
            <p:nvSpPr>
              <p:cNvPr id="4" name="TextBox 3"/>
              <p:cNvSpPr txBox="1">
                <a:spLocks noRot="1" noChangeAspect="1" noMove="1" noResize="1" noEditPoints="1" noAdjustHandles="1" noChangeArrowheads="1" noChangeShapeType="1" noTextEdit="1"/>
              </p:cNvSpPr>
              <p:nvPr/>
            </p:nvSpPr>
            <p:spPr>
              <a:xfrm>
                <a:off x="268886" y="1629015"/>
                <a:ext cx="2389821" cy="523220"/>
              </a:xfrm>
              <a:prstGeom prst="rect">
                <a:avLst/>
              </a:prstGeom>
              <a:blipFill rotWithShape="0">
                <a:blip r:embed="rId4"/>
                <a:stretch>
                  <a:fillRect l="-5102" t="-10465" r="-2551" b="-32558"/>
                </a:stretch>
              </a:blipFill>
            </p:spPr>
            <p:txBody>
              <a:bodyPr/>
              <a:lstStyle/>
              <a:p>
                <a:r>
                  <a:rPr lang="en-US">
                    <a:noFill/>
                  </a:rPr>
                  <a:t> </a:t>
                </a:r>
              </a:p>
            </p:txBody>
          </p:sp>
        </mc:Fallback>
      </mc:AlternateContent>
      <p:sp>
        <p:nvSpPr>
          <p:cNvPr id="5" name="TextBox 4"/>
          <p:cNvSpPr txBox="1"/>
          <p:nvPr/>
        </p:nvSpPr>
        <p:spPr>
          <a:xfrm>
            <a:off x="6879305" y="2759850"/>
            <a:ext cx="1881541" cy="646331"/>
          </a:xfrm>
          <a:prstGeom prst="rect">
            <a:avLst/>
          </a:prstGeom>
          <a:noFill/>
        </p:spPr>
        <p:txBody>
          <a:bodyPr wrap="none" rtlCol="0">
            <a:spAutoFit/>
          </a:bodyPr>
          <a:lstStyle/>
          <a:p>
            <a:r>
              <a:rPr lang="en-US" dirty="0">
                <a:solidFill>
                  <a:schemeClr val="accent1"/>
                </a:solidFill>
              </a:rPr>
              <a:t>a, b, c, d are </a:t>
            </a:r>
          </a:p>
          <a:p>
            <a:r>
              <a:rPr lang="en-US" dirty="0">
                <a:solidFill>
                  <a:schemeClr val="accent1"/>
                </a:solidFill>
              </a:rPr>
              <a:t>n/2-digit numbers</a:t>
            </a:r>
          </a:p>
        </p:txBody>
      </p:sp>
      <p:pic>
        <p:nvPicPr>
          <p:cNvPr id="6" name="Picture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110759" y="228588"/>
            <a:ext cx="1306251" cy="1380432"/>
          </a:xfrm>
          <a:prstGeom prst="rect">
            <a:avLst/>
          </a:prstGeom>
        </p:spPr>
      </p:pic>
      <p:sp>
        <p:nvSpPr>
          <p:cNvPr id="12" name="TextBox 11"/>
          <p:cNvSpPr txBox="1"/>
          <p:nvPr/>
        </p:nvSpPr>
        <p:spPr>
          <a:xfrm>
            <a:off x="1823560" y="1336626"/>
            <a:ext cx="2433647" cy="369332"/>
          </a:xfrm>
          <a:prstGeom prst="rect">
            <a:avLst/>
          </a:prstGeom>
          <a:noFill/>
        </p:spPr>
        <p:txBody>
          <a:bodyPr wrap="square" rtlCol="0">
            <a:spAutoFit/>
          </a:bodyPr>
          <a:lstStyle/>
          <a:p>
            <a:r>
              <a:rPr lang="en-US" dirty="0" err="1">
                <a:solidFill>
                  <a:srgbClr val="7030A0"/>
                </a:solidFill>
              </a:rPr>
              <a:t>x,y</a:t>
            </a:r>
            <a:r>
              <a:rPr lang="en-US" dirty="0">
                <a:solidFill>
                  <a:srgbClr val="7030A0"/>
                </a:solidFill>
              </a:rPr>
              <a:t> are n-digit numbers</a:t>
            </a:r>
          </a:p>
        </p:txBody>
      </p:sp>
      <p:sp>
        <p:nvSpPr>
          <p:cNvPr id="17" name="TextBox 16"/>
          <p:cNvSpPr txBox="1"/>
          <p:nvPr/>
        </p:nvSpPr>
        <p:spPr>
          <a:xfrm>
            <a:off x="5204793" y="1147355"/>
            <a:ext cx="3699163" cy="923330"/>
          </a:xfrm>
          <a:prstGeom prst="rect">
            <a:avLst/>
          </a:prstGeom>
          <a:noFill/>
        </p:spPr>
        <p:txBody>
          <a:bodyPr wrap="square" rtlCol="0">
            <a:spAutoFit/>
          </a:bodyPr>
          <a:lstStyle/>
          <a:p>
            <a:pPr algn="r"/>
            <a:r>
              <a:rPr lang="en-US" dirty="0">
                <a:solidFill>
                  <a:schemeClr val="accent4"/>
                </a:solidFill>
              </a:rPr>
              <a:t>(Still not super precise, see </a:t>
            </a:r>
            <a:r>
              <a:rPr lang="en-US" dirty="0" err="1">
                <a:solidFill>
                  <a:schemeClr val="accent4"/>
                </a:solidFill>
              </a:rPr>
              <a:t>IPython</a:t>
            </a:r>
            <a:r>
              <a:rPr lang="en-US" dirty="0">
                <a:solidFill>
                  <a:schemeClr val="accent4"/>
                </a:solidFill>
              </a:rPr>
              <a:t> notebook for detailed code.   Also, still assume n is a power of 2.)</a:t>
            </a:r>
          </a:p>
        </p:txBody>
      </p:sp>
      <p:sp>
        <p:nvSpPr>
          <p:cNvPr id="7" name="TextBox 6"/>
          <p:cNvSpPr txBox="1"/>
          <p:nvPr/>
        </p:nvSpPr>
        <p:spPr>
          <a:xfrm>
            <a:off x="7429008" y="2775239"/>
            <a:ext cx="1589658" cy="307777"/>
          </a:xfrm>
          <a:prstGeom prst="rect">
            <a:avLst/>
          </a:prstGeom>
          <a:noFill/>
        </p:spPr>
        <p:txBody>
          <a:bodyPr wrap="square" rtlCol="0">
            <a:spAutoFit/>
          </a:bodyPr>
          <a:lstStyle/>
          <a:p>
            <a:pPr algn="r"/>
            <a:endParaRPr lang="en-US" sz="1400" dirty="0"/>
          </a:p>
        </p:txBody>
      </p:sp>
    </p:spTree>
    <p:extLst>
      <p:ext uri="{BB962C8B-B14F-4D97-AF65-F5344CB8AC3E}">
        <p14:creationId xmlns:p14="http://schemas.microsoft.com/office/powerpoint/2010/main" val="28689296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1789" y="102059"/>
            <a:ext cx="7886700" cy="719586"/>
          </a:xfrm>
        </p:spPr>
        <p:txBody>
          <a:bodyPr/>
          <a:lstStyle/>
          <a:p>
            <a:r>
              <a:rPr lang="en-US" dirty="0"/>
              <a:t>What’s the running time?</a:t>
            </a:r>
          </a:p>
        </p:txBody>
      </p:sp>
      <p:sp>
        <p:nvSpPr>
          <p:cNvPr id="5" name="Oval 4"/>
          <p:cNvSpPr/>
          <p:nvPr/>
        </p:nvSpPr>
        <p:spPr>
          <a:xfrm>
            <a:off x="1551264" y="1164216"/>
            <a:ext cx="1054243" cy="70614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7" name="Oval 6"/>
          <p:cNvSpPr/>
          <p:nvPr/>
        </p:nvSpPr>
        <p:spPr>
          <a:xfrm>
            <a:off x="2494022" y="2185892"/>
            <a:ext cx="540326" cy="494290"/>
          </a:xfrm>
          <a:prstGeom prst="ellipse">
            <a:avLst/>
          </a:prstGeom>
          <a:solidFill>
            <a:schemeClr val="accent4"/>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8" name="Oval 7"/>
          <p:cNvSpPr/>
          <p:nvPr/>
        </p:nvSpPr>
        <p:spPr>
          <a:xfrm>
            <a:off x="1773259" y="2185892"/>
            <a:ext cx="540326" cy="494290"/>
          </a:xfrm>
          <a:prstGeom prst="ellipse">
            <a:avLst/>
          </a:prstGeom>
          <a:solidFill>
            <a:schemeClr val="accent4"/>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9" name="Oval 8"/>
          <p:cNvSpPr/>
          <p:nvPr/>
        </p:nvSpPr>
        <p:spPr>
          <a:xfrm>
            <a:off x="1052496" y="2185892"/>
            <a:ext cx="540326" cy="494290"/>
          </a:xfrm>
          <a:prstGeom prst="ellipse">
            <a:avLst/>
          </a:prstGeom>
          <a:solidFill>
            <a:schemeClr val="accent4"/>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11" name="Oval 10"/>
          <p:cNvSpPr/>
          <p:nvPr/>
        </p:nvSpPr>
        <p:spPr>
          <a:xfrm>
            <a:off x="3152763" y="3734453"/>
            <a:ext cx="415637" cy="373637"/>
          </a:xfrm>
          <a:prstGeom prst="ellipse">
            <a:avLst/>
          </a:prstGeom>
          <a:solidFill>
            <a:srgbClr val="555B9A"/>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12" name="Oval 11"/>
          <p:cNvSpPr/>
          <p:nvPr/>
        </p:nvSpPr>
        <p:spPr>
          <a:xfrm>
            <a:off x="2605507" y="3921272"/>
            <a:ext cx="415637" cy="373637"/>
          </a:xfrm>
          <a:prstGeom prst="ellipse">
            <a:avLst/>
          </a:prstGeom>
          <a:solidFill>
            <a:srgbClr val="555B9A"/>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13" name="Oval 12"/>
          <p:cNvSpPr/>
          <p:nvPr/>
        </p:nvSpPr>
        <p:spPr>
          <a:xfrm>
            <a:off x="2078385" y="3734453"/>
            <a:ext cx="415637" cy="373637"/>
          </a:xfrm>
          <a:prstGeom prst="ellipse">
            <a:avLst/>
          </a:prstGeom>
          <a:solidFill>
            <a:srgbClr val="555B9A"/>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14" name="Oval 13"/>
          <p:cNvSpPr/>
          <p:nvPr/>
        </p:nvSpPr>
        <p:spPr>
          <a:xfrm>
            <a:off x="1551264" y="3921271"/>
            <a:ext cx="415637" cy="373637"/>
          </a:xfrm>
          <a:prstGeom prst="ellipse">
            <a:avLst/>
          </a:prstGeom>
          <a:solidFill>
            <a:srgbClr val="555B9A"/>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15" name="Oval 14"/>
          <p:cNvSpPr/>
          <p:nvPr/>
        </p:nvSpPr>
        <p:spPr>
          <a:xfrm>
            <a:off x="1014075" y="3734452"/>
            <a:ext cx="415637" cy="373637"/>
          </a:xfrm>
          <a:prstGeom prst="ellipse">
            <a:avLst/>
          </a:prstGeom>
          <a:solidFill>
            <a:srgbClr val="555B9A"/>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16" name="Oval 15"/>
          <p:cNvSpPr/>
          <p:nvPr/>
        </p:nvSpPr>
        <p:spPr>
          <a:xfrm>
            <a:off x="459894" y="3962834"/>
            <a:ext cx="415637" cy="373637"/>
          </a:xfrm>
          <a:prstGeom prst="ellipse">
            <a:avLst/>
          </a:prstGeom>
          <a:solidFill>
            <a:srgbClr val="555B9A"/>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18" name="Oval 17"/>
          <p:cNvSpPr/>
          <p:nvPr/>
        </p:nvSpPr>
        <p:spPr>
          <a:xfrm>
            <a:off x="3529870" y="5909159"/>
            <a:ext cx="304801" cy="248946"/>
          </a:xfrm>
          <a:prstGeom prst="ellipse">
            <a:avLst/>
          </a:prstGeom>
          <a:solidFill>
            <a:schemeClr val="accent5"/>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19" name="Oval 18"/>
          <p:cNvSpPr/>
          <p:nvPr/>
        </p:nvSpPr>
        <p:spPr>
          <a:xfrm>
            <a:off x="3141935" y="6116542"/>
            <a:ext cx="304801" cy="248946"/>
          </a:xfrm>
          <a:prstGeom prst="ellipse">
            <a:avLst/>
          </a:prstGeom>
          <a:solidFill>
            <a:schemeClr val="accent5"/>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0" name="Oval 19"/>
          <p:cNvSpPr/>
          <p:nvPr/>
        </p:nvSpPr>
        <p:spPr>
          <a:xfrm>
            <a:off x="2743615" y="5909159"/>
            <a:ext cx="304801" cy="248946"/>
          </a:xfrm>
          <a:prstGeom prst="ellipse">
            <a:avLst/>
          </a:prstGeom>
          <a:solidFill>
            <a:schemeClr val="accent5"/>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1" name="Oval 20"/>
          <p:cNvSpPr/>
          <p:nvPr/>
        </p:nvSpPr>
        <p:spPr>
          <a:xfrm>
            <a:off x="2334910" y="6116542"/>
            <a:ext cx="304801" cy="248946"/>
          </a:xfrm>
          <a:prstGeom prst="ellipse">
            <a:avLst/>
          </a:prstGeom>
          <a:solidFill>
            <a:schemeClr val="accent5"/>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2" name="Oval 21"/>
          <p:cNvSpPr/>
          <p:nvPr/>
        </p:nvSpPr>
        <p:spPr>
          <a:xfrm>
            <a:off x="1928371" y="5931306"/>
            <a:ext cx="304801" cy="248946"/>
          </a:xfrm>
          <a:prstGeom prst="ellipse">
            <a:avLst/>
          </a:prstGeom>
          <a:solidFill>
            <a:schemeClr val="accent5"/>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3" name="Oval 22"/>
          <p:cNvSpPr/>
          <p:nvPr/>
        </p:nvSpPr>
        <p:spPr>
          <a:xfrm>
            <a:off x="1512734" y="6116542"/>
            <a:ext cx="304801" cy="248946"/>
          </a:xfrm>
          <a:prstGeom prst="ellipse">
            <a:avLst/>
          </a:prstGeom>
          <a:solidFill>
            <a:schemeClr val="accent5"/>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4" name="Oval 23"/>
          <p:cNvSpPr/>
          <p:nvPr/>
        </p:nvSpPr>
        <p:spPr>
          <a:xfrm>
            <a:off x="1097097" y="5931306"/>
            <a:ext cx="304801" cy="248946"/>
          </a:xfrm>
          <a:prstGeom prst="ellipse">
            <a:avLst/>
          </a:prstGeom>
          <a:solidFill>
            <a:schemeClr val="accent5"/>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5" name="Oval 24"/>
          <p:cNvSpPr/>
          <p:nvPr/>
        </p:nvSpPr>
        <p:spPr>
          <a:xfrm>
            <a:off x="683636" y="6075195"/>
            <a:ext cx="304801" cy="248946"/>
          </a:xfrm>
          <a:prstGeom prst="ellipse">
            <a:avLst/>
          </a:prstGeom>
          <a:solidFill>
            <a:schemeClr val="accent5"/>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6" name="Oval 25"/>
          <p:cNvSpPr/>
          <p:nvPr/>
        </p:nvSpPr>
        <p:spPr>
          <a:xfrm>
            <a:off x="296988" y="5881235"/>
            <a:ext cx="304801" cy="248946"/>
          </a:xfrm>
          <a:prstGeom prst="ellipse">
            <a:avLst/>
          </a:prstGeom>
          <a:solidFill>
            <a:schemeClr val="accent5"/>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8" name="Oval 27"/>
          <p:cNvSpPr/>
          <p:nvPr/>
        </p:nvSpPr>
        <p:spPr>
          <a:xfrm>
            <a:off x="-38530" y="6055773"/>
            <a:ext cx="304801" cy="248946"/>
          </a:xfrm>
          <a:prstGeom prst="ellipse">
            <a:avLst/>
          </a:prstGeom>
          <a:solidFill>
            <a:schemeClr val="accent5"/>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9" name="TextBox 28"/>
          <p:cNvSpPr txBox="1"/>
          <p:nvPr/>
        </p:nvSpPr>
        <p:spPr>
          <a:xfrm>
            <a:off x="2896015" y="1123170"/>
            <a:ext cx="1535870" cy="830997"/>
          </a:xfrm>
          <a:prstGeom prst="rect">
            <a:avLst/>
          </a:prstGeom>
          <a:noFill/>
        </p:spPr>
        <p:txBody>
          <a:bodyPr wrap="none" rtlCol="0">
            <a:spAutoFit/>
          </a:bodyPr>
          <a:lstStyle/>
          <a:p>
            <a:r>
              <a:rPr lang="en-US" sz="2400" dirty="0"/>
              <a:t>1 </a:t>
            </a:r>
            <a:r>
              <a:rPr lang="en-US" sz="2400"/>
              <a:t>problem </a:t>
            </a:r>
          </a:p>
          <a:p>
            <a:r>
              <a:rPr lang="en-US" sz="2400" dirty="0"/>
              <a:t>of size n</a:t>
            </a:r>
          </a:p>
        </p:txBody>
      </p:sp>
      <p:sp>
        <p:nvSpPr>
          <p:cNvPr id="30" name="TextBox 29"/>
          <p:cNvSpPr txBox="1"/>
          <p:nvPr/>
        </p:nvSpPr>
        <p:spPr>
          <a:xfrm>
            <a:off x="3627631" y="2050800"/>
            <a:ext cx="1656094" cy="830997"/>
          </a:xfrm>
          <a:prstGeom prst="rect">
            <a:avLst/>
          </a:prstGeom>
          <a:noFill/>
        </p:spPr>
        <p:txBody>
          <a:bodyPr wrap="none" rtlCol="0">
            <a:spAutoFit/>
          </a:bodyPr>
          <a:lstStyle/>
          <a:p>
            <a:r>
              <a:rPr lang="en-US" sz="2400" dirty="0"/>
              <a:t>3 problems </a:t>
            </a:r>
          </a:p>
          <a:p>
            <a:r>
              <a:rPr lang="en-US" sz="2400" dirty="0"/>
              <a:t>of size n/2</a:t>
            </a:r>
          </a:p>
        </p:txBody>
      </p:sp>
      <p:sp>
        <p:nvSpPr>
          <p:cNvPr id="31" name="TextBox 30"/>
          <p:cNvSpPr txBox="1"/>
          <p:nvPr/>
        </p:nvSpPr>
        <p:spPr>
          <a:xfrm>
            <a:off x="3915932" y="3580013"/>
            <a:ext cx="1725024" cy="830997"/>
          </a:xfrm>
          <a:prstGeom prst="rect">
            <a:avLst/>
          </a:prstGeom>
          <a:noFill/>
        </p:spPr>
        <p:txBody>
          <a:bodyPr wrap="none" rtlCol="0">
            <a:spAutoFit/>
          </a:bodyPr>
          <a:lstStyle/>
          <a:p>
            <a:r>
              <a:rPr lang="en-US" sz="2400" dirty="0"/>
              <a:t>3</a:t>
            </a:r>
            <a:r>
              <a:rPr lang="en-US" sz="2400" baseline="30000" dirty="0"/>
              <a:t>t</a:t>
            </a:r>
            <a:r>
              <a:rPr lang="en-US" sz="2400" dirty="0"/>
              <a:t> problems </a:t>
            </a:r>
          </a:p>
          <a:p>
            <a:r>
              <a:rPr lang="en-US" sz="2400" dirty="0"/>
              <a:t>of size n/2</a:t>
            </a:r>
            <a:r>
              <a:rPr lang="en-US" sz="2400" baseline="30000" dirty="0"/>
              <a:t>t</a:t>
            </a:r>
            <a:endParaRPr lang="en-US" sz="2400" dirty="0"/>
          </a:p>
        </p:txBody>
      </p:sp>
      <p:sp>
        <p:nvSpPr>
          <p:cNvPr id="32" name="TextBox 31"/>
          <p:cNvSpPr txBox="1"/>
          <p:nvPr/>
        </p:nvSpPr>
        <p:spPr>
          <a:xfrm>
            <a:off x="4545139" y="5681760"/>
            <a:ext cx="2116157" cy="830997"/>
          </a:xfrm>
          <a:prstGeom prst="rect">
            <a:avLst/>
          </a:prstGeom>
          <a:noFill/>
        </p:spPr>
        <p:txBody>
          <a:bodyPr wrap="none" rtlCol="0">
            <a:spAutoFit/>
          </a:bodyPr>
          <a:lstStyle/>
          <a:p>
            <a:r>
              <a:rPr lang="en-US" sz="2400" dirty="0"/>
              <a:t>____ problems </a:t>
            </a:r>
          </a:p>
          <a:p>
            <a:r>
              <a:rPr lang="en-US" sz="2400" dirty="0"/>
              <a:t>of size 1</a:t>
            </a:r>
          </a:p>
        </p:txBody>
      </p:sp>
      <p:sp>
        <p:nvSpPr>
          <p:cNvPr id="35" name="TextBox 34"/>
          <p:cNvSpPr txBox="1"/>
          <p:nvPr/>
        </p:nvSpPr>
        <p:spPr>
          <a:xfrm>
            <a:off x="1817535" y="4681308"/>
            <a:ext cx="517375" cy="707886"/>
          </a:xfrm>
          <a:prstGeom prst="rect">
            <a:avLst/>
          </a:prstGeom>
          <a:noFill/>
        </p:spPr>
        <p:txBody>
          <a:bodyPr wrap="square" rtlCol="0">
            <a:spAutoFit/>
          </a:bodyPr>
          <a:lstStyle/>
          <a:p>
            <a:r>
              <a:rPr lang="mr-IN" sz="4000" dirty="0"/>
              <a:t>…</a:t>
            </a:r>
            <a:endParaRPr lang="en-US" sz="4000" dirty="0"/>
          </a:p>
        </p:txBody>
      </p:sp>
      <mc:AlternateContent xmlns:mc="http://schemas.openxmlformats.org/markup-compatibility/2006" xmlns:a14="http://schemas.microsoft.com/office/drawing/2010/main">
        <mc:Choice Requires="a14">
          <p:sp>
            <p:nvSpPr>
              <p:cNvPr id="36" name="Rounded Rectangle 35"/>
              <p:cNvSpPr/>
              <p:nvPr/>
            </p:nvSpPr>
            <p:spPr>
              <a:xfrm>
                <a:off x="5640956" y="992930"/>
                <a:ext cx="3503043" cy="3618232"/>
              </a:xfrm>
              <a:prstGeom prst="roundRect">
                <a:avLst/>
              </a:prstGeom>
              <a:solidFill>
                <a:srgbClr val="FDF6C6"/>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charset="0"/>
                  <a:buChar char="•"/>
                </a:pPr>
                <a:r>
                  <a:rPr lang="en-US" sz="2000" dirty="0">
                    <a:solidFill>
                      <a:schemeClr val="tx1"/>
                    </a:solidFill>
                  </a:rPr>
                  <a:t>If you cut n in half </a:t>
                </a:r>
                <a14:m>
                  <m:oMath xmlns:m="http://schemas.openxmlformats.org/officeDocument/2006/math">
                    <m:r>
                      <m:rPr>
                        <m:sty m:val="p"/>
                      </m:rPr>
                      <a:rPr lang="en-US" sz="2000" i="1" dirty="0" smtClean="0">
                        <a:solidFill>
                          <a:schemeClr val="accent4"/>
                        </a:solidFill>
                        <a:latin typeface="Cambria Math" panose="02040503050406030204" pitchFamily="18" charset="0"/>
                      </a:rPr>
                      <m:t>log</m:t>
                    </m:r>
                    <m:r>
                      <a:rPr lang="en-US" sz="2000" i="1" baseline="-25000" dirty="0">
                        <a:solidFill>
                          <a:schemeClr val="accent4"/>
                        </a:solidFill>
                        <a:latin typeface="Cambria Math" panose="02040503050406030204" pitchFamily="18" charset="0"/>
                      </a:rPr>
                      <m:t>2</m:t>
                    </m:r>
                    <m:r>
                      <a:rPr lang="en-US" sz="2000" i="1" dirty="0">
                        <a:solidFill>
                          <a:schemeClr val="accent4"/>
                        </a:solidFill>
                        <a:latin typeface="Cambria Math" panose="02040503050406030204" pitchFamily="18" charset="0"/>
                      </a:rPr>
                      <m:t>(</m:t>
                    </m:r>
                    <m:r>
                      <a:rPr lang="en-US" sz="2000" i="1" dirty="0">
                        <a:solidFill>
                          <a:schemeClr val="accent4"/>
                        </a:solidFill>
                        <a:latin typeface="Cambria Math" panose="02040503050406030204" pitchFamily="18" charset="0"/>
                      </a:rPr>
                      <m:t>𝑛</m:t>
                    </m:r>
                    <m:r>
                      <a:rPr lang="en-US" sz="2000" i="1" dirty="0">
                        <a:solidFill>
                          <a:schemeClr val="accent4"/>
                        </a:solidFill>
                        <a:latin typeface="Cambria Math" panose="02040503050406030204" pitchFamily="18" charset="0"/>
                      </a:rPr>
                      <m:t>) </m:t>
                    </m:r>
                  </m:oMath>
                </a14:m>
                <a:r>
                  <a:rPr lang="en-US" sz="2000" dirty="0">
                    <a:solidFill>
                      <a:schemeClr val="tx1"/>
                    </a:solidFill>
                  </a:rPr>
                  <a:t>times, you get down to 1.</a:t>
                </a:r>
              </a:p>
              <a:p>
                <a:pPr marL="285750" indent="-285750">
                  <a:buFont typeface="Arial" charset="0"/>
                  <a:buChar char="•"/>
                </a:pPr>
                <a:endParaRPr lang="en-US" sz="2000" dirty="0">
                  <a:solidFill>
                    <a:schemeClr val="tx1"/>
                  </a:solidFill>
                </a:endParaRPr>
              </a:p>
              <a:p>
                <a:pPr marL="285750" indent="-285750">
                  <a:buFont typeface="Arial" charset="0"/>
                  <a:buChar char="•"/>
                </a:pPr>
                <a:r>
                  <a:rPr lang="en-US" sz="2000" dirty="0">
                    <a:solidFill>
                      <a:schemeClr val="tx1"/>
                    </a:solidFill>
                  </a:rPr>
                  <a:t>So at level</a:t>
                </a:r>
              </a:p>
              <a:p>
                <a:r>
                  <a:rPr lang="en-US" sz="2000" dirty="0">
                    <a:solidFill>
                      <a:schemeClr val="tx1"/>
                    </a:solidFill>
                  </a:rPr>
                  <a:t>        </a:t>
                </a:r>
                <a14:m>
                  <m:oMath xmlns:m="http://schemas.openxmlformats.org/officeDocument/2006/math">
                    <m:r>
                      <m:rPr>
                        <m:sty m:val="p"/>
                      </m:rPr>
                      <a:rPr lang="en-US" sz="2000" dirty="0">
                        <a:solidFill>
                          <a:schemeClr val="accent4"/>
                        </a:solidFill>
                        <a:latin typeface="Cambria Math" panose="02040503050406030204" pitchFamily="18" charset="0"/>
                      </a:rPr>
                      <m:t>t</m:t>
                    </m:r>
                    <m:r>
                      <a:rPr lang="en-US" sz="2000" i="1" dirty="0">
                        <a:solidFill>
                          <a:schemeClr val="accent4"/>
                        </a:solidFill>
                        <a:latin typeface="Cambria Math" panose="02040503050406030204" pitchFamily="18" charset="0"/>
                      </a:rPr>
                      <m:t>= </m:t>
                    </m:r>
                    <m:r>
                      <m:rPr>
                        <m:sty m:val="p"/>
                      </m:rPr>
                      <a:rPr lang="en-US" sz="2000" i="1" dirty="0">
                        <a:solidFill>
                          <a:schemeClr val="accent4"/>
                        </a:solidFill>
                        <a:latin typeface="Cambria Math" panose="02040503050406030204" pitchFamily="18" charset="0"/>
                      </a:rPr>
                      <m:t>log</m:t>
                    </m:r>
                    <m:r>
                      <a:rPr lang="en-US" sz="2000" i="1" baseline="-25000" dirty="0">
                        <a:solidFill>
                          <a:schemeClr val="accent4"/>
                        </a:solidFill>
                        <a:latin typeface="Cambria Math" panose="02040503050406030204" pitchFamily="18" charset="0"/>
                      </a:rPr>
                      <m:t>2</m:t>
                    </m:r>
                    <m:r>
                      <a:rPr lang="en-US" sz="2000" i="1" dirty="0">
                        <a:solidFill>
                          <a:schemeClr val="accent4"/>
                        </a:solidFill>
                        <a:latin typeface="Cambria Math" panose="02040503050406030204" pitchFamily="18" charset="0"/>
                      </a:rPr>
                      <m:t>(</m:t>
                    </m:r>
                    <m:r>
                      <a:rPr lang="en-US" sz="2000" i="1" dirty="0">
                        <a:solidFill>
                          <a:schemeClr val="accent4"/>
                        </a:solidFill>
                        <a:latin typeface="Cambria Math" panose="02040503050406030204" pitchFamily="18" charset="0"/>
                      </a:rPr>
                      <m:t>𝑛</m:t>
                    </m:r>
                    <m:r>
                      <a:rPr lang="en-US" sz="2000" i="1" dirty="0">
                        <a:solidFill>
                          <a:schemeClr val="accent4"/>
                        </a:solidFill>
                        <a:latin typeface="Cambria Math" panose="02040503050406030204" pitchFamily="18" charset="0"/>
                      </a:rPr>
                      <m:t>) </m:t>
                    </m:r>
                  </m:oMath>
                </a14:m>
                <a:endParaRPr lang="en-US" sz="2000" dirty="0">
                  <a:solidFill>
                    <a:schemeClr val="tx1"/>
                  </a:solidFill>
                </a:endParaRPr>
              </a:p>
              <a:p>
                <a:r>
                  <a:rPr lang="en-US" sz="2000" dirty="0">
                    <a:solidFill>
                      <a:schemeClr val="tx1"/>
                    </a:solidFill>
                  </a:rPr>
                  <a:t>    we get</a:t>
                </a:r>
                <a:r>
                  <a:rPr lang="mr-IN" sz="2000" dirty="0">
                    <a:solidFill>
                      <a:schemeClr val="tx1"/>
                    </a:solidFill>
                  </a:rPr>
                  <a:t>…</a:t>
                </a:r>
                <a:endParaRPr lang="en-US" sz="2000" dirty="0">
                  <a:solidFill>
                    <a:schemeClr val="tx1"/>
                  </a:solidFill>
                </a:endParaRPr>
              </a:p>
              <a:p>
                <a:endParaRPr lang="en-US" sz="2000" dirty="0">
                  <a:solidFill>
                    <a:schemeClr val="tx1"/>
                  </a:solidFill>
                </a:endParaRPr>
              </a:p>
              <a:p>
                <a:pPr algn="ctr"/>
                <a14:m>
                  <m:oMathPara xmlns:m="http://schemas.openxmlformats.org/officeDocument/2006/math">
                    <m:oMathParaPr>
                      <m:jc m:val="centerGroup"/>
                    </m:oMathParaPr>
                    <m:oMath xmlns:m="http://schemas.openxmlformats.org/officeDocument/2006/math">
                      <m:sSup>
                        <m:sSupPr>
                          <m:ctrlPr>
                            <a:rPr lang="en-US" sz="2400" b="0" i="1" dirty="0" smtClean="0">
                              <a:solidFill>
                                <a:srgbClr val="FF0000"/>
                              </a:solidFill>
                              <a:latin typeface="Cambria Math" panose="02040503050406030204" pitchFamily="18" charset="0"/>
                              <a:ea typeface="Cambria Math" charset="0"/>
                              <a:cs typeface="Cambria Math" charset="0"/>
                            </a:rPr>
                          </m:ctrlPr>
                        </m:sSupPr>
                        <m:e>
                          <m:r>
                            <a:rPr lang="en-US" sz="2400" b="0" i="1" dirty="0" smtClean="0">
                              <a:solidFill>
                                <a:srgbClr val="FF0000"/>
                              </a:solidFill>
                              <a:latin typeface="Cambria Math" panose="02040503050406030204" pitchFamily="18" charset="0"/>
                              <a:ea typeface="Cambria Math" charset="0"/>
                              <a:cs typeface="Cambria Math" charset="0"/>
                            </a:rPr>
                            <m:t>3</m:t>
                          </m:r>
                        </m:e>
                        <m:sup>
                          <m:func>
                            <m:funcPr>
                              <m:ctrlPr>
                                <a:rPr lang="en-US" sz="2400" b="0" i="1" dirty="0" smtClean="0">
                                  <a:solidFill>
                                    <a:srgbClr val="FF0000"/>
                                  </a:solidFill>
                                  <a:latin typeface="Cambria Math" panose="02040503050406030204" pitchFamily="18" charset="0"/>
                                  <a:ea typeface="Cambria Math" charset="0"/>
                                  <a:cs typeface="Cambria Math" charset="0"/>
                                </a:rPr>
                              </m:ctrlPr>
                            </m:funcPr>
                            <m:fName>
                              <m:sSub>
                                <m:sSubPr>
                                  <m:ctrlPr>
                                    <a:rPr lang="en-US" sz="2400" b="0" i="1" dirty="0" smtClean="0">
                                      <a:solidFill>
                                        <a:srgbClr val="FF0000"/>
                                      </a:solidFill>
                                      <a:latin typeface="Cambria Math" panose="02040503050406030204" pitchFamily="18" charset="0"/>
                                      <a:ea typeface="Cambria Math" charset="0"/>
                                      <a:cs typeface="Cambria Math" charset="0"/>
                                    </a:rPr>
                                  </m:ctrlPr>
                                </m:sSubPr>
                                <m:e>
                                  <m:r>
                                    <m:rPr>
                                      <m:sty m:val="p"/>
                                    </m:rPr>
                                    <a:rPr lang="en-US" sz="2400" b="0" i="0" dirty="0" smtClean="0">
                                      <a:solidFill>
                                        <a:srgbClr val="FF0000"/>
                                      </a:solidFill>
                                      <a:latin typeface="Cambria Math" panose="02040503050406030204" pitchFamily="18" charset="0"/>
                                      <a:ea typeface="Cambria Math" charset="0"/>
                                      <a:cs typeface="Cambria Math" charset="0"/>
                                    </a:rPr>
                                    <m:t>log</m:t>
                                  </m:r>
                                </m:e>
                                <m:sub>
                                  <m:r>
                                    <a:rPr lang="en-US" sz="2400" b="0" i="1" dirty="0" smtClean="0">
                                      <a:solidFill>
                                        <a:srgbClr val="FF0000"/>
                                      </a:solidFill>
                                      <a:latin typeface="Cambria Math" panose="02040503050406030204" pitchFamily="18" charset="0"/>
                                      <a:ea typeface="Cambria Math" charset="0"/>
                                      <a:cs typeface="Cambria Math" charset="0"/>
                                    </a:rPr>
                                    <m:t>2</m:t>
                                  </m:r>
                                </m:sub>
                              </m:sSub>
                            </m:fName>
                            <m:e>
                              <m:r>
                                <a:rPr lang="en-US" sz="2400" b="0" i="1" dirty="0" smtClean="0">
                                  <a:solidFill>
                                    <a:srgbClr val="FF0000"/>
                                  </a:solidFill>
                                  <a:latin typeface="Cambria Math" panose="02040503050406030204" pitchFamily="18" charset="0"/>
                                  <a:ea typeface="Cambria Math" charset="0"/>
                                  <a:cs typeface="Cambria Math" charset="0"/>
                                </a:rPr>
                                <m:t>𝑛</m:t>
                              </m:r>
                            </m:e>
                          </m:func>
                        </m:sup>
                      </m:sSup>
                      <m:r>
                        <a:rPr lang="en-US" sz="2400" b="0" i="1" dirty="0" smtClean="0">
                          <a:solidFill>
                            <a:srgbClr val="FF0000"/>
                          </a:solidFill>
                          <a:latin typeface="Cambria Math" panose="02040503050406030204" pitchFamily="18" charset="0"/>
                          <a:ea typeface="Cambria Math" charset="0"/>
                          <a:cs typeface="Cambria Math" charset="0"/>
                        </a:rPr>
                        <m:t>=</m:t>
                      </m:r>
                      <m:sSup>
                        <m:sSupPr>
                          <m:ctrlPr>
                            <a:rPr lang="en-US" sz="2400" b="0" i="1" dirty="0" smtClean="0">
                              <a:solidFill>
                                <a:srgbClr val="FF0000"/>
                              </a:solidFill>
                              <a:latin typeface="Cambria Math" panose="02040503050406030204" pitchFamily="18" charset="0"/>
                              <a:ea typeface="Cambria Math" charset="0"/>
                              <a:cs typeface="Cambria Math" charset="0"/>
                            </a:rPr>
                          </m:ctrlPr>
                        </m:sSupPr>
                        <m:e>
                          <m:r>
                            <a:rPr lang="en-US" sz="2400" b="0" i="1" dirty="0" smtClean="0">
                              <a:solidFill>
                                <a:srgbClr val="FF0000"/>
                              </a:solidFill>
                              <a:latin typeface="Cambria Math" panose="02040503050406030204" pitchFamily="18" charset="0"/>
                              <a:ea typeface="Cambria Math" charset="0"/>
                              <a:cs typeface="Cambria Math" charset="0"/>
                            </a:rPr>
                            <m:t>𝑛</m:t>
                          </m:r>
                        </m:e>
                        <m:sup>
                          <m:func>
                            <m:funcPr>
                              <m:ctrlPr>
                                <a:rPr lang="en-US" sz="2400" b="0" i="1" dirty="0" smtClean="0">
                                  <a:solidFill>
                                    <a:srgbClr val="FF0000"/>
                                  </a:solidFill>
                                  <a:latin typeface="Cambria Math" panose="02040503050406030204" pitchFamily="18" charset="0"/>
                                  <a:ea typeface="Cambria Math" charset="0"/>
                                  <a:cs typeface="Cambria Math" charset="0"/>
                                </a:rPr>
                              </m:ctrlPr>
                            </m:funcPr>
                            <m:fName>
                              <m:sSub>
                                <m:sSubPr>
                                  <m:ctrlPr>
                                    <a:rPr lang="en-US" sz="2400" b="0" i="1" dirty="0" smtClean="0">
                                      <a:solidFill>
                                        <a:srgbClr val="FF0000"/>
                                      </a:solidFill>
                                      <a:latin typeface="Cambria Math" panose="02040503050406030204" pitchFamily="18" charset="0"/>
                                      <a:ea typeface="Cambria Math" charset="0"/>
                                      <a:cs typeface="Cambria Math" charset="0"/>
                                    </a:rPr>
                                  </m:ctrlPr>
                                </m:sSubPr>
                                <m:e>
                                  <m:r>
                                    <m:rPr>
                                      <m:sty m:val="p"/>
                                    </m:rPr>
                                    <a:rPr lang="en-US" sz="2400" b="0" i="0" dirty="0" smtClean="0">
                                      <a:solidFill>
                                        <a:srgbClr val="FF0000"/>
                                      </a:solidFill>
                                      <a:latin typeface="Cambria Math" panose="02040503050406030204" pitchFamily="18" charset="0"/>
                                      <a:ea typeface="Cambria Math" charset="0"/>
                                      <a:cs typeface="Cambria Math" charset="0"/>
                                    </a:rPr>
                                    <m:t>log</m:t>
                                  </m:r>
                                </m:e>
                                <m:sub>
                                  <m:r>
                                    <a:rPr lang="en-US" sz="2400" b="0" i="1" dirty="0" smtClean="0">
                                      <a:solidFill>
                                        <a:srgbClr val="FF0000"/>
                                      </a:solidFill>
                                      <a:latin typeface="Cambria Math" panose="02040503050406030204" pitchFamily="18" charset="0"/>
                                      <a:ea typeface="Cambria Math" charset="0"/>
                                      <a:cs typeface="Cambria Math" charset="0"/>
                                    </a:rPr>
                                    <m:t>2</m:t>
                                  </m:r>
                                </m:sub>
                              </m:sSub>
                            </m:fName>
                            <m:e>
                              <m:r>
                                <a:rPr lang="en-US" sz="2400" b="0" i="1" dirty="0" smtClean="0">
                                  <a:solidFill>
                                    <a:srgbClr val="FF0000"/>
                                  </a:solidFill>
                                  <a:latin typeface="Cambria Math" panose="02040503050406030204" pitchFamily="18" charset="0"/>
                                  <a:ea typeface="Cambria Math" charset="0"/>
                                  <a:cs typeface="Cambria Math" charset="0"/>
                                </a:rPr>
                                <m:t>3</m:t>
                              </m:r>
                            </m:e>
                          </m:func>
                        </m:sup>
                      </m:sSup>
                      <m:r>
                        <a:rPr lang="en-US" sz="2400" i="1" dirty="0" smtClean="0">
                          <a:solidFill>
                            <a:srgbClr val="FF0000"/>
                          </a:solidFill>
                          <a:latin typeface="Cambria Math" charset="0"/>
                          <a:ea typeface="Cambria Math" charset="0"/>
                          <a:cs typeface="Cambria Math" charset="0"/>
                        </a:rPr>
                        <m:t>≈</m:t>
                      </m:r>
                      <m:sSup>
                        <m:sSupPr>
                          <m:ctrlPr>
                            <a:rPr lang="en-US" sz="2400" b="0" i="1" dirty="0" smtClean="0">
                              <a:solidFill>
                                <a:srgbClr val="FF0000"/>
                              </a:solidFill>
                              <a:latin typeface="Cambria Math" panose="02040503050406030204" pitchFamily="18" charset="0"/>
                              <a:ea typeface="Cambria Math" charset="0"/>
                              <a:cs typeface="Cambria Math" charset="0"/>
                            </a:rPr>
                          </m:ctrlPr>
                        </m:sSupPr>
                        <m:e>
                          <m:r>
                            <a:rPr lang="en-US" sz="2400" b="0" i="1" dirty="0" smtClean="0">
                              <a:solidFill>
                                <a:srgbClr val="FF0000"/>
                              </a:solidFill>
                              <a:latin typeface="Cambria Math" panose="02040503050406030204" pitchFamily="18" charset="0"/>
                              <a:ea typeface="Cambria Math" charset="0"/>
                              <a:cs typeface="Cambria Math" charset="0"/>
                            </a:rPr>
                            <m:t>𝑛</m:t>
                          </m:r>
                        </m:e>
                        <m:sup>
                          <m:r>
                            <a:rPr lang="en-US" sz="2400" b="0" i="1" dirty="0" smtClean="0">
                              <a:solidFill>
                                <a:srgbClr val="FF0000"/>
                              </a:solidFill>
                              <a:latin typeface="Cambria Math" panose="02040503050406030204" pitchFamily="18" charset="0"/>
                              <a:ea typeface="Cambria Math" charset="0"/>
                              <a:cs typeface="Cambria Math" charset="0"/>
                            </a:rPr>
                            <m:t>1.6</m:t>
                          </m:r>
                        </m:sup>
                      </m:sSup>
                    </m:oMath>
                  </m:oMathPara>
                </a14:m>
                <a:endParaRPr lang="en-US" sz="2400" baseline="30000" dirty="0">
                  <a:solidFill>
                    <a:srgbClr val="FF0000"/>
                  </a:solidFill>
                </a:endParaRPr>
              </a:p>
              <a:p>
                <a:pPr algn="ctr"/>
                <a:r>
                  <a:rPr lang="en-US" sz="2000" dirty="0">
                    <a:solidFill>
                      <a:schemeClr val="tx1"/>
                    </a:solidFill>
                  </a:rPr>
                  <a:t>problems of size 1.</a:t>
                </a:r>
              </a:p>
            </p:txBody>
          </p:sp>
        </mc:Choice>
        <mc:Fallback xmlns="">
          <p:sp>
            <p:nvSpPr>
              <p:cNvPr id="36" name="Rounded Rectangle 35"/>
              <p:cNvSpPr>
                <a:spLocks noRot="1" noChangeAspect="1" noMove="1" noResize="1" noEditPoints="1" noAdjustHandles="1" noChangeArrowheads="1" noChangeShapeType="1" noTextEdit="1"/>
              </p:cNvSpPr>
              <p:nvPr/>
            </p:nvSpPr>
            <p:spPr>
              <a:xfrm>
                <a:off x="5640956" y="992930"/>
                <a:ext cx="3503043" cy="3618232"/>
              </a:xfrm>
              <a:prstGeom prst="roundRect">
                <a:avLst/>
              </a:prstGeom>
              <a:blipFill>
                <a:blip r:embed="rId3"/>
                <a:stretch>
                  <a:fillRect/>
                </a:stretch>
              </a:blipFill>
              <a:ln>
                <a:solidFill>
                  <a:schemeClr val="accent2">
                    <a:lumMod val="50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TextBox 37"/>
              <p:cNvSpPr txBox="1"/>
              <p:nvPr/>
            </p:nvSpPr>
            <p:spPr>
              <a:xfrm>
                <a:off x="4523610" y="5570453"/>
                <a:ext cx="760115" cy="492443"/>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3200" b="0" i="1" smtClean="0">
                              <a:solidFill>
                                <a:srgbClr val="C00000"/>
                              </a:solidFill>
                              <a:latin typeface="Cambria Math" panose="02040503050406030204" pitchFamily="18" charset="0"/>
                            </a:rPr>
                          </m:ctrlPr>
                        </m:sSupPr>
                        <m:e>
                          <m:r>
                            <a:rPr lang="en-US" sz="3200" b="0" i="1" smtClean="0">
                              <a:solidFill>
                                <a:srgbClr val="C00000"/>
                              </a:solidFill>
                              <a:latin typeface="Cambria Math" charset="0"/>
                            </a:rPr>
                            <m:t>𝑛</m:t>
                          </m:r>
                        </m:e>
                        <m:sup>
                          <m:r>
                            <a:rPr lang="en-US" sz="3200" b="0" i="1" smtClean="0">
                              <a:solidFill>
                                <a:srgbClr val="C00000"/>
                              </a:solidFill>
                              <a:latin typeface="Cambria Math" charset="0"/>
                            </a:rPr>
                            <m:t>1.6</m:t>
                          </m:r>
                        </m:sup>
                      </m:sSup>
                    </m:oMath>
                  </m:oMathPara>
                </a14:m>
                <a:endParaRPr lang="en-US" sz="2000" dirty="0">
                  <a:solidFill>
                    <a:srgbClr val="C00000"/>
                  </a:solidFill>
                </a:endParaRPr>
              </a:p>
            </p:txBody>
          </p:sp>
        </mc:Choice>
        <mc:Fallback xmlns="">
          <p:sp>
            <p:nvSpPr>
              <p:cNvPr id="38" name="TextBox 37"/>
              <p:cNvSpPr txBox="1">
                <a:spLocks noRot="1" noChangeAspect="1" noMove="1" noResize="1" noEditPoints="1" noAdjustHandles="1" noChangeArrowheads="1" noChangeShapeType="1" noTextEdit="1"/>
              </p:cNvSpPr>
              <p:nvPr/>
            </p:nvSpPr>
            <p:spPr>
              <a:xfrm>
                <a:off x="4523610" y="5570453"/>
                <a:ext cx="760115" cy="492443"/>
              </a:xfrm>
              <a:prstGeom prst="rect">
                <a:avLst/>
              </a:prstGeom>
              <a:blipFill rotWithShape="0">
                <a:blip r:embed="rId4"/>
                <a:stretch>
                  <a:fillRect/>
                </a:stretch>
              </a:blipFill>
            </p:spPr>
            <p:txBody>
              <a:bodyPr/>
              <a:lstStyle/>
              <a:p>
                <a:r>
                  <a:rPr lang="en-US">
                    <a:noFill/>
                  </a:rPr>
                  <a:t> </a:t>
                </a:r>
              </a:p>
            </p:txBody>
          </p:sp>
        </mc:Fallback>
      </mc:AlternateContent>
      <p:pic>
        <p:nvPicPr>
          <p:cNvPr id="33" name="Picture 3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313554" y="6075195"/>
            <a:ext cx="813366" cy="1138042"/>
          </a:xfrm>
          <a:prstGeom prst="rect">
            <a:avLst/>
          </a:prstGeom>
        </p:spPr>
      </p:pic>
      <p:sp>
        <p:nvSpPr>
          <p:cNvPr id="34" name="TextBox 33"/>
          <p:cNvSpPr txBox="1"/>
          <p:nvPr/>
        </p:nvSpPr>
        <p:spPr>
          <a:xfrm>
            <a:off x="6256731" y="4874866"/>
            <a:ext cx="2948815" cy="1200329"/>
          </a:xfrm>
          <a:prstGeom prst="rect">
            <a:avLst/>
          </a:prstGeom>
          <a:noFill/>
        </p:spPr>
        <p:txBody>
          <a:bodyPr wrap="square" rtlCol="0">
            <a:spAutoFit/>
          </a:bodyPr>
          <a:lstStyle/>
          <a:p>
            <a:pPr algn="ctr"/>
            <a:r>
              <a:rPr lang="en-US" dirty="0">
                <a:solidFill>
                  <a:schemeClr val="accent4"/>
                </a:solidFill>
              </a:rPr>
              <a:t>We aren’t accounting for the work at the higher levels!  But we’ll see later that this turns out to be okay.</a:t>
            </a:r>
          </a:p>
        </p:txBody>
      </p:sp>
      <p:sp>
        <p:nvSpPr>
          <p:cNvPr id="37" name="TextBox 36">
            <a:extLst>
              <a:ext uri="{FF2B5EF4-FFF2-40B4-BE49-F238E27FC236}">
                <a16:creationId xmlns:a16="http://schemas.microsoft.com/office/drawing/2014/main" id="{DB62618F-C967-DD49-9284-19BD5345BA12}"/>
              </a:ext>
            </a:extLst>
          </p:cNvPr>
          <p:cNvSpPr txBox="1"/>
          <p:nvPr/>
        </p:nvSpPr>
        <p:spPr>
          <a:xfrm>
            <a:off x="44418" y="4439192"/>
            <a:ext cx="1740087" cy="954107"/>
          </a:xfrm>
          <a:prstGeom prst="rect">
            <a:avLst/>
          </a:prstGeom>
          <a:noFill/>
        </p:spPr>
        <p:txBody>
          <a:bodyPr wrap="square" rtlCol="0">
            <a:spAutoFit/>
          </a:bodyPr>
          <a:lstStyle/>
          <a:p>
            <a:r>
              <a:rPr lang="en-US" sz="1400" dirty="0"/>
              <a:t>Note: this is just a cartoon – I’m not going to draw all 3</a:t>
            </a:r>
            <a:r>
              <a:rPr lang="en-US" sz="1400" baseline="30000" dirty="0"/>
              <a:t>t</a:t>
            </a:r>
            <a:r>
              <a:rPr lang="en-US" sz="1400" dirty="0"/>
              <a:t>  circles!</a:t>
            </a:r>
          </a:p>
        </p:txBody>
      </p:sp>
      <p:sp>
        <p:nvSpPr>
          <p:cNvPr id="39" name="TextBox 38">
            <a:extLst>
              <a:ext uri="{FF2B5EF4-FFF2-40B4-BE49-F238E27FC236}">
                <a16:creationId xmlns:a16="http://schemas.microsoft.com/office/drawing/2014/main" id="{BC5FD8E6-E785-7F4C-B6F9-D3B788D1BB78}"/>
              </a:ext>
            </a:extLst>
          </p:cNvPr>
          <p:cNvSpPr txBox="1"/>
          <p:nvPr/>
        </p:nvSpPr>
        <p:spPr>
          <a:xfrm>
            <a:off x="1817534" y="2807292"/>
            <a:ext cx="517375" cy="707886"/>
          </a:xfrm>
          <a:prstGeom prst="rect">
            <a:avLst/>
          </a:prstGeom>
          <a:noFill/>
        </p:spPr>
        <p:txBody>
          <a:bodyPr wrap="square" rtlCol="0">
            <a:spAutoFit/>
          </a:bodyPr>
          <a:lstStyle/>
          <a:p>
            <a:r>
              <a:rPr lang="mr-IN" sz="4000" dirty="0"/>
              <a:t>…</a:t>
            </a:r>
            <a:r>
              <a:rPr lang="en-US" sz="4000" dirty="0"/>
              <a:t> </a:t>
            </a:r>
          </a:p>
        </p:txBody>
      </p:sp>
    </p:spTree>
    <p:extLst>
      <p:ext uri="{BB962C8B-B14F-4D97-AF65-F5344CB8AC3E}">
        <p14:creationId xmlns:p14="http://schemas.microsoft.com/office/powerpoint/2010/main" val="1405558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6">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6">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6">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6">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6">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2" presetClass="entr" presetSubtype="2" fill="hold" nodeType="clickEffect">
                                  <p:stCondLst>
                                    <p:cond delay="0"/>
                                  </p:stCondLst>
                                  <p:childTnLst>
                                    <p:set>
                                      <p:cBhvr>
                                        <p:cTn id="34" dur="1" fill="hold">
                                          <p:stCondLst>
                                            <p:cond delay="0"/>
                                          </p:stCondLst>
                                        </p:cTn>
                                        <p:tgtEl>
                                          <p:spTgt spid="33"/>
                                        </p:tgtEl>
                                        <p:attrNameLst>
                                          <p:attrName>style.visibility</p:attrName>
                                        </p:attrNameLst>
                                      </p:cBhvr>
                                      <p:to>
                                        <p:strVal val="visible"/>
                                      </p:to>
                                    </p:set>
                                    <p:anim calcmode="lin" valueType="num">
                                      <p:cBhvr additive="base">
                                        <p:cTn id="35" dur="500"/>
                                        <p:tgtEl>
                                          <p:spTgt spid="33"/>
                                        </p:tgtEl>
                                        <p:attrNameLst>
                                          <p:attrName>ppt_x</p:attrName>
                                        </p:attrNameLst>
                                      </p:cBhvr>
                                      <p:tavLst>
                                        <p:tav tm="0">
                                          <p:val>
                                            <p:strVal val="#ppt_x+#ppt_w*1.125000"/>
                                          </p:val>
                                        </p:tav>
                                        <p:tav tm="100000">
                                          <p:val>
                                            <p:strVal val="#ppt_x"/>
                                          </p:val>
                                        </p:tav>
                                      </p:tavLst>
                                    </p:anim>
                                    <p:animEffect transition="in" filter="wipe(left)">
                                      <p:cBhvr>
                                        <p:cTn id="36" dur="500"/>
                                        <p:tgtEl>
                                          <p:spTgt spid="33"/>
                                        </p:tgtEl>
                                      </p:cBhvr>
                                    </p:animEffect>
                                  </p:childTnLst>
                                </p:cTn>
                              </p:par>
                              <p:par>
                                <p:cTn id="37" presetID="12" presetClass="entr" presetSubtype="2" fill="hold" grpId="0" nodeType="withEffect">
                                  <p:stCondLst>
                                    <p:cond delay="0"/>
                                  </p:stCondLst>
                                  <p:childTnLst>
                                    <p:set>
                                      <p:cBhvr>
                                        <p:cTn id="38" dur="1" fill="hold">
                                          <p:stCondLst>
                                            <p:cond delay="0"/>
                                          </p:stCondLst>
                                        </p:cTn>
                                        <p:tgtEl>
                                          <p:spTgt spid="34"/>
                                        </p:tgtEl>
                                        <p:attrNameLst>
                                          <p:attrName>style.visibility</p:attrName>
                                        </p:attrNameLst>
                                      </p:cBhvr>
                                      <p:to>
                                        <p:strVal val="visible"/>
                                      </p:to>
                                    </p:set>
                                    <p:anim calcmode="lin" valueType="num">
                                      <p:cBhvr additive="base">
                                        <p:cTn id="39" dur="500"/>
                                        <p:tgtEl>
                                          <p:spTgt spid="34"/>
                                        </p:tgtEl>
                                        <p:attrNameLst>
                                          <p:attrName>ppt_x</p:attrName>
                                        </p:attrNameLst>
                                      </p:cBhvr>
                                      <p:tavLst>
                                        <p:tav tm="0">
                                          <p:val>
                                            <p:strVal val="#ppt_x+#ppt_w*1.125000"/>
                                          </p:val>
                                        </p:tav>
                                        <p:tav tm="100000">
                                          <p:val>
                                            <p:strVal val="#ppt_x"/>
                                          </p:val>
                                        </p:tav>
                                      </p:tavLst>
                                    </p:anim>
                                    <p:animEffect transition="in" filter="wipe(left)">
                                      <p:cBhvr>
                                        <p:cTn id="40"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uiExpand="1" build="p" animBg="1"/>
      <p:bldP spid="38" grpId="0"/>
      <p:bldP spid="34"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034321" y="-1573968"/>
            <a:ext cx="8304551" cy="7762718"/>
          </a:xfrm>
          <a:prstGeom prst="rect">
            <a:avLst/>
          </a:prstGeom>
        </p:spPr>
      </p:pic>
      <p:sp>
        <p:nvSpPr>
          <p:cNvPr id="2" name="Title 1"/>
          <p:cNvSpPr>
            <a:spLocks noGrp="1"/>
          </p:cNvSpPr>
          <p:nvPr>
            <p:ph type="title"/>
          </p:nvPr>
        </p:nvSpPr>
        <p:spPr/>
        <p:txBody>
          <a:bodyPr/>
          <a:lstStyle/>
          <a:p>
            <a:r>
              <a:rPr lang="en-US" dirty="0"/>
              <a:t>This is much better!</a:t>
            </a:r>
          </a:p>
        </p:txBody>
      </p:sp>
      <p:cxnSp>
        <p:nvCxnSpPr>
          <p:cNvPr id="14" name="Straight Connector 13"/>
          <p:cNvCxnSpPr/>
          <p:nvPr/>
        </p:nvCxnSpPr>
        <p:spPr>
          <a:xfrm>
            <a:off x="1282889" y="5882186"/>
            <a:ext cx="5486401" cy="0"/>
          </a:xfrm>
          <a:prstGeom prst="line">
            <a:avLst/>
          </a:prstGeom>
          <a:ln w="15875">
            <a:solidFill>
              <a:schemeClr val="tx2"/>
            </a:solidFill>
            <a:tailEnd type="stealth"/>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1282889" y="2047164"/>
            <a:ext cx="1" cy="3835021"/>
          </a:xfrm>
          <a:prstGeom prst="line">
            <a:avLst/>
          </a:prstGeom>
          <a:ln w="15875">
            <a:solidFill>
              <a:schemeClr val="tx2"/>
            </a:solidFill>
            <a:tailEnd type="stealt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1" name="TextBox 20"/>
              <p:cNvSpPr txBox="1"/>
              <p:nvPr/>
            </p:nvSpPr>
            <p:spPr>
              <a:xfrm>
                <a:off x="5171606" y="3318343"/>
                <a:ext cx="928048" cy="64633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charset="0"/>
                            </a:rPr>
                            <m:t>𝑛</m:t>
                          </m:r>
                        </m:e>
                        <m:sup>
                          <m:r>
                            <a:rPr lang="en-US" b="0" i="1" smtClean="0">
                              <a:latin typeface="Cambria Math" charset="0"/>
                            </a:rPr>
                            <m:t>2</m:t>
                          </m:r>
                        </m:sup>
                      </m:sSup>
                    </m:oMath>
                  </m:oMathPara>
                </a14:m>
                <a:endParaRPr lang="en-US" b="0" dirty="0"/>
              </a:p>
              <a:p>
                <a:endParaRPr lang="en-US" dirty="0"/>
              </a:p>
            </p:txBody>
          </p:sp>
        </mc:Choice>
        <mc:Fallback xmlns="">
          <p:sp>
            <p:nvSpPr>
              <p:cNvPr id="21" name="TextBox 20"/>
              <p:cNvSpPr txBox="1">
                <a:spLocks noRot="1" noChangeAspect="1" noMove="1" noResize="1" noEditPoints="1" noAdjustHandles="1" noChangeArrowheads="1" noChangeShapeType="1" noTextEdit="1"/>
              </p:cNvSpPr>
              <p:nvPr/>
            </p:nvSpPr>
            <p:spPr>
              <a:xfrm>
                <a:off x="5171606" y="3318343"/>
                <a:ext cx="928048" cy="646331"/>
              </a:xfrm>
              <a:prstGeom prst="rect">
                <a:avLst/>
              </a:prstGeom>
              <a:blipFill rotWithShape="0">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p:cNvSpPr txBox="1"/>
              <p:nvPr/>
            </p:nvSpPr>
            <p:spPr>
              <a:xfrm>
                <a:off x="6568823" y="5113127"/>
                <a:ext cx="928048" cy="64633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charset="0"/>
                            </a:rPr>
                            <m:t>𝑛</m:t>
                          </m:r>
                        </m:e>
                        <m:sup>
                          <m:r>
                            <a:rPr lang="en-US" b="0" i="1" smtClean="0">
                              <a:latin typeface="Cambria Math" charset="0"/>
                            </a:rPr>
                            <m:t>1.6</m:t>
                          </m:r>
                        </m:sup>
                      </m:sSup>
                    </m:oMath>
                  </m:oMathPara>
                </a14:m>
                <a:endParaRPr lang="en-US" b="0" dirty="0"/>
              </a:p>
              <a:p>
                <a:endParaRPr lang="en-US" dirty="0"/>
              </a:p>
            </p:txBody>
          </p:sp>
        </mc:Choice>
        <mc:Fallback xmlns="">
          <p:sp>
            <p:nvSpPr>
              <p:cNvPr id="10" name="TextBox 9"/>
              <p:cNvSpPr txBox="1">
                <a:spLocks noRot="1" noChangeAspect="1" noMove="1" noResize="1" noEditPoints="1" noAdjustHandles="1" noChangeArrowheads="1" noChangeShapeType="1" noTextEdit="1"/>
              </p:cNvSpPr>
              <p:nvPr/>
            </p:nvSpPr>
            <p:spPr>
              <a:xfrm>
                <a:off x="6568823" y="5113127"/>
                <a:ext cx="928048" cy="646331"/>
              </a:xfrm>
              <a:prstGeom prst="rect">
                <a:avLst/>
              </a:prstGeom>
              <a:blipFill rotWithShape="0">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p:cNvSpPr txBox="1"/>
              <p:nvPr/>
            </p:nvSpPr>
            <p:spPr>
              <a:xfrm>
                <a:off x="6238227" y="5937696"/>
                <a:ext cx="661193"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charset="0"/>
                        </a:rPr>
                        <m:t>𝑛</m:t>
                      </m:r>
                    </m:oMath>
                  </m:oMathPara>
                </a14:m>
                <a:endParaRPr lang="en-US" dirty="0"/>
              </a:p>
            </p:txBody>
          </p:sp>
        </mc:Choice>
        <mc:Fallback xmlns="">
          <p:sp>
            <p:nvSpPr>
              <p:cNvPr id="12" name="TextBox 11"/>
              <p:cNvSpPr txBox="1">
                <a:spLocks noRot="1" noChangeAspect="1" noMove="1" noResize="1" noEditPoints="1" noAdjustHandles="1" noChangeArrowheads="1" noChangeShapeType="1" noTextEdit="1"/>
              </p:cNvSpPr>
              <p:nvPr/>
            </p:nvSpPr>
            <p:spPr>
              <a:xfrm>
                <a:off x="6238227" y="5937696"/>
                <a:ext cx="661193" cy="369332"/>
              </a:xfrm>
              <a:prstGeom prst="rect">
                <a:avLst/>
              </a:prstGeom>
              <a:blipFill rotWithShape="0">
                <a:blip r:embed="rId6"/>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5220225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Algorithms are fundamental</a:t>
            </a:r>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73456" y="1939536"/>
            <a:ext cx="2208758" cy="1380473"/>
          </a:xfrm>
          <a:prstGeom prst="rect">
            <a:avLst/>
          </a:prstGeom>
        </p:spPr>
      </p:pic>
      <p:sp>
        <p:nvSpPr>
          <p:cNvPr id="6" name="TextBox 5"/>
          <p:cNvSpPr txBox="1"/>
          <p:nvPr/>
        </p:nvSpPr>
        <p:spPr>
          <a:xfrm>
            <a:off x="600053" y="3320009"/>
            <a:ext cx="2755563" cy="369332"/>
          </a:xfrm>
          <a:prstGeom prst="rect">
            <a:avLst/>
          </a:prstGeom>
          <a:noFill/>
        </p:spPr>
        <p:txBody>
          <a:bodyPr wrap="none" rtlCol="0">
            <a:spAutoFit/>
          </a:bodyPr>
          <a:lstStyle/>
          <a:p>
            <a:r>
              <a:rPr lang="en-US" dirty="0"/>
              <a:t>Operating Systems (CS 140)</a:t>
            </a:r>
          </a:p>
        </p:txBody>
      </p:sp>
      <p:pic>
        <p:nvPicPr>
          <p:cNvPr id="7"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16119" y="4219101"/>
            <a:ext cx="1463014" cy="1895096"/>
          </a:xfrm>
          <a:prstGeom prst="rect">
            <a:avLst/>
          </a:prstGeom>
        </p:spPr>
      </p:pic>
      <p:sp>
        <p:nvSpPr>
          <p:cNvPr id="8" name="TextBox 7"/>
          <p:cNvSpPr txBox="1"/>
          <p:nvPr/>
        </p:nvSpPr>
        <p:spPr>
          <a:xfrm>
            <a:off x="916119" y="6114197"/>
            <a:ext cx="1950470" cy="369332"/>
          </a:xfrm>
          <a:prstGeom prst="rect">
            <a:avLst/>
          </a:prstGeom>
          <a:noFill/>
        </p:spPr>
        <p:txBody>
          <a:bodyPr wrap="none" rtlCol="0">
            <a:spAutoFit/>
          </a:bodyPr>
          <a:lstStyle/>
          <a:p>
            <a:r>
              <a:rPr lang="en-US"/>
              <a:t>Compilers (CS 143)</a:t>
            </a:r>
          </a:p>
        </p:txBody>
      </p:sp>
      <p:pic>
        <p:nvPicPr>
          <p:cNvPr id="9" name="Picture 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082214" y="3828415"/>
            <a:ext cx="3067555" cy="2285782"/>
          </a:xfrm>
          <a:prstGeom prst="rect">
            <a:avLst/>
          </a:prstGeom>
        </p:spPr>
      </p:pic>
      <p:sp>
        <p:nvSpPr>
          <p:cNvPr id="10" name="TextBox 9"/>
          <p:cNvSpPr txBox="1"/>
          <p:nvPr/>
        </p:nvSpPr>
        <p:spPr>
          <a:xfrm>
            <a:off x="3626522" y="6114197"/>
            <a:ext cx="2105063" cy="369332"/>
          </a:xfrm>
          <a:prstGeom prst="rect">
            <a:avLst/>
          </a:prstGeom>
          <a:noFill/>
        </p:spPr>
        <p:txBody>
          <a:bodyPr wrap="none" rtlCol="0">
            <a:spAutoFit/>
          </a:bodyPr>
          <a:lstStyle/>
          <a:p>
            <a:r>
              <a:rPr lang="en-US"/>
              <a:t>Networking (CS 144)</a:t>
            </a:r>
          </a:p>
        </p:txBody>
      </p:sp>
      <p:pic>
        <p:nvPicPr>
          <p:cNvPr id="11" name="Picture 1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825557" y="1652754"/>
            <a:ext cx="1706995" cy="1706995"/>
          </a:xfrm>
          <a:prstGeom prst="rect">
            <a:avLst/>
          </a:prstGeom>
        </p:spPr>
      </p:pic>
      <p:sp>
        <p:nvSpPr>
          <p:cNvPr id="12" name="TextBox 11"/>
          <p:cNvSpPr txBox="1"/>
          <p:nvPr/>
        </p:nvSpPr>
        <p:spPr>
          <a:xfrm>
            <a:off x="3355616" y="3321814"/>
            <a:ext cx="2646878" cy="369332"/>
          </a:xfrm>
          <a:prstGeom prst="rect">
            <a:avLst/>
          </a:prstGeom>
          <a:noFill/>
        </p:spPr>
        <p:txBody>
          <a:bodyPr wrap="none" rtlCol="0">
            <a:spAutoFit/>
          </a:bodyPr>
          <a:lstStyle/>
          <a:p>
            <a:r>
              <a:rPr lang="en-US"/>
              <a:t>Machine learning (CS 229)</a:t>
            </a:r>
          </a:p>
        </p:txBody>
      </p:sp>
      <p:sp>
        <p:nvSpPr>
          <p:cNvPr id="14" name="TextBox 13"/>
          <p:cNvSpPr txBox="1"/>
          <p:nvPr/>
        </p:nvSpPr>
        <p:spPr>
          <a:xfrm>
            <a:off x="6355408" y="3337649"/>
            <a:ext cx="2276970" cy="369332"/>
          </a:xfrm>
          <a:prstGeom prst="rect">
            <a:avLst/>
          </a:prstGeom>
          <a:noFill/>
        </p:spPr>
        <p:txBody>
          <a:bodyPr wrap="none" rtlCol="0">
            <a:spAutoFit/>
          </a:bodyPr>
          <a:lstStyle/>
          <a:p>
            <a:r>
              <a:rPr lang="en-US"/>
              <a:t>Cryptography (CS 255)</a:t>
            </a:r>
          </a:p>
        </p:txBody>
      </p:sp>
      <p:pic>
        <p:nvPicPr>
          <p:cNvPr id="15" name="Picture 14"/>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472434" y="1570561"/>
            <a:ext cx="1789187" cy="1789187"/>
          </a:xfrm>
          <a:prstGeom prst="rect">
            <a:avLst/>
          </a:prstGeom>
        </p:spPr>
      </p:pic>
      <p:pic>
        <p:nvPicPr>
          <p:cNvPr id="16" name="Picture 15"/>
          <p:cNvPicPr>
            <a:picLocks noChangeAspect="1"/>
          </p:cNvPicPr>
          <p:nvPr/>
        </p:nvPicPr>
        <p:blipFill>
          <a:blip r:embed="rId8"/>
          <a:stretch>
            <a:fillRect/>
          </a:stretch>
        </p:blipFill>
        <p:spPr>
          <a:xfrm>
            <a:off x="6417922" y="4040142"/>
            <a:ext cx="2330734" cy="2079121"/>
          </a:xfrm>
          <a:prstGeom prst="rect">
            <a:avLst/>
          </a:prstGeom>
        </p:spPr>
      </p:pic>
      <p:sp>
        <p:nvSpPr>
          <p:cNvPr id="17" name="TextBox 16"/>
          <p:cNvSpPr txBox="1"/>
          <p:nvPr/>
        </p:nvSpPr>
        <p:spPr>
          <a:xfrm>
            <a:off x="6002494" y="6116002"/>
            <a:ext cx="3145413" cy="369332"/>
          </a:xfrm>
          <a:prstGeom prst="rect">
            <a:avLst/>
          </a:prstGeom>
          <a:noFill/>
        </p:spPr>
        <p:txBody>
          <a:bodyPr wrap="none" rtlCol="0">
            <a:spAutoFit/>
          </a:bodyPr>
          <a:lstStyle/>
          <a:p>
            <a:r>
              <a:rPr lang="en-US" dirty="0"/>
              <a:t>Computational Biology (CS 262)</a:t>
            </a:r>
          </a:p>
        </p:txBody>
      </p:sp>
      <p:sp>
        <p:nvSpPr>
          <p:cNvPr id="19" name="TextBox 18"/>
          <p:cNvSpPr txBox="1"/>
          <p:nvPr/>
        </p:nvSpPr>
        <p:spPr>
          <a:xfrm>
            <a:off x="3217016" y="2906316"/>
            <a:ext cx="2204834" cy="1569660"/>
          </a:xfrm>
          <a:prstGeom prst="rect">
            <a:avLst/>
          </a:prstGeom>
          <a:solidFill>
            <a:schemeClr val="bg1"/>
          </a:solidFill>
        </p:spPr>
        <p:txBody>
          <a:bodyPr wrap="none" rtlCol="0">
            <a:spAutoFit/>
          </a:bodyPr>
          <a:lstStyle/>
          <a:p>
            <a:pPr algn="ctr"/>
            <a:r>
              <a:rPr lang="en-US" sz="3200" dirty="0">
                <a:solidFill>
                  <a:schemeClr val="accent4"/>
                </a:solidFill>
              </a:rPr>
              <a:t>The </a:t>
            </a:r>
          </a:p>
          <a:p>
            <a:r>
              <a:rPr lang="en-US" sz="3200" dirty="0">
                <a:solidFill>
                  <a:schemeClr val="accent4"/>
                </a:solidFill>
              </a:rPr>
              <a:t>Algorithmic </a:t>
            </a:r>
          </a:p>
          <a:p>
            <a:pPr algn="ctr"/>
            <a:r>
              <a:rPr lang="en-US" sz="3200" dirty="0">
                <a:solidFill>
                  <a:schemeClr val="accent4"/>
                </a:solidFill>
              </a:rPr>
              <a:t>Lens</a:t>
            </a:r>
          </a:p>
        </p:txBody>
      </p:sp>
      <p:pic>
        <p:nvPicPr>
          <p:cNvPr id="18" name="Picture 17"/>
          <p:cNvPicPr>
            <a:picLocks noChangeAspect="1"/>
          </p:cNvPicPr>
          <p:nvPr/>
        </p:nvPicPr>
        <p:blipFill>
          <a:blip r:embed="rId9"/>
          <a:stretch>
            <a:fillRect/>
          </a:stretch>
        </p:blipFill>
        <p:spPr>
          <a:xfrm>
            <a:off x="2347588" y="1570561"/>
            <a:ext cx="6782937" cy="5087203"/>
          </a:xfrm>
          <a:prstGeom prst="rect">
            <a:avLst/>
          </a:prstGeom>
        </p:spPr>
      </p:pic>
    </p:spTree>
    <p:extLst>
      <p:ext uri="{BB962C8B-B14F-4D97-AF65-F5344CB8AC3E}">
        <p14:creationId xmlns:p14="http://schemas.microsoft.com/office/powerpoint/2010/main" val="1492439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dissolve">
                                      <p:cBhvr>
                                        <p:cTn id="33" dur="500"/>
                                        <p:tgtEl>
                                          <p:spTgt spid="18"/>
                                        </p:tgtEl>
                                      </p:cBhvr>
                                    </p:animEffect>
                                  </p:childTnLst>
                                </p:cTn>
                              </p:par>
                              <p:par>
                                <p:cTn id="34" presetID="9" presetClass="entr" presetSubtype="0" fill="hold" grpId="0"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dissolve">
                                      <p:cBhvr>
                                        <p:cTn id="3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0" grpId="0"/>
      <p:bldP spid="12" grpId="0"/>
      <p:bldP spid="14" grpId="0"/>
      <p:bldP spid="17" grpId="0"/>
      <p:bldP spid="19"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5516" y="195489"/>
            <a:ext cx="7886700" cy="1325563"/>
          </a:xfrm>
        </p:spPr>
        <p:txBody>
          <a:bodyPr/>
          <a:lstStyle/>
          <a:p>
            <a:r>
              <a:rPr lang="en-US" dirty="0"/>
              <a:t>We can even see it in real life!</a:t>
            </a:r>
          </a:p>
        </p:txBody>
      </p:sp>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54439" y="1175408"/>
            <a:ext cx="7096758" cy="5517699"/>
          </a:xfrm>
          <a:prstGeom prst="rect">
            <a:avLst/>
          </a:prstGeom>
        </p:spPr>
      </p:pic>
      <p:pic>
        <p:nvPicPr>
          <p:cNvPr id="8" name="Pictur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744078" y="125467"/>
            <a:ext cx="1399922" cy="1049941"/>
          </a:xfrm>
          <a:prstGeom prst="rect">
            <a:avLst/>
          </a:prstGeom>
        </p:spPr>
      </p:pic>
      <p:pic>
        <p:nvPicPr>
          <p:cNvPr id="9" name="Picture 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797274" y="1201785"/>
            <a:ext cx="1225805" cy="411769"/>
          </a:xfrm>
          <a:prstGeom prst="rect">
            <a:avLst/>
          </a:prstGeom>
        </p:spPr>
      </p:pic>
    </p:spTree>
    <p:extLst>
      <p:ext uri="{BB962C8B-B14F-4D97-AF65-F5344CB8AC3E}">
        <p14:creationId xmlns:p14="http://schemas.microsoft.com/office/powerpoint/2010/main" val="97742799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0377"/>
            <a:ext cx="7886700" cy="1325563"/>
          </a:xfrm>
        </p:spPr>
        <p:txBody>
          <a:bodyPr/>
          <a:lstStyle/>
          <a:p>
            <a:r>
              <a:rPr lang="en-US" dirty="0"/>
              <a:t>Can we do better?</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475138" y="1156600"/>
                <a:ext cx="8515350" cy="5701400"/>
              </a:xfrm>
            </p:spPr>
            <p:txBody>
              <a:bodyPr>
                <a:normAutofit lnSpcReduction="10000"/>
              </a:bodyPr>
              <a:lstStyle/>
              <a:p>
                <a:r>
                  <a:rPr lang="en-US" b="1" dirty="0">
                    <a:solidFill>
                      <a:schemeClr val="accent4"/>
                    </a:solidFill>
                  </a:rPr>
                  <a:t>Toom-Cook</a:t>
                </a:r>
                <a:r>
                  <a:rPr lang="en-US" dirty="0"/>
                  <a:t> (1963): instead of breaking into three n/2-sized problems, break into five n/3-sized problems. </a:t>
                </a:r>
              </a:p>
              <a:p>
                <a:pPr lvl="1"/>
                <a:r>
                  <a:rPr lang="en-US" b="0" dirty="0">
                    <a:solidFill>
                      <a:schemeClr val="tx1"/>
                    </a:solidFill>
                  </a:rPr>
                  <a:t>Runs in time </a:t>
                </a:r>
                <a14:m>
                  <m:oMath xmlns:m="http://schemas.openxmlformats.org/officeDocument/2006/math">
                    <m:r>
                      <m:rPr>
                        <m:sty m:val="p"/>
                      </m:rPr>
                      <a:rPr lang="en-US" dirty="0">
                        <a:latin typeface="Cambria Math" panose="02040503050406030204" pitchFamily="18" charset="0"/>
                      </a:rPr>
                      <m:t>O</m:t>
                    </m:r>
                    <m:d>
                      <m:dPr>
                        <m:ctrlPr>
                          <a:rPr lang="en-US" b="0" i="1" dirty="0" smtClean="0">
                            <a:latin typeface="Cambria Math" panose="02040503050406030204" pitchFamily="18" charset="0"/>
                          </a:rPr>
                        </m:ctrlPr>
                      </m:dPr>
                      <m:e>
                        <m:sSup>
                          <m:sSupPr>
                            <m:ctrlPr>
                              <a:rPr lang="en-US" b="0" i="1" dirty="0" smtClean="0">
                                <a:solidFill>
                                  <a:schemeClr val="tx1"/>
                                </a:solidFill>
                                <a:latin typeface="Cambria Math" panose="02040503050406030204" pitchFamily="18" charset="0"/>
                              </a:rPr>
                            </m:ctrlPr>
                          </m:sSupPr>
                          <m:e>
                            <m:r>
                              <a:rPr lang="en-US" i="1" dirty="0" smtClean="0">
                                <a:solidFill>
                                  <a:schemeClr val="tx1"/>
                                </a:solidFill>
                                <a:latin typeface="Cambria Math" panose="02040503050406030204" pitchFamily="18" charset="0"/>
                              </a:rPr>
                              <m:t>𝑛</m:t>
                            </m:r>
                          </m:e>
                          <m:sup>
                            <m:r>
                              <a:rPr lang="en-US" b="0" i="1" dirty="0" smtClean="0">
                                <a:solidFill>
                                  <a:schemeClr val="tx1"/>
                                </a:solidFill>
                                <a:latin typeface="Cambria Math" panose="02040503050406030204" pitchFamily="18" charset="0"/>
                              </a:rPr>
                              <m:t>1.465</m:t>
                            </m:r>
                          </m:sup>
                        </m:sSup>
                      </m:e>
                    </m:d>
                    <m:r>
                      <a:rPr lang="en-US" b="0" i="1" dirty="0" smtClean="0">
                        <a:solidFill>
                          <a:schemeClr val="tx1"/>
                        </a:solidFill>
                        <a:latin typeface="Cambria Math" panose="02040503050406030204" pitchFamily="18" charset="0"/>
                      </a:rPr>
                      <m:t> </m:t>
                    </m:r>
                  </m:oMath>
                </a14:m>
                <a:endParaRPr lang="en-US" dirty="0">
                  <a:solidFill>
                    <a:schemeClr val="accent4"/>
                  </a:solidFill>
                </a:endParaRPr>
              </a:p>
              <a:p>
                <a:pPr lvl="1"/>
                <a:endParaRPr lang="en-US" dirty="0"/>
              </a:p>
              <a:p>
                <a:pPr lvl="1"/>
                <a:endParaRPr lang="en-US" dirty="0"/>
              </a:p>
              <a:p>
                <a:pPr lvl="1"/>
                <a:endParaRPr lang="en-US" dirty="0"/>
              </a:p>
              <a:p>
                <a:pPr marL="457200" lvl="1" indent="0">
                  <a:buNone/>
                </a:pPr>
                <a:endParaRPr lang="en-US" dirty="0"/>
              </a:p>
              <a:p>
                <a:endParaRPr lang="en-US" b="1" dirty="0">
                  <a:solidFill>
                    <a:schemeClr val="accent4"/>
                  </a:solidFill>
                </a:endParaRPr>
              </a:p>
              <a:p>
                <a:r>
                  <a:rPr lang="en-US" b="1" dirty="0">
                    <a:solidFill>
                      <a:schemeClr val="accent4"/>
                    </a:solidFill>
                  </a:rPr>
                  <a:t>Schönhage–Strassen</a:t>
                </a:r>
                <a:r>
                  <a:rPr lang="en-US" dirty="0"/>
                  <a:t> (1971):</a:t>
                </a:r>
              </a:p>
              <a:p>
                <a:pPr lvl="1"/>
                <a:r>
                  <a:rPr lang="en-US" dirty="0">
                    <a:solidFill>
                      <a:schemeClr val="tx1"/>
                    </a:solidFill>
                  </a:rPr>
                  <a:t>Runs in time </a:t>
                </a:r>
                <a14:m>
                  <m:oMath xmlns:m="http://schemas.openxmlformats.org/officeDocument/2006/math">
                    <m:r>
                      <m:rPr>
                        <m:sty m:val="p"/>
                      </m:rPr>
                      <a:rPr lang="en-US" b="0" i="0" dirty="0" smtClean="0">
                        <a:solidFill>
                          <a:schemeClr val="tx1"/>
                        </a:solidFill>
                        <a:latin typeface="Cambria Math" panose="02040503050406030204" pitchFamily="18" charset="0"/>
                      </a:rPr>
                      <m:t>O</m:t>
                    </m:r>
                    <m:r>
                      <a:rPr lang="en-US" b="0" i="0" dirty="0" smtClean="0">
                        <a:solidFill>
                          <a:schemeClr val="tx1"/>
                        </a:solidFill>
                        <a:latin typeface="Cambria Math" panose="02040503050406030204" pitchFamily="18" charset="0"/>
                      </a:rPr>
                      <m:t>(</m:t>
                    </m:r>
                    <m:r>
                      <a:rPr lang="en-US" i="1" dirty="0" smtClean="0">
                        <a:solidFill>
                          <a:schemeClr val="tx1"/>
                        </a:solidFill>
                        <a:latin typeface="Cambria Math" panose="02040503050406030204" pitchFamily="18" charset="0"/>
                      </a:rPr>
                      <m:t>𝑛</m:t>
                    </m:r>
                    <m:func>
                      <m:funcPr>
                        <m:ctrlPr>
                          <a:rPr lang="en-US" i="1" dirty="0" smtClean="0">
                            <a:solidFill>
                              <a:schemeClr val="tx1"/>
                            </a:solidFill>
                            <a:latin typeface="Cambria Math" panose="02040503050406030204" pitchFamily="18" charset="0"/>
                          </a:rPr>
                        </m:ctrlPr>
                      </m:funcPr>
                      <m:fName>
                        <m:r>
                          <m:rPr>
                            <m:sty m:val="p"/>
                          </m:rPr>
                          <a:rPr lang="en-US" i="0" dirty="0" smtClean="0">
                            <a:solidFill>
                              <a:schemeClr val="tx1"/>
                            </a:solidFill>
                            <a:latin typeface="Cambria Math" panose="02040503050406030204" pitchFamily="18" charset="0"/>
                          </a:rPr>
                          <m:t>log</m:t>
                        </m:r>
                      </m:fName>
                      <m:e>
                        <m:d>
                          <m:dPr>
                            <m:ctrlPr>
                              <a:rPr lang="en-US" i="1" dirty="0" smtClean="0">
                                <a:solidFill>
                                  <a:schemeClr val="tx1"/>
                                </a:solidFill>
                                <a:latin typeface="Cambria Math" panose="02040503050406030204" pitchFamily="18" charset="0"/>
                              </a:rPr>
                            </m:ctrlPr>
                          </m:dPr>
                          <m:e>
                            <m:r>
                              <a:rPr lang="en-US" i="1" dirty="0" smtClean="0">
                                <a:solidFill>
                                  <a:schemeClr val="tx1"/>
                                </a:solidFill>
                                <a:latin typeface="Cambria Math" panose="02040503050406030204" pitchFamily="18" charset="0"/>
                              </a:rPr>
                              <m:t>𝑛</m:t>
                            </m:r>
                          </m:e>
                        </m:d>
                      </m:e>
                    </m:func>
                    <m:func>
                      <m:funcPr>
                        <m:ctrlPr>
                          <a:rPr lang="en-US" b="0" i="1" dirty="0" smtClean="0">
                            <a:solidFill>
                              <a:schemeClr val="tx1"/>
                            </a:solidFill>
                            <a:latin typeface="Cambria Math" panose="02040503050406030204" pitchFamily="18" charset="0"/>
                          </a:rPr>
                        </m:ctrlPr>
                      </m:funcPr>
                      <m:fName>
                        <m:r>
                          <m:rPr>
                            <m:sty m:val="p"/>
                          </m:rPr>
                          <a:rPr lang="en-US" b="0" i="0" dirty="0" smtClean="0">
                            <a:solidFill>
                              <a:schemeClr val="tx1"/>
                            </a:solidFill>
                            <a:latin typeface="Cambria Math" panose="02040503050406030204" pitchFamily="18" charset="0"/>
                          </a:rPr>
                          <m:t>log</m:t>
                        </m:r>
                      </m:fName>
                      <m:e>
                        <m:func>
                          <m:funcPr>
                            <m:ctrlPr>
                              <a:rPr lang="en-US" b="0" i="1" dirty="0" smtClean="0">
                                <a:solidFill>
                                  <a:schemeClr val="tx1"/>
                                </a:solidFill>
                                <a:latin typeface="Cambria Math" panose="02040503050406030204" pitchFamily="18" charset="0"/>
                              </a:rPr>
                            </m:ctrlPr>
                          </m:funcPr>
                          <m:fName>
                            <m:r>
                              <m:rPr>
                                <m:sty m:val="p"/>
                              </m:rPr>
                              <a:rPr lang="en-US" b="0" i="0" dirty="0" smtClean="0">
                                <a:solidFill>
                                  <a:schemeClr val="tx1"/>
                                </a:solidFill>
                                <a:latin typeface="Cambria Math" panose="02040503050406030204" pitchFamily="18" charset="0"/>
                              </a:rPr>
                              <m:t>log</m:t>
                            </m:r>
                          </m:fName>
                          <m:e>
                            <m:d>
                              <m:dPr>
                                <m:ctrlPr>
                                  <a:rPr lang="en-US" b="0" i="1" dirty="0" smtClean="0">
                                    <a:solidFill>
                                      <a:schemeClr val="tx1"/>
                                    </a:solidFill>
                                    <a:latin typeface="Cambria Math" panose="02040503050406030204" pitchFamily="18" charset="0"/>
                                  </a:rPr>
                                </m:ctrlPr>
                              </m:dPr>
                              <m:e>
                                <m:r>
                                  <a:rPr lang="en-US" b="0" i="1" dirty="0" smtClean="0">
                                    <a:solidFill>
                                      <a:schemeClr val="tx1"/>
                                    </a:solidFill>
                                    <a:latin typeface="Cambria Math" panose="02040503050406030204" pitchFamily="18" charset="0"/>
                                  </a:rPr>
                                  <m:t>𝑛</m:t>
                                </m:r>
                              </m:e>
                            </m:d>
                            <m:r>
                              <a:rPr lang="en-US" b="0" i="1" dirty="0" smtClean="0">
                                <a:solidFill>
                                  <a:schemeClr val="tx1"/>
                                </a:solidFill>
                                <a:latin typeface="Cambria Math" panose="02040503050406030204" pitchFamily="18" charset="0"/>
                              </a:rPr>
                              <m:t>) </m:t>
                            </m:r>
                          </m:e>
                        </m:func>
                      </m:e>
                    </m:func>
                  </m:oMath>
                </a14:m>
                <a:endParaRPr lang="en-US" dirty="0"/>
              </a:p>
              <a:p>
                <a:r>
                  <a:rPr lang="en-US" b="1" dirty="0" err="1">
                    <a:solidFill>
                      <a:schemeClr val="accent4"/>
                    </a:solidFill>
                  </a:rPr>
                  <a:t>Furer</a:t>
                </a:r>
                <a:r>
                  <a:rPr lang="en-US" dirty="0"/>
                  <a:t> (2007)</a:t>
                </a:r>
              </a:p>
              <a:p>
                <a:pPr lvl="1"/>
                <a:r>
                  <a:rPr lang="en-US" dirty="0"/>
                  <a:t>Runs in time </a:t>
                </a:r>
                <a14:m>
                  <m:oMath xmlns:m="http://schemas.openxmlformats.org/officeDocument/2006/math">
                    <m:r>
                      <a:rPr lang="en-US" b="0" i="1" smtClean="0">
                        <a:latin typeface="Cambria Math" panose="02040503050406030204" pitchFamily="18" charset="0"/>
                      </a:rPr>
                      <m:t>𝑛</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log</m:t>
                        </m:r>
                      </m:fName>
                      <m:e>
                        <m:d>
                          <m:dPr>
                            <m:ctrlPr>
                              <a:rPr lang="en-US" b="0" i="1" smtClean="0">
                                <a:latin typeface="Cambria Math" panose="02040503050406030204" pitchFamily="18" charset="0"/>
                              </a:rPr>
                            </m:ctrlPr>
                          </m:dPr>
                          <m:e>
                            <m:r>
                              <a:rPr lang="en-US" b="0" i="1" smtClean="0">
                                <a:latin typeface="Cambria Math" panose="02040503050406030204" pitchFamily="18" charset="0"/>
                              </a:rPr>
                              <m:t>𝑛</m:t>
                            </m:r>
                          </m:e>
                        </m:d>
                      </m:e>
                    </m:func>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2</m:t>
                        </m:r>
                      </m:e>
                      <m:sup>
                        <m:func>
                          <m:funcPr>
                            <m:ctrlPr>
                              <a:rPr lang="en-US" b="0" i="1" smtClean="0">
                                <a:latin typeface="Cambria Math" panose="02040503050406030204" pitchFamily="18" charset="0"/>
                              </a:rPr>
                            </m:ctrlPr>
                          </m:funcPr>
                          <m:fName>
                            <m:sSup>
                              <m:sSupPr>
                                <m:ctrlPr>
                                  <a:rPr lang="en-US" b="0" i="1" smtClean="0">
                                    <a:latin typeface="Cambria Math" panose="02040503050406030204" pitchFamily="18" charset="0"/>
                                  </a:rPr>
                                </m:ctrlPr>
                              </m:sSupPr>
                              <m:e>
                                <m:r>
                                  <m:rPr>
                                    <m:sty m:val="p"/>
                                  </m:rPr>
                                  <a:rPr lang="en-US" b="0" i="0" smtClean="0">
                                    <a:latin typeface="Cambria Math" panose="02040503050406030204" pitchFamily="18" charset="0"/>
                                  </a:rPr>
                                  <m:t>O</m:t>
                                </m:r>
                                <m:r>
                                  <a:rPr lang="en-US" b="0" i="0" smtClean="0">
                                    <a:latin typeface="Cambria Math" panose="02040503050406030204" pitchFamily="18" charset="0"/>
                                  </a:rPr>
                                  <m:t>(</m:t>
                                </m:r>
                                <m:r>
                                  <m:rPr>
                                    <m:sty m:val="p"/>
                                  </m:rPr>
                                  <a:rPr lang="en-US" b="0" i="0" smtClean="0">
                                    <a:latin typeface="Cambria Math" panose="02040503050406030204" pitchFamily="18" charset="0"/>
                                  </a:rPr>
                                  <m:t>log</m:t>
                                </m:r>
                              </m:e>
                              <m:sup>
                                <m:r>
                                  <a:rPr lang="en-US" b="0" i="1" smtClean="0">
                                    <a:latin typeface="Cambria Math" panose="02040503050406030204" pitchFamily="18" charset="0"/>
                                  </a:rPr>
                                  <m:t>∗</m:t>
                                </m:r>
                              </m:sup>
                            </m:sSup>
                          </m:fName>
                          <m:e>
                            <m:d>
                              <m:dPr>
                                <m:ctrlPr>
                                  <a:rPr lang="en-US" b="0" i="1" smtClean="0">
                                    <a:latin typeface="Cambria Math" panose="02040503050406030204" pitchFamily="18" charset="0"/>
                                  </a:rPr>
                                </m:ctrlPr>
                              </m:dPr>
                              <m:e>
                                <m:r>
                                  <a:rPr lang="en-US" b="0" i="1" smtClean="0">
                                    <a:latin typeface="Cambria Math" panose="02040503050406030204" pitchFamily="18" charset="0"/>
                                  </a:rPr>
                                  <m:t>𝑛</m:t>
                                </m:r>
                              </m:e>
                            </m:d>
                            <m:r>
                              <a:rPr lang="en-US" b="0" i="1" smtClean="0">
                                <a:latin typeface="Cambria Math" panose="02040503050406030204" pitchFamily="18" charset="0"/>
                              </a:rPr>
                              <m:t>) </m:t>
                            </m:r>
                          </m:e>
                        </m:func>
                      </m:sup>
                    </m:sSup>
                  </m:oMath>
                </a14:m>
                <a:endParaRPr lang="en-US" dirty="0">
                  <a:solidFill>
                    <a:schemeClr val="accent1"/>
                  </a:solidFill>
                </a:endParaRPr>
              </a:p>
              <a:p>
                <a:r>
                  <a:rPr lang="en-US" b="1" dirty="0">
                    <a:solidFill>
                      <a:schemeClr val="accent4"/>
                    </a:solidFill>
                  </a:rPr>
                  <a:t>Harvey and van der </a:t>
                </a:r>
                <a:r>
                  <a:rPr lang="en-US" b="1" dirty="0" err="1">
                    <a:solidFill>
                      <a:schemeClr val="accent4"/>
                    </a:solidFill>
                  </a:rPr>
                  <a:t>Hoeven</a:t>
                </a:r>
                <a:r>
                  <a:rPr lang="en-US" dirty="0"/>
                  <a:t> (2019)</a:t>
                </a:r>
              </a:p>
              <a:p>
                <a:pPr lvl="1"/>
                <a:r>
                  <a:rPr lang="en-US" dirty="0"/>
                  <a:t>Runs in time </a:t>
                </a:r>
                <a14:m>
                  <m:oMath xmlns:m="http://schemas.openxmlformats.org/officeDocument/2006/math">
                    <m:r>
                      <m:rPr>
                        <m:sty m:val="p"/>
                      </m:rPr>
                      <a:rPr lang="en-US" b="0" i="0" smtClean="0">
                        <a:latin typeface="Cambria Math" panose="02040503050406030204" pitchFamily="18" charset="0"/>
                      </a:rPr>
                      <m:t>O</m:t>
                    </m:r>
                    <m:r>
                      <a:rPr lang="en-US" b="0" i="0" smtClean="0">
                        <a:latin typeface="Cambria Math" panose="02040503050406030204" pitchFamily="18" charset="0"/>
                      </a:rPr>
                      <m:t>(</m:t>
                    </m:r>
                    <m:r>
                      <a:rPr lang="en-US" i="1">
                        <a:latin typeface="Cambria Math" panose="02040503050406030204" pitchFamily="18" charset="0"/>
                      </a:rPr>
                      <m:t>𝑛</m:t>
                    </m:r>
                    <m:func>
                      <m:funcPr>
                        <m:ctrlPr>
                          <a:rPr lang="en-US" i="1">
                            <a:latin typeface="Cambria Math" panose="02040503050406030204" pitchFamily="18" charset="0"/>
                          </a:rPr>
                        </m:ctrlPr>
                      </m:funcPr>
                      <m:fName>
                        <m:r>
                          <m:rPr>
                            <m:sty m:val="p"/>
                          </m:rPr>
                          <a:rPr lang="en-US">
                            <a:latin typeface="Cambria Math" panose="02040503050406030204" pitchFamily="18" charset="0"/>
                          </a:rPr>
                          <m:t>log</m:t>
                        </m:r>
                      </m:fName>
                      <m:e>
                        <m:d>
                          <m:dPr>
                            <m:ctrlPr>
                              <a:rPr lang="en-US" i="1">
                                <a:latin typeface="Cambria Math" panose="02040503050406030204" pitchFamily="18" charset="0"/>
                              </a:rPr>
                            </m:ctrlPr>
                          </m:dPr>
                          <m:e>
                            <m:r>
                              <a:rPr lang="en-US" i="1">
                                <a:latin typeface="Cambria Math" panose="02040503050406030204" pitchFamily="18" charset="0"/>
                              </a:rPr>
                              <m:t>𝑛</m:t>
                            </m:r>
                          </m:e>
                        </m:d>
                        <m:r>
                          <a:rPr lang="en-US" b="0" i="1" smtClean="0">
                            <a:latin typeface="Cambria Math" panose="02040503050406030204" pitchFamily="18" charset="0"/>
                          </a:rPr>
                          <m:t>) </m:t>
                        </m:r>
                      </m:e>
                    </m:func>
                  </m:oMath>
                </a14:m>
                <a:endParaRPr lang="en-US" dirty="0">
                  <a:solidFill>
                    <a:schemeClr val="accent1"/>
                  </a:solidFill>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475138" y="1156600"/>
                <a:ext cx="8515350" cy="5701400"/>
              </a:xfrm>
              <a:blipFill>
                <a:blip r:embed="rId3"/>
                <a:stretch>
                  <a:fillRect l="-1190" t="-2222"/>
                </a:stretch>
              </a:blipFill>
            </p:spPr>
            <p:txBody>
              <a:bodyPr/>
              <a:lstStyle/>
              <a:p>
                <a:r>
                  <a:rPr lang="en-US">
                    <a:noFill/>
                  </a:rPr>
                  <a:t> </a:t>
                </a:r>
              </a:p>
            </p:txBody>
          </p:sp>
        </mc:Fallback>
      </mc:AlternateContent>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156655" y="2425982"/>
            <a:ext cx="815824" cy="1348711"/>
          </a:xfrm>
          <a:prstGeom prst="rect">
            <a:avLst/>
          </a:prstGeom>
        </p:spPr>
      </p:pic>
      <p:sp>
        <p:nvSpPr>
          <p:cNvPr id="5" name="TextBox 4"/>
          <p:cNvSpPr txBox="1"/>
          <p:nvPr/>
        </p:nvSpPr>
        <p:spPr>
          <a:xfrm>
            <a:off x="0" y="3732638"/>
            <a:ext cx="3252866" cy="369332"/>
          </a:xfrm>
          <a:prstGeom prst="rect">
            <a:avLst/>
          </a:prstGeom>
          <a:noFill/>
        </p:spPr>
        <p:txBody>
          <a:bodyPr wrap="square" rtlCol="0">
            <a:spAutoFit/>
          </a:bodyPr>
          <a:lstStyle/>
          <a:p>
            <a:r>
              <a:rPr lang="en-US" dirty="0">
                <a:solidFill>
                  <a:srgbClr val="7030A0"/>
                </a:solidFill>
              </a:rPr>
              <a:t>Ollie the Over-achieving Ostrich</a:t>
            </a:r>
          </a:p>
        </p:txBody>
      </p:sp>
      <p:sp>
        <p:nvSpPr>
          <p:cNvPr id="6" name="TextBox 5"/>
          <p:cNvSpPr txBox="1"/>
          <p:nvPr/>
        </p:nvSpPr>
        <p:spPr>
          <a:xfrm>
            <a:off x="1002457" y="2374779"/>
            <a:ext cx="3203728" cy="1200329"/>
          </a:xfrm>
          <a:prstGeom prst="rect">
            <a:avLst/>
          </a:prstGeom>
          <a:noFill/>
        </p:spPr>
        <p:txBody>
          <a:bodyPr wrap="square" rtlCol="0">
            <a:spAutoFit/>
          </a:bodyPr>
          <a:lstStyle/>
          <a:p>
            <a:r>
              <a:rPr lang="en-US" dirty="0">
                <a:solidFill>
                  <a:srgbClr val="7030A0"/>
                </a:solidFill>
              </a:rPr>
              <a:t>Try to figure out how to break up an n-sized problem into five n/3-sized problems!  </a:t>
            </a:r>
            <a:r>
              <a:rPr lang="en-US" b="1" dirty="0">
                <a:solidFill>
                  <a:srgbClr val="7030A0"/>
                </a:solidFill>
              </a:rPr>
              <a:t>(Hint: start with nine n/3-sized problems).</a:t>
            </a:r>
          </a:p>
        </p:txBody>
      </p:sp>
      <p:pic>
        <p:nvPicPr>
          <p:cNvPr id="7" name="Picture 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310978" y="2164747"/>
            <a:ext cx="1428145" cy="1356610"/>
          </a:xfrm>
          <a:prstGeom prst="rect">
            <a:avLst/>
          </a:prstGeom>
        </p:spPr>
      </p:pic>
      <p:sp>
        <p:nvSpPr>
          <p:cNvPr id="8" name="TextBox 7"/>
          <p:cNvSpPr txBox="1"/>
          <p:nvPr/>
        </p:nvSpPr>
        <p:spPr>
          <a:xfrm>
            <a:off x="6683387" y="3521357"/>
            <a:ext cx="3859498" cy="369332"/>
          </a:xfrm>
          <a:prstGeom prst="rect">
            <a:avLst/>
          </a:prstGeom>
          <a:noFill/>
        </p:spPr>
        <p:txBody>
          <a:bodyPr wrap="square" rtlCol="0">
            <a:spAutoFit/>
          </a:bodyPr>
          <a:lstStyle/>
          <a:p>
            <a:r>
              <a:rPr lang="en-US" dirty="0" err="1">
                <a:solidFill>
                  <a:srgbClr val="7030A0"/>
                </a:solidFill>
              </a:rPr>
              <a:t>Siggi</a:t>
            </a:r>
            <a:r>
              <a:rPr lang="en-US" dirty="0">
                <a:solidFill>
                  <a:srgbClr val="7030A0"/>
                </a:solidFill>
              </a:rPr>
              <a:t> the Studious Stork</a:t>
            </a:r>
          </a:p>
        </p:txBody>
      </p:sp>
      <p:sp>
        <p:nvSpPr>
          <p:cNvPr id="9" name="TextBox 8"/>
          <p:cNvSpPr txBox="1"/>
          <p:nvPr/>
        </p:nvSpPr>
        <p:spPr>
          <a:xfrm>
            <a:off x="4361406" y="2267277"/>
            <a:ext cx="2919594" cy="1200329"/>
          </a:xfrm>
          <a:prstGeom prst="rect">
            <a:avLst/>
          </a:prstGeom>
          <a:noFill/>
        </p:spPr>
        <p:txBody>
          <a:bodyPr wrap="square" rtlCol="0">
            <a:spAutoFit/>
          </a:bodyPr>
          <a:lstStyle/>
          <a:p>
            <a:pPr algn="r"/>
            <a:r>
              <a:rPr lang="en-US" dirty="0">
                <a:solidFill>
                  <a:srgbClr val="7030A0"/>
                </a:solidFill>
              </a:rPr>
              <a:t>Given that you can break an n-sized problem into five n/3-sized problems, where does the 1.465 come from?</a:t>
            </a:r>
          </a:p>
        </p:txBody>
      </p:sp>
      <p:sp>
        <p:nvSpPr>
          <p:cNvPr id="10" name="TextBox 9"/>
          <p:cNvSpPr txBox="1"/>
          <p:nvPr/>
        </p:nvSpPr>
        <p:spPr>
          <a:xfrm>
            <a:off x="6593652" y="5901283"/>
            <a:ext cx="2396836" cy="923330"/>
          </a:xfrm>
          <a:prstGeom prst="rect">
            <a:avLst/>
          </a:prstGeom>
          <a:noFill/>
        </p:spPr>
        <p:txBody>
          <a:bodyPr wrap="square" rtlCol="0">
            <a:spAutoFit/>
          </a:bodyPr>
          <a:lstStyle/>
          <a:p>
            <a:pPr algn="r"/>
            <a:r>
              <a:rPr lang="en-US" dirty="0"/>
              <a:t>[This is just for fun, you don’t need to know these algorithms!]</a:t>
            </a:r>
          </a:p>
        </p:txBody>
      </p:sp>
    </p:spTree>
    <p:extLst>
      <p:ext uri="{BB962C8B-B14F-4D97-AF65-F5344CB8AC3E}">
        <p14:creationId xmlns:p14="http://schemas.microsoft.com/office/powerpoint/2010/main" val="771515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0-#ppt_w/2"/>
                                          </p:val>
                                        </p:tav>
                                        <p:tav tm="100000">
                                          <p:val>
                                            <p:strVal val="#ppt_x"/>
                                          </p:val>
                                        </p:tav>
                                      </p:tavLst>
                                    </p:anim>
                                    <p:anim calcmode="lin" valueType="num">
                                      <p:cBhvr additive="base">
                                        <p:cTn id="14" dur="500" fill="hold"/>
                                        <p:tgtEl>
                                          <p:spTgt spid="6"/>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0-#ppt_w/2"/>
                                          </p:val>
                                        </p:tav>
                                        <p:tav tm="100000">
                                          <p:val>
                                            <p:strVal val="#ppt_x"/>
                                          </p:val>
                                        </p:tav>
                                      </p:tavLst>
                                    </p:anim>
                                    <p:anim calcmode="lin" valueType="num">
                                      <p:cBhvr additive="base">
                                        <p:cTn id="18" dur="500" fill="hold"/>
                                        <p:tgtEl>
                                          <p:spTgt spid="5"/>
                                        </p:tgtEl>
                                        <p:attrNameLst>
                                          <p:attrName>ppt_y</p:attrName>
                                        </p:attrNameLst>
                                      </p:cBhvr>
                                      <p:tavLst>
                                        <p:tav tm="0">
                                          <p:val>
                                            <p:strVal val="#ppt_y"/>
                                          </p:val>
                                        </p:tav>
                                        <p:tav tm="100000">
                                          <p:val>
                                            <p:strVal val="#ppt_y"/>
                                          </p:val>
                                        </p:tav>
                                      </p:tavLst>
                                    </p:anim>
                                  </p:childTnLst>
                                </p:cTn>
                              </p:par>
                              <p:par>
                                <p:cTn id="19" presetID="2" presetClass="entr" presetSubtype="8"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0-#ppt_w/2"/>
                                          </p:val>
                                        </p:tav>
                                        <p:tav tm="100000">
                                          <p:val>
                                            <p:strVal val="#ppt_x"/>
                                          </p:val>
                                        </p:tav>
                                      </p:tavLst>
                                    </p:anim>
                                    <p:anim calcmode="lin" valueType="num">
                                      <p:cBhvr additive="base">
                                        <p:cTn id="22"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2"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1+#ppt_w/2"/>
                                          </p:val>
                                        </p:tav>
                                        <p:tav tm="100000">
                                          <p:val>
                                            <p:strVal val="#ppt_x"/>
                                          </p:val>
                                        </p:tav>
                                      </p:tavLst>
                                    </p:anim>
                                    <p:anim calcmode="lin" valueType="num">
                                      <p:cBhvr additive="base">
                                        <p:cTn id="28" dur="500" fill="hold"/>
                                        <p:tgtEl>
                                          <p:spTgt spid="9"/>
                                        </p:tgtEl>
                                        <p:attrNameLst>
                                          <p:attrName>ppt_y</p:attrName>
                                        </p:attrNameLst>
                                      </p:cBhvr>
                                      <p:tavLst>
                                        <p:tav tm="0">
                                          <p:val>
                                            <p:strVal val="#ppt_y"/>
                                          </p:val>
                                        </p:tav>
                                        <p:tav tm="100000">
                                          <p:val>
                                            <p:strVal val="#ppt_y"/>
                                          </p:val>
                                        </p:tav>
                                      </p:tavLst>
                                    </p:anim>
                                  </p:childTnLst>
                                </p:cTn>
                              </p:par>
                              <p:par>
                                <p:cTn id="29" presetID="2" presetClass="entr" presetSubtype="2" fill="hold" nodeType="with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1+#ppt_w/2"/>
                                          </p:val>
                                        </p:tav>
                                        <p:tav tm="100000">
                                          <p:val>
                                            <p:strVal val="#ppt_x"/>
                                          </p:val>
                                        </p:tav>
                                      </p:tavLst>
                                    </p:anim>
                                    <p:anim calcmode="lin" valueType="num">
                                      <p:cBhvr additive="base">
                                        <p:cTn id="32" dur="500" fill="hold"/>
                                        <p:tgtEl>
                                          <p:spTgt spid="7"/>
                                        </p:tgtEl>
                                        <p:attrNameLst>
                                          <p:attrName>ppt_y</p:attrName>
                                        </p:attrNameLst>
                                      </p:cBhvr>
                                      <p:tavLst>
                                        <p:tav tm="0">
                                          <p:val>
                                            <p:strVal val="#ppt_y"/>
                                          </p:val>
                                        </p:tav>
                                        <p:tav tm="100000">
                                          <p:val>
                                            <p:strVal val="#ppt_y"/>
                                          </p:val>
                                        </p:tav>
                                      </p:tavLst>
                                    </p:anim>
                                  </p:childTnLst>
                                </p:cTn>
                              </p:par>
                              <p:par>
                                <p:cTn id="33" presetID="2" presetClass="entr" presetSubtype="2"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additive="base">
                                        <p:cTn id="35" dur="500" fill="hold"/>
                                        <p:tgtEl>
                                          <p:spTgt spid="8"/>
                                        </p:tgtEl>
                                        <p:attrNameLst>
                                          <p:attrName>ppt_x</p:attrName>
                                        </p:attrNameLst>
                                      </p:cBhvr>
                                      <p:tavLst>
                                        <p:tav tm="0">
                                          <p:val>
                                            <p:strVal val="1+#ppt_w/2"/>
                                          </p:val>
                                        </p:tav>
                                        <p:tav tm="100000">
                                          <p:val>
                                            <p:strVal val="#ppt_x"/>
                                          </p:val>
                                        </p:tav>
                                      </p:tavLst>
                                    </p:anim>
                                    <p:anim calcmode="lin" valueType="num">
                                      <p:cBhvr additive="base">
                                        <p:cTn id="36"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
                                            <p:txEl>
                                              <p:pRg st="7" end="7"/>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9" end="9"/>
                                            </p:txEl>
                                          </p:spTgt>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3">
                                            <p:txEl>
                                              <p:pRg st="11" end="11"/>
                                            </p:txEl>
                                          </p:spTgt>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p:bldP spid="6" grpId="0"/>
      <p:bldP spid="8" grpId="0"/>
      <p:bldP spid="9"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571740"/>
            <a:ext cx="7886700" cy="1325563"/>
          </a:xfrm>
        </p:spPr>
        <p:txBody>
          <a:bodyPr/>
          <a:lstStyle/>
          <a:p>
            <a:r>
              <a:rPr lang="en-US" dirty="0"/>
              <a:t>Today’s goals</a:t>
            </a:r>
          </a:p>
        </p:txBody>
      </p:sp>
      <p:sp>
        <p:nvSpPr>
          <p:cNvPr id="3" name="Content Placeholder 2"/>
          <p:cNvSpPr>
            <a:spLocks noGrp="1"/>
          </p:cNvSpPr>
          <p:nvPr>
            <p:ph idx="1"/>
          </p:nvPr>
        </p:nvSpPr>
        <p:spPr>
          <a:xfrm>
            <a:off x="628650" y="1307011"/>
            <a:ext cx="7886700" cy="1422542"/>
          </a:xfrm>
        </p:spPr>
        <p:txBody>
          <a:bodyPr>
            <a:normAutofit lnSpcReduction="10000"/>
          </a:bodyPr>
          <a:lstStyle/>
          <a:p>
            <a:r>
              <a:rPr lang="en-US" dirty="0">
                <a:solidFill>
                  <a:schemeClr val="accent4"/>
                </a:solidFill>
              </a:rPr>
              <a:t>Think analytically </a:t>
            </a:r>
            <a:r>
              <a:rPr lang="en-US" dirty="0"/>
              <a:t>about algorithms</a:t>
            </a:r>
          </a:p>
          <a:p>
            <a:r>
              <a:rPr lang="en-US" dirty="0"/>
              <a:t>Flesh out an </a:t>
            </a:r>
            <a:r>
              <a:rPr lang="en-US" dirty="0">
                <a:solidFill>
                  <a:schemeClr val="accent4"/>
                </a:solidFill>
              </a:rPr>
              <a:t>“algorithmic toolkit”</a:t>
            </a:r>
          </a:p>
          <a:p>
            <a:r>
              <a:rPr lang="en-US" dirty="0"/>
              <a:t>Learn to </a:t>
            </a:r>
            <a:r>
              <a:rPr lang="en-US" dirty="0">
                <a:solidFill>
                  <a:schemeClr val="accent4"/>
                </a:solidFill>
              </a:rPr>
              <a:t>communicate clearly </a:t>
            </a:r>
            <a:r>
              <a:rPr lang="en-US" dirty="0"/>
              <a:t>about algorithms</a:t>
            </a:r>
          </a:p>
        </p:txBody>
      </p:sp>
      <p:sp>
        <p:nvSpPr>
          <p:cNvPr id="4" name="Title 1"/>
          <p:cNvSpPr txBox="1">
            <a:spLocks/>
          </p:cNvSpPr>
          <p:nvPr/>
        </p:nvSpPr>
        <p:spPr>
          <a:xfrm>
            <a:off x="628650" y="139261"/>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t>Course goals</a:t>
            </a:r>
            <a:endParaRPr lang="en-US" dirty="0"/>
          </a:p>
        </p:txBody>
      </p:sp>
      <p:sp>
        <p:nvSpPr>
          <p:cNvPr id="5" name="Content Placeholder 2"/>
          <p:cNvSpPr txBox="1">
            <a:spLocks/>
          </p:cNvSpPr>
          <p:nvPr/>
        </p:nvSpPr>
        <p:spPr>
          <a:xfrm>
            <a:off x="628650" y="3897303"/>
            <a:ext cx="7886700" cy="237471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Karatsuba Integer Multiplication</a:t>
            </a:r>
          </a:p>
          <a:p>
            <a:r>
              <a:rPr lang="en-US" dirty="0"/>
              <a:t>Algorithmic Technique: </a:t>
            </a:r>
          </a:p>
          <a:p>
            <a:pPr lvl="1"/>
            <a:r>
              <a:rPr lang="en-US" dirty="0">
                <a:solidFill>
                  <a:schemeClr val="accent4"/>
                </a:solidFill>
              </a:rPr>
              <a:t>Divide and conquer</a:t>
            </a:r>
          </a:p>
          <a:p>
            <a:r>
              <a:rPr lang="en-US" dirty="0"/>
              <a:t>Algorithmic Analysis tool: </a:t>
            </a:r>
          </a:p>
          <a:p>
            <a:pPr lvl="1"/>
            <a:r>
              <a:rPr lang="en-US" dirty="0">
                <a:solidFill>
                  <a:schemeClr val="accent4"/>
                </a:solidFill>
              </a:rPr>
              <a:t>Intro to asymptotic analysis</a:t>
            </a:r>
          </a:p>
        </p:txBody>
      </p:sp>
      <p:pic>
        <p:nvPicPr>
          <p:cNvPr id="7" name="Picture 6">
            <a:extLst>
              <a:ext uri="{FF2B5EF4-FFF2-40B4-BE49-F238E27FC236}">
                <a16:creationId xmlns:a16="http://schemas.microsoft.com/office/drawing/2014/main" id="{99FC778D-AE59-3648-BA0B-4AA4DECCA8E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80082" y="4052953"/>
            <a:ext cx="2396530" cy="2079699"/>
          </a:xfrm>
          <a:prstGeom prst="rect">
            <a:avLst/>
          </a:prstGeom>
        </p:spPr>
      </p:pic>
    </p:spTree>
    <p:extLst>
      <p:ext uri="{BB962C8B-B14F-4D97-AF65-F5344CB8AC3E}">
        <p14:creationId xmlns:p14="http://schemas.microsoft.com/office/powerpoint/2010/main" val="3345544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AC5F7B-01B5-D94C-AD1D-6D5BA7E8F812}"/>
              </a:ext>
            </a:extLst>
          </p:cNvPr>
          <p:cNvSpPr>
            <a:spLocks noGrp="1"/>
          </p:cNvSpPr>
          <p:nvPr>
            <p:ph type="title"/>
          </p:nvPr>
        </p:nvSpPr>
        <p:spPr/>
        <p:txBody>
          <a:bodyPr/>
          <a:lstStyle/>
          <a:p>
            <a:r>
              <a:rPr lang="en-US" dirty="0"/>
              <a:t>How was the pace today?</a:t>
            </a:r>
          </a:p>
        </p:txBody>
      </p:sp>
    </p:spTree>
    <p:extLst>
      <p:ext uri="{BB962C8B-B14F-4D97-AF65-F5344CB8AC3E}">
        <p14:creationId xmlns:p14="http://schemas.microsoft.com/office/powerpoint/2010/main" val="121888146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99D747-8D83-FA43-9315-6FBC1EB61991}"/>
              </a:ext>
            </a:extLst>
          </p:cNvPr>
          <p:cNvSpPr>
            <a:spLocks noGrp="1"/>
          </p:cNvSpPr>
          <p:nvPr>
            <p:ph type="title"/>
          </p:nvPr>
        </p:nvSpPr>
        <p:spPr/>
        <p:txBody>
          <a:bodyPr/>
          <a:lstStyle/>
          <a:p>
            <a:r>
              <a:rPr lang="en-US" dirty="0"/>
              <a:t>The big questions</a:t>
            </a:r>
          </a:p>
        </p:txBody>
      </p:sp>
      <p:sp>
        <p:nvSpPr>
          <p:cNvPr id="3" name="Content Placeholder 2">
            <a:extLst>
              <a:ext uri="{FF2B5EF4-FFF2-40B4-BE49-F238E27FC236}">
                <a16:creationId xmlns:a16="http://schemas.microsoft.com/office/drawing/2014/main" id="{A270D2FE-C529-8B45-9101-325EB8E71245}"/>
              </a:ext>
            </a:extLst>
          </p:cNvPr>
          <p:cNvSpPr>
            <a:spLocks noGrp="1"/>
          </p:cNvSpPr>
          <p:nvPr>
            <p:ph idx="1"/>
          </p:nvPr>
        </p:nvSpPr>
        <p:spPr>
          <a:xfrm>
            <a:off x="628650" y="1825624"/>
            <a:ext cx="7886700" cy="5032375"/>
          </a:xfrm>
        </p:spPr>
        <p:txBody>
          <a:bodyPr/>
          <a:lstStyle/>
          <a:p>
            <a:r>
              <a:rPr lang="en-US" dirty="0"/>
              <a:t>Who are we?</a:t>
            </a:r>
          </a:p>
          <a:p>
            <a:pPr lvl="1"/>
            <a:r>
              <a:rPr lang="en-US" dirty="0">
                <a:solidFill>
                  <a:schemeClr val="accent4"/>
                </a:solidFill>
              </a:rPr>
              <a:t>Professor, TA’s, students?</a:t>
            </a:r>
          </a:p>
          <a:p>
            <a:r>
              <a:rPr lang="en-US" dirty="0"/>
              <a:t>Why are we here?</a:t>
            </a:r>
          </a:p>
          <a:p>
            <a:pPr lvl="1"/>
            <a:r>
              <a:rPr lang="en-US" dirty="0">
                <a:solidFill>
                  <a:schemeClr val="accent4"/>
                </a:solidFill>
              </a:rPr>
              <a:t>Why learn about algorithms?</a:t>
            </a:r>
          </a:p>
          <a:p>
            <a:r>
              <a:rPr lang="en-US" dirty="0"/>
              <a:t>What is going on?</a:t>
            </a:r>
          </a:p>
          <a:p>
            <a:pPr lvl="1"/>
            <a:r>
              <a:rPr lang="en-US" dirty="0">
                <a:solidFill>
                  <a:schemeClr val="accent4"/>
                </a:solidFill>
              </a:rPr>
              <a:t>What is this course about?</a:t>
            </a:r>
          </a:p>
          <a:p>
            <a:pPr lvl="1"/>
            <a:r>
              <a:rPr lang="en-US" dirty="0">
                <a:solidFill>
                  <a:schemeClr val="accent4"/>
                </a:solidFill>
              </a:rPr>
              <a:t>Logistics?</a:t>
            </a:r>
          </a:p>
          <a:p>
            <a:r>
              <a:rPr lang="en-US" dirty="0"/>
              <a:t>Can we multiply integers?</a:t>
            </a:r>
          </a:p>
          <a:p>
            <a:pPr lvl="1"/>
            <a:r>
              <a:rPr lang="en-US" dirty="0">
                <a:solidFill>
                  <a:schemeClr val="accent4"/>
                </a:solidFill>
              </a:rPr>
              <a:t>And can we do it quickly?</a:t>
            </a:r>
          </a:p>
          <a:p>
            <a:r>
              <a:rPr lang="en-US" dirty="0"/>
              <a:t>Wrap-up</a:t>
            </a:r>
          </a:p>
        </p:txBody>
      </p:sp>
      <p:pic>
        <p:nvPicPr>
          <p:cNvPr id="4" name="Picture 3">
            <a:extLst>
              <a:ext uri="{FF2B5EF4-FFF2-40B4-BE49-F238E27FC236}">
                <a16:creationId xmlns:a16="http://schemas.microsoft.com/office/drawing/2014/main" id="{44FF873E-7733-AF4A-B538-FC902006B6C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633905" y="4039737"/>
            <a:ext cx="2142751" cy="2818263"/>
          </a:xfrm>
          <a:prstGeom prst="rect">
            <a:avLst/>
          </a:prstGeom>
        </p:spPr>
      </p:pic>
      <p:sp>
        <p:nvSpPr>
          <p:cNvPr id="5" name="Right Arrow 4">
            <a:extLst>
              <a:ext uri="{FF2B5EF4-FFF2-40B4-BE49-F238E27FC236}">
                <a16:creationId xmlns:a16="http://schemas.microsoft.com/office/drawing/2014/main" id="{FDBBDBB3-C973-B446-94EE-A6C0E1BF973A}"/>
              </a:ext>
            </a:extLst>
          </p:cNvPr>
          <p:cNvSpPr/>
          <p:nvPr/>
        </p:nvSpPr>
        <p:spPr>
          <a:xfrm rot="10800000">
            <a:off x="2326571" y="5712761"/>
            <a:ext cx="944488" cy="7173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2344175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521572"/>
            <a:ext cx="7886700" cy="896199"/>
          </a:xfrm>
        </p:spPr>
        <p:txBody>
          <a:bodyPr/>
          <a:lstStyle/>
          <a:p>
            <a:r>
              <a:rPr lang="en-US" dirty="0"/>
              <a:t>Wrap up</a:t>
            </a:r>
          </a:p>
        </p:txBody>
      </p:sp>
      <p:sp>
        <p:nvSpPr>
          <p:cNvPr id="3" name="Content Placeholder 2"/>
          <p:cNvSpPr>
            <a:spLocks noGrp="1"/>
          </p:cNvSpPr>
          <p:nvPr>
            <p:ph idx="1"/>
          </p:nvPr>
        </p:nvSpPr>
        <p:spPr>
          <a:xfrm>
            <a:off x="628650" y="1552683"/>
            <a:ext cx="7886700" cy="5440229"/>
          </a:xfrm>
        </p:spPr>
        <p:txBody>
          <a:bodyPr>
            <a:normAutofit/>
          </a:bodyPr>
          <a:lstStyle/>
          <a:p>
            <a:r>
              <a:rPr lang="en-US" u="sng" dirty="0">
                <a:solidFill>
                  <a:srgbClr val="0070C0"/>
                </a:solidFill>
              </a:rPr>
              <a:t>cs161.stanford.edu</a:t>
            </a:r>
          </a:p>
          <a:p>
            <a:endParaRPr lang="en-US" sz="1200" u="sng" dirty="0">
              <a:solidFill>
                <a:srgbClr val="0070C0"/>
              </a:solidFill>
            </a:endParaRPr>
          </a:p>
          <a:p>
            <a:r>
              <a:rPr lang="en-US" dirty="0"/>
              <a:t>Algorithms are fundamental, useful and fun!</a:t>
            </a:r>
          </a:p>
          <a:p>
            <a:pPr lvl="1"/>
            <a:endParaRPr lang="en-US" sz="1600" dirty="0"/>
          </a:p>
          <a:p>
            <a:r>
              <a:rPr lang="en-US" dirty="0"/>
              <a:t>In this course, we will develop both algorithmic intuition and algorithmic technical chops</a:t>
            </a:r>
            <a:endParaRPr lang="en-US" dirty="0">
              <a:solidFill>
                <a:schemeClr val="accent4"/>
              </a:solidFill>
            </a:endParaRPr>
          </a:p>
          <a:p>
            <a:pPr lvl="1"/>
            <a:endParaRPr lang="en-US" sz="1600" dirty="0">
              <a:solidFill>
                <a:schemeClr val="accent4"/>
              </a:solidFill>
            </a:endParaRPr>
          </a:p>
          <a:p>
            <a:r>
              <a:rPr lang="en-US" dirty="0"/>
              <a:t>Karatsuba Integer Multiplication:</a:t>
            </a:r>
          </a:p>
          <a:p>
            <a:pPr lvl="1"/>
            <a:r>
              <a:rPr lang="en-US" dirty="0">
                <a:solidFill>
                  <a:schemeClr val="accent4"/>
                </a:solidFill>
              </a:rPr>
              <a:t>You can do better than grade school multiplication!</a:t>
            </a:r>
          </a:p>
          <a:p>
            <a:pPr lvl="1"/>
            <a:r>
              <a:rPr lang="en-US" dirty="0">
                <a:solidFill>
                  <a:schemeClr val="accent4"/>
                </a:solidFill>
              </a:rPr>
              <a:t>Example of divide-and-conquer in action</a:t>
            </a:r>
          </a:p>
          <a:p>
            <a:pPr lvl="1"/>
            <a:r>
              <a:rPr lang="en-US" dirty="0">
                <a:solidFill>
                  <a:schemeClr val="accent4"/>
                </a:solidFill>
              </a:rPr>
              <a:t>Informal demonstration of asymptotic analysis</a:t>
            </a:r>
          </a:p>
        </p:txBody>
      </p:sp>
      <p:sp>
        <p:nvSpPr>
          <p:cNvPr id="5" name="Content Placeholder 2"/>
          <p:cNvSpPr txBox="1">
            <a:spLocks/>
          </p:cNvSpPr>
          <p:nvPr/>
        </p:nvSpPr>
        <p:spPr>
          <a:xfrm>
            <a:off x="680166" y="5519714"/>
            <a:ext cx="7886700" cy="321001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pic>
        <p:nvPicPr>
          <p:cNvPr id="4" name="Picture 3">
            <a:extLst>
              <a:ext uri="{FF2B5EF4-FFF2-40B4-BE49-F238E27FC236}">
                <a16:creationId xmlns:a16="http://schemas.microsoft.com/office/drawing/2014/main" id="{68082F1D-12B3-284C-B0A4-25BF3B35DF8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37503" y="3616642"/>
            <a:ext cx="698084" cy="903403"/>
          </a:xfrm>
          <a:prstGeom prst="rect">
            <a:avLst/>
          </a:prstGeom>
        </p:spPr>
      </p:pic>
      <p:pic>
        <p:nvPicPr>
          <p:cNvPr id="6" name="Picture 5">
            <a:extLst>
              <a:ext uri="{FF2B5EF4-FFF2-40B4-BE49-F238E27FC236}">
                <a16:creationId xmlns:a16="http://schemas.microsoft.com/office/drawing/2014/main" id="{C9670C66-A011-6D43-8C7F-225ED8624AF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35587" y="3369425"/>
            <a:ext cx="1047413" cy="1150620"/>
          </a:xfrm>
          <a:prstGeom prst="rect">
            <a:avLst/>
          </a:prstGeom>
        </p:spPr>
      </p:pic>
    </p:spTree>
    <p:extLst>
      <p:ext uri="{BB962C8B-B14F-4D97-AF65-F5344CB8AC3E}">
        <p14:creationId xmlns:p14="http://schemas.microsoft.com/office/powerpoint/2010/main" val="64484858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690689"/>
            <a:ext cx="7886700" cy="4351338"/>
          </a:xfrm>
        </p:spPr>
        <p:txBody>
          <a:bodyPr/>
          <a:lstStyle/>
          <a:p>
            <a:r>
              <a:rPr lang="en-US" dirty="0"/>
              <a:t>Sorting!</a:t>
            </a:r>
          </a:p>
          <a:p>
            <a:r>
              <a:rPr lang="en-US" dirty="0" err="1"/>
              <a:t>Asymptotics</a:t>
            </a:r>
            <a:r>
              <a:rPr lang="en-US" dirty="0"/>
              <a:t> and (formal) Big-Oh notation</a:t>
            </a:r>
          </a:p>
          <a:p>
            <a:r>
              <a:rPr lang="en-US" dirty="0"/>
              <a:t>Divide and Conquer some more</a:t>
            </a:r>
          </a:p>
        </p:txBody>
      </p:sp>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205654" y="1514221"/>
            <a:ext cx="1423371" cy="1502031"/>
          </a:xfrm>
          <a:prstGeom prst="rect">
            <a:avLst/>
          </a:prstGeom>
        </p:spPr>
      </p:pic>
      <p:sp>
        <p:nvSpPr>
          <p:cNvPr id="2" name="Title 1"/>
          <p:cNvSpPr>
            <a:spLocks noGrp="1"/>
          </p:cNvSpPr>
          <p:nvPr>
            <p:ph type="title"/>
          </p:nvPr>
        </p:nvSpPr>
        <p:spPr/>
        <p:txBody>
          <a:bodyPr/>
          <a:lstStyle/>
          <a:p>
            <a:r>
              <a:rPr lang="en-US" dirty="0"/>
              <a:t>Next time</a:t>
            </a:r>
          </a:p>
        </p:txBody>
      </p:sp>
      <p:sp>
        <p:nvSpPr>
          <p:cNvPr id="4" name="Title 1"/>
          <p:cNvSpPr txBox="1">
            <a:spLocks/>
          </p:cNvSpPr>
          <p:nvPr/>
        </p:nvSpPr>
        <p:spPr>
          <a:xfrm>
            <a:off x="628650" y="3488413"/>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rgbClr val="F1792B"/>
                </a:solidFill>
              </a:rPr>
              <a:t>BEFORE</a:t>
            </a:r>
            <a:r>
              <a:rPr lang="en-US" dirty="0"/>
              <a:t> Next time</a:t>
            </a:r>
          </a:p>
        </p:txBody>
      </p:sp>
      <p:sp>
        <p:nvSpPr>
          <p:cNvPr id="5" name="Content Placeholder 2"/>
          <p:cNvSpPr txBox="1">
            <a:spLocks/>
          </p:cNvSpPr>
          <p:nvPr/>
        </p:nvSpPr>
        <p:spPr>
          <a:xfrm>
            <a:off x="856000" y="4664075"/>
            <a:ext cx="78867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i="1" dirty="0">
                <a:solidFill>
                  <a:srgbClr val="FF0000"/>
                </a:solidFill>
              </a:rPr>
              <a:t>Pre-lecture exercise!</a:t>
            </a:r>
            <a:r>
              <a:rPr lang="en-US" dirty="0"/>
              <a:t>  On the course </a:t>
            </a:r>
            <a:r>
              <a:rPr lang="en-US"/>
              <a:t>website!</a:t>
            </a:r>
            <a:endParaRPr lang="en-US" dirty="0"/>
          </a:p>
        </p:txBody>
      </p:sp>
    </p:spTree>
    <p:extLst>
      <p:ext uri="{BB962C8B-B14F-4D97-AF65-F5344CB8AC3E}">
        <p14:creationId xmlns:p14="http://schemas.microsoft.com/office/powerpoint/2010/main" val="10708009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Algorithms are useful</a:t>
            </a:r>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531673" y="2128761"/>
            <a:ext cx="1417951" cy="886219"/>
          </a:xfrm>
          <a:prstGeom prst="rect">
            <a:avLst/>
          </a:prstGeom>
        </p:spPr>
      </p:pic>
      <p:pic>
        <p:nvPicPr>
          <p:cNvPr id="7"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780748" y="3622276"/>
            <a:ext cx="919802" cy="1191453"/>
          </a:xfrm>
          <a:prstGeom prst="rect">
            <a:avLst/>
          </a:prstGeom>
        </p:spPr>
      </p:pic>
      <p:pic>
        <p:nvPicPr>
          <p:cNvPr id="9" name="Picture 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361710" y="5225490"/>
            <a:ext cx="1757878" cy="1309879"/>
          </a:xfrm>
          <a:prstGeom prst="rect">
            <a:avLst/>
          </a:prstGeom>
        </p:spPr>
      </p:pic>
      <p:pic>
        <p:nvPicPr>
          <p:cNvPr id="11" name="Picture 1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489475" y="1931937"/>
            <a:ext cx="1309555" cy="1309555"/>
          </a:xfrm>
          <a:prstGeom prst="rect">
            <a:avLst/>
          </a:prstGeom>
        </p:spPr>
      </p:pic>
      <p:pic>
        <p:nvPicPr>
          <p:cNvPr id="15" name="Picture 14"/>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463223" y="3536975"/>
            <a:ext cx="1362057" cy="1362057"/>
          </a:xfrm>
          <a:prstGeom prst="rect">
            <a:avLst/>
          </a:prstGeom>
        </p:spPr>
      </p:pic>
      <p:pic>
        <p:nvPicPr>
          <p:cNvPr id="16" name="Picture 15"/>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489475" y="5157790"/>
            <a:ext cx="1544292" cy="1377579"/>
          </a:xfrm>
          <a:prstGeom prst="rect">
            <a:avLst/>
          </a:prstGeom>
        </p:spPr>
      </p:pic>
      <p:sp>
        <p:nvSpPr>
          <p:cNvPr id="3" name="TextBox 2">
            <a:extLst>
              <a:ext uri="{FF2B5EF4-FFF2-40B4-BE49-F238E27FC236}">
                <a16:creationId xmlns:a16="http://schemas.microsoft.com/office/drawing/2014/main" id="{FE095AB5-4B40-C440-85E2-B671361BFC27}"/>
              </a:ext>
            </a:extLst>
          </p:cNvPr>
          <p:cNvSpPr txBox="1"/>
          <p:nvPr/>
        </p:nvSpPr>
        <p:spPr>
          <a:xfrm>
            <a:off x="537129" y="1931937"/>
            <a:ext cx="4363172" cy="1815882"/>
          </a:xfrm>
          <a:prstGeom prst="rect">
            <a:avLst/>
          </a:prstGeom>
          <a:noFill/>
        </p:spPr>
        <p:txBody>
          <a:bodyPr wrap="square" rtlCol="0">
            <a:spAutoFit/>
          </a:bodyPr>
          <a:lstStyle/>
          <a:p>
            <a:pPr marL="285750" indent="-285750">
              <a:buFont typeface="Arial" panose="020B0604020202020204" pitchFamily="34" charset="0"/>
              <a:buChar char="•"/>
            </a:pPr>
            <a:r>
              <a:rPr lang="en-US" sz="2800" dirty="0"/>
              <a:t>As inputs get bigger and bigger, having good algorithms becomes more and more important!</a:t>
            </a:r>
          </a:p>
        </p:txBody>
      </p:sp>
    </p:spTree>
    <p:extLst>
      <p:ext uri="{BB962C8B-B14F-4D97-AF65-F5344CB8AC3E}">
        <p14:creationId xmlns:p14="http://schemas.microsoft.com/office/powerpoint/2010/main" val="1231322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23496</TotalTime>
  <Words>4264</Words>
  <Application>Microsoft Macintosh PowerPoint</Application>
  <PresentationFormat>On-screen Show (4:3)</PresentationFormat>
  <Paragraphs>890</Paragraphs>
  <Slides>86</Slides>
  <Notes>64</Notes>
  <HiddenSlides>1</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86</vt:i4>
      </vt:variant>
    </vt:vector>
  </HeadingPairs>
  <TitlesOfParts>
    <vt:vector size="96" baseType="lpstr">
      <vt:lpstr>Apple Chancery</vt:lpstr>
      <vt:lpstr>Arial</vt:lpstr>
      <vt:lpstr>Arial Rounded MT Bold</vt:lpstr>
      <vt:lpstr>Calibri</vt:lpstr>
      <vt:lpstr>Calibri Light</vt:lpstr>
      <vt:lpstr>Cambria Math</vt:lpstr>
      <vt:lpstr>Comic Sans MS</vt:lpstr>
      <vt:lpstr>Courier</vt:lpstr>
      <vt:lpstr>MesloLGS NF</vt:lpstr>
      <vt:lpstr>Office Theme</vt:lpstr>
      <vt:lpstr>CS 161 Design and Analysis of Algorithms</vt:lpstr>
      <vt:lpstr>The big questions</vt:lpstr>
      <vt:lpstr>Who are we?</vt:lpstr>
      <vt:lpstr>Who are you?</vt:lpstr>
      <vt:lpstr>Where are you?</vt:lpstr>
      <vt:lpstr>Why are we here?</vt:lpstr>
      <vt:lpstr>Why are you here?</vt:lpstr>
      <vt:lpstr>Algorithms are fundamental</vt:lpstr>
      <vt:lpstr>Algorithms are useful</vt:lpstr>
      <vt:lpstr>Algorithms are fun!</vt:lpstr>
      <vt:lpstr>What’s going on?</vt:lpstr>
      <vt:lpstr>Course goals</vt:lpstr>
      <vt:lpstr>Roadmap</vt:lpstr>
      <vt:lpstr>Our guiding questions:</vt:lpstr>
      <vt:lpstr>Our internal monologue…</vt:lpstr>
      <vt:lpstr>Aside: the bigger picture</vt:lpstr>
      <vt:lpstr>Course elements and resources</vt:lpstr>
      <vt:lpstr>Lectures</vt:lpstr>
      <vt:lpstr>Embedded EthiCS Lectures</vt:lpstr>
      <vt:lpstr>How to get the most out of lectures</vt:lpstr>
      <vt:lpstr>IPython Notebooks</vt:lpstr>
      <vt:lpstr>Concept Check Questions</vt:lpstr>
      <vt:lpstr>References</vt:lpstr>
      <vt:lpstr>Sections</vt:lpstr>
      <vt:lpstr>Homework</vt:lpstr>
      <vt:lpstr>Homework</vt:lpstr>
      <vt:lpstr>How to get the most out of homework</vt:lpstr>
      <vt:lpstr>Exams</vt:lpstr>
      <vt:lpstr>Final Exam Date/Time is Strict</vt:lpstr>
      <vt:lpstr>Grading</vt:lpstr>
      <vt:lpstr>Grading Curve</vt:lpstr>
      <vt:lpstr>Talk to us!</vt:lpstr>
      <vt:lpstr>Talk to each other!</vt:lpstr>
      <vt:lpstr>Course elements and resources</vt:lpstr>
      <vt:lpstr>A note on course policies</vt:lpstr>
      <vt:lpstr>Collaboration</vt:lpstr>
      <vt:lpstr>Honor code</vt:lpstr>
      <vt:lpstr>Bug bounty!</vt:lpstr>
      <vt:lpstr>For CGOE Students (and all students)</vt:lpstr>
      <vt:lpstr>OAE forms</vt:lpstr>
      <vt:lpstr>Feedback!</vt:lpstr>
      <vt:lpstr>How are you approaching CS 161?</vt:lpstr>
      <vt:lpstr>Everyone can succeed in this class!</vt:lpstr>
      <vt:lpstr>The big questions</vt:lpstr>
      <vt:lpstr>Today’s goals</vt:lpstr>
      <vt:lpstr>Let’s start at the beginning</vt:lpstr>
      <vt:lpstr>Etymology of “Algorithm”</vt:lpstr>
      <vt:lpstr>This was kind of a big deal</vt:lpstr>
      <vt:lpstr>Integer Multiplication</vt:lpstr>
      <vt:lpstr>Integer Multiplication</vt:lpstr>
      <vt:lpstr>Integer Multiplication</vt:lpstr>
      <vt:lpstr>Big-Oh Notation</vt:lpstr>
      <vt:lpstr>Implemented in Python, on a laptop</vt:lpstr>
      <vt:lpstr>Implemented by hand</vt:lpstr>
      <vt:lpstr>Why is big-Oh notation meaningful?</vt:lpstr>
      <vt:lpstr>Let n get bigger…</vt:lpstr>
      <vt:lpstr>Take-away</vt:lpstr>
      <vt:lpstr>Can we do better?</vt:lpstr>
      <vt:lpstr>Let’s dig into our algorithmic toolkit…</vt:lpstr>
      <vt:lpstr>Divide and conquer</vt:lpstr>
      <vt:lpstr>Divide and conquer for multiplication</vt:lpstr>
      <vt:lpstr>More generally</vt:lpstr>
      <vt:lpstr>Divide and conquer algorithm not very precisely…</vt:lpstr>
      <vt:lpstr>Think-Pair-Share</vt:lpstr>
      <vt:lpstr>Recursion Tree</vt:lpstr>
      <vt:lpstr>What is the running time?</vt:lpstr>
      <vt:lpstr>1. Try it.</vt:lpstr>
      <vt:lpstr>2. Try to understand the running time analytically </vt:lpstr>
      <vt:lpstr>2. Try to understand the running time analytically </vt:lpstr>
      <vt:lpstr>Recursion Tree</vt:lpstr>
      <vt:lpstr>2. Try to understand the running time analytically </vt:lpstr>
      <vt:lpstr>How many one-digit multiplies?</vt:lpstr>
      <vt:lpstr>There are n2 1-digit problems</vt:lpstr>
      <vt:lpstr>That’s a bit disappointing All that work and still (at least) O(n^2 )…</vt:lpstr>
      <vt:lpstr>Divide and conquer can actually make progress</vt:lpstr>
      <vt:lpstr>Karatsuba integer multiplication</vt:lpstr>
      <vt:lpstr>How would this work?</vt:lpstr>
      <vt:lpstr>What’s the running time?</vt:lpstr>
      <vt:lpstr>This is much better!</vt:lpstr>
      <vt:lpstr>We can even see it in real life!</vt:lpstr>
      <vt:lpstr>Can we do better?</vt:lpstr>
      <vt:lpstr>Today’s goals</vt:lpstr>
      <vt:lpstr>How was the pace today?</vt:lpstr>
      <vt:lpstr>The big questions</vt:lpstr>
      <vt:lpstr>Wrap up</vt:lpstr>
      <vt:lpstr>Next time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CS 161</dc:title>
  <dc:creator>Mary Katherine Wootters</dc:creator>
  <cp:lastModifiedBy>Nima Anari</cp:lastModifiedBy>
  <cp:revision>402</cp:revision>
  <cp:lastPrinted>2019-01-08T23:42:04Z</cp:lastPrinted>
  <dcterms:created xsi:type="dcterms:W3CDTF">2017-02-08T22:22:54Z</dcterms:created>
  <dcterms:modified xsi:type="dcterms:W3CDTF">2025-01-06T20:21:43Z</dcterms:modified>
</cp:coreProperties>
</file>