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16"/>
  </p:notesMasterIdLst>
  <p:sldIdLst>
    <p:sldId id="256" r:id="rId2"/>
    <p:sldId id="259" r:id="rId3"/>
    <p:sldId id="258" r:id="rId4"/>
    <p:sldId id="260" r:id="rId5"/>
    <p:sldId id="371" r:id="rId6"/>
    <p:sldId id="262" r:id="rId7"/>
    <p:sldId id="261" r:id="rId8"/>
    <p:sldId id="263" r:id="rId9"/>
    <p:sldId id="264" r:id="rId10"/>
    <p:sldId id="265" r:id="rId11"/>
    <p:sldId id="266" r:id="rId12"/>
    <p:sldId id="268" r:id="rId13"/>
    <p:sldId id="381" r:id="rId14"/>
    <p:sldId id="269" r:id="rId15"/>
    <p:sldId id="270" r:id="rId16"/>
    <p:sldId id="271" r:id="rId17"/>
    <p:sldId id="272" r:id="rId18"/>
    <p:sldId id="273" r:id="rId19"/>
    <p:sldId id="372" r:id="rId20"/>
    <p:sldId id="3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340" r:id="rId35"/>
    <p:sldId id="288" r:id="rId36"/>
    <p:sldId id="289" r:id="rId37"/>
    <p:sldId id="290" r:id="rId38"/>
    <p:sldId id="291" r:id="rId39"/>
    <p:sldId id="316" r:id="rId40"/>
    <p:sldId id="293" r:id="rId41"/>
    <p:sldId id="377" r:id="rId42"/>
    <p:sldId id="294" r:id="rId43"/>
    <p:sldId id="295" r:id="rId44"/>
    <p:sldId id="296" r:id="rId45"/>
    <p:sldId id="297" r:id="rId46"/>
    <p:sldId id="298" r:id="rId47"/>
    <p:sldId id="301" r:id="rId48"/>
    <p:sldId id="374" r:id="rId49"/>
    <p:sldId id="302" r:id="rId50"/>
    <p:sldId id="306" r:id="rId51"/>
    <p:sldId id="307" r:id="rId52"/>
    <p:sldId id="319" r:id="rId53"/>
    <p:sldId id="308" r:id="rId54"/>
    <p:sldId id="320" r:id="rId55"/>
    <p:sldId id="309" r:id="rId56"/>
    <p:sldId id="321" r:id="rId57"/>
    <p:sldId id="310" r:id="rId58"/>
    <p:sldId id="311" r:id="rId59"/>
    <p:sldId id="341" r:id="rId60"/>
    <p:sldId id="299" r:id="rId61"/>
    <p:sldId id="303" r:id="rId62"/>
    <p:sldId id="362" r:id="rId63"/>
    <p:sldId id="363" r:id="rId64"/>
    <p:sldId id="317" r:id="rId65"/>
    <p:sldId id="364" r:id="rId66"/>
    <p:sldId id="380" r:id="rId67"/>
    <p:sldId id="375" r:id="rId68"/>
    <p:sldId id="318" r:id="rId69"/>
    <p:sldId id="378" r:id="rId70"/>
    <p:sldId id="379" r:id="rId71"/>
    <p:sldId id="315" r:id="rId72"/>
    <p:sldId id="312" r:id="rId73"/>
    <p:sldId id="313" r:id="rId74"/>
    <p:sldId id="322" r:id="rId75"/>
    <p:sldId id="304" r:id="rId76"/>
    <p:sldId id="325" r:id="rId77"/>
    <p:sldId id="368" r:id="rId78"/>
    <p:sldId id="326" r:id="rId79"/>
    <p:sldId id="327" r:id="rId80"/>
    <p:sldId id="330" r:id="rId81"/>
    <p:sldId id="369" r:id="rId82"/>
    <p:sldId id="331" r:id="rId83"/>
    <p:sldId id="333" r:id="rId84"/>
    <p:sldId id="332" r:id="rId85"/>
    <p:sldId id="334" r:id="rId86"/>
    <p:sldId id="335" r:id="rId87"/>
    <p:sldId id="370" r:id="rId88"/>
    <p:sldId id="336" r:id="rId89"/>
    <p:sldId id="366" r:id="rId90"/>
    <p:sldId id="338" r:id="rId91"/>
    <p:sldId id="339" r:id="rId92"/>
    <p:sldId id="367" r:id="rId93"/>
    <p:sldId id="323" r:id="rId94"/>
    <p:sldId id="342" r:id="rId95"/>
    <p:sldId id="343" r:id="rId96"/>
    <p:sldId id="324" r:id="rId97"/>
    <p:sldId id="344" r:id="rId98"/>
    <p:sldId id="346" r:id="rId99"/>
    <p:sldId id="345" r:id="rId100"/>
    <p:sldId id="348" r:id="rId101"/>
    <p:sldId id="347" r:id="rId102"/>
    <p:sldId id="349" r:id="rId103"/>
    <p:sldId id="350" r:id="rId104"/>
    <p:sldId id="351" r:id="rId105"/>
    <p:sldId id="352" r:id="rId106"/>
    <p:sldId id="353" r:id="rId107"/>
    <p:sldId id="355" r:id="rId108"/>
    <p:sldId id="354" r:id="rId109"/>
    <p:sldId id="356" r:id="rId110"/>
    <p:sldId id="357" r:id="rId111"/>
    <p:sldId id="358" r:id="rId112"/>
    <p:sldId id="359" r:id="rId113"/>
    <p:sldId id="360" r:id="rId114"/>
    <p:sldId id="361" r:id="rId1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00AB"/>
    <a:srgbClr val="FF8600"/>
    <a:srgbClr val="E95669"/>
    <a:srgbClr val="FFAADC"/>
    <a:srgbClr val="0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31"/>
    <p:restoredTop sz="94700"/>
  </p:normalViewPr>
  <p:slideViewPr>
    <p:cSldViewPr snapToGrid="0" snapToObjects="1">
      <p:cViewPr varScale="1">
        <p:scale>
          <a:sx n="128" d="100"/>
          <a:sy n="128" d="100"/>
        </p:scale>
        <p:origin x="21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14491-3B2A-DF43-BCFD-BAD0B57123F4}" type="datetimeFigureOut">
              <a:rPr lang="en-US" smtClean="0"/>
              <a:t>2/24/23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D491B-1C88-6C4C-8429-3C290B1EA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02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865B-0F62-1F41-B380-9A8F3EBD3FA8}" type="datetime1">
              <a:rPr lang="en-US" smtClean="0"/>
              <a:t>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8A7C-5DD1-574A-B743-A114A72587FD}" type="datetime1">
              <a:rPr lang="en-US" smtClean="0"/>
              <a:t>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1ACC0-9717-7248-9973-BBB3DDAE82B1}" type="datetime1">
              <a:rPr lang="en-US" smtClean="0"/>
              <a:t>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D715E-9122-0448-AF57-2ED17D08BF2C}" type="datetime1">
              <a:rPr lang="en-US" smtClean="0"/>
              <a:t>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2061C-B995-9948-8A6D-9CC16DE1FBD1}" type="datetime1">
              <a:rPr lang="en-US" smtClean="0"/>
              <a:t>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8137B-AB78-944A-8B41-79421345309E}" type="datetime1">
              <a:rPr lang="en-US" smtClean="0"/>
              <a:t>2/24/23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24B72-B59C-0849-A54C-8C8D36DBC8FC}" type="datetime1">
              <a:rPr lang="en-US" smtClean="0"/>
              <a:t>2/24/23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FC7D1-ABCE-1D42-92F4-4E78ABEFFE6D}" type="datetime1">
              <a:rPr lang="en-US" smtClean="0"/>
              <a:t>2/24/23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E872-5E49-DF47-AF2B-33EF263175FE}" type="datetime1">
              <a:rPr lang="en-US" smtClean="0"/>
              <a:t>2/24/23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D26B7-0F46-9F45-A8CD-E556F1243946}" type="datetime1">
              <a:rPr lang="en-US" smtClean="0"/>
              <a:t>2/24/23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E5081-4993-BF43-A18A-E04E221FEA74}" type="datetime1">
              <a:rPr lang="en-US" smtClean="0"/>
              <a:t>2/24/23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BAB94-69DE-3642-90FD-8106619DC16A}" type="datetime1">
              <a:rPr lang="en-US" smtClean="0"/>
              <a:t>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FF170-42D9-E44F-9C55-E217B723E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33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7" Type="http://schemas.openxmlformats.org/officeDocument/2006/relationships/image" Target="../media/image14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20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f"/><Relationship Id="rId3" Type="http://schemas.openxmlformats.org/officeDocument/2006/relationships/image" Target="../media/image29.tiff"/><Relationship Id="rId7" Type="http://schemas.openxmlformats.org/officeDocument/2006/relationships/image" Target="../media/image33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tiff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7" Type="http://schemas.openxmlformats.org/officeDocument/2006/relationships/image" Target="../media/image33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tiff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tiff"/><Relationship Id="rId4" Type="http://schemas.openxmlformats.org/officeDocument/2006/relationships/image" Target="../media/image1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6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7" Type="http://schemas.openxmlformats.org/officeDocument/2006/relationships/image" Target="../media/image40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6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7" Type="http://schemas.openxmlformats.org/officeDocument/2006/relationships/image" Target="../media/image40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6.tif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3" Type="http://schemas.openxmlformats.org/officeDocument/2006/relationships/image" Target="../media/image39.tiff"/><Relationship Id="rId7" Type="http://schemas.openxmlformats.org/officeDocument/2006/relationships/image" Target="../media/image40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6.tiff"/><Relationship Id="rId9" Type="http://schemas.openxmlformats.org/officeDocument/2006/relationships/image" Target="../media/image42.tif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3" Type="http://schemas.openxmlformats.org/officeDocument/2006/relationships/image" Target="../media/image39.tiff"/><Relationship Id="rId7" Type="http://schemas.openxmlformats.org/officeDocument/2006/relationships/image" Target="../media/image40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6.tif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3" Type="http://schemas.openxmlformats.org/officeDocument/2006/relationships/image" Target="../media/image39.tiff"/><Relationship Id="rId7" Type="http://schemas.openxmlformats.org/officeDocument/2006/relationships/image" Target="../media/image40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10" Type="http://schemas.openxmlformats.org/officeDocument/2006/relationships/image" Target="../media/image44.tiff"/><Relationship Id="rId4" Type="http://schemas.openxmlformats.org/officeDocument/2006/relationships/image" Target="../media/image16.tiff"/><Relationship Id="rId9" Type="http://schemas.openxmlformats.org/officeDocument/2006/relationships/image" Target="../media/image43.tif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3" Type="http://schemas.openxmlformats.org/officeDocument/2006/relationships/image" Target="../media/image39.tiff"/><Relationship Id="rId7" Type="http://schemas.openxmlformats.org/officeDocument/2006/relationships/image" Target="../media/image40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10" Type="http://schemas.openxmlformats.org/officeDocument/2006/relationships/image" Target="../media/image44.tiff"/><Relationship Id="rId4" Type="http://schemas.openxmlformats.org/officeDocument/2006/relationships/image" Target="../media/image16.tiff"/><Relationship Id="rId9" Type="http://schemas.openxmlformats.org/officeDocument/2006/relationships/image" Target="../media/image43.tif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3" Type="http://schemas.openxmlformats.org/officeDocument/2006/relationships/image" Target="../media/image39.tiff"/><Relationship Id="rId7" Type="http://schemas.openxmlformats.org/officeDocument/2006/relationships/image" Target="../media/image40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6.tiff"/><Relationship Id="rId9" Type="http://schemas.openxmlformats.org/officeDocument/2006/relationships/image" Target="../media/image43.tif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20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7" Type="http://schemas.openxmlformats.org/officeDocument/2006/relationships/image" Target="../media/image51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tiff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7" Type="http://schemas.openxmlformats.org/officeDocument/2006/relationships/image" Target="../media/image54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tiff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7" Type="http://schemas.openxmlformats.org/officeDocument/2006/relationships/image" Target="../media/image54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tiff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tiff"/><Relationship Id="rId3" Type="http://schemas.openxmlformats.org/officeDocument/2006/relationships/image" Target="../media/image52.tiff"/><Relationship Id="rId7" Type="http://schemas.openxmlformats.org/officeDocument/2006/relationships/image" Target="../media/image53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tiff"/><Relationship Id="rId3" Type="http://schemas.openxmlformats.org/officeDocument/2006/relationships/image" Target="../media/image33.tiff"/><Relationship Id="rId7" Type="http://schemas.openxmlformats.org/officeDocument/2006/relationships/image" Target="../media/image53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image" Target="../media/image29.tiff"/><Relationship Id="rId9" Type="http://schemas.openxmlformats.org/officeDocument/2006/relationships/image" Target="../media/image56.tiff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tiff"/><Relationship Id="rId3" Type="http://schemas.openxmlformats.org/officeDocument/2006/relationships/image" Target="../media/image55.tiff"/><Relationship Id="rId7" Type="http://schemas.openxmlformats.org/officeDocument/2006/relationships/image" Target="../media/image31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33.tiff"/><Relationship Id="rId9" Type="http://schemas.openxmlformats.org/officeDocument/2006/relationships/image" Target="../media/image5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tiff"/><Relationship Id="rId3" Type="http://schemas.openxmlformats.org/officeDocument/2006/relationships/image" Target="../media/image33.tiff"/><Relationship Id="rId7" Type="http://schemas.openxmlformats.org/officeDocument/2006/relationships/image" Target="../media/image53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image" Target="../media/image29.tiff"/><Relationship Id="rId9" Type="http://schemas.openxmlformats.org/officeDocument/2006/relationships/image" Target="../media/image56.tiff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tiff"/><Relationship Id="rId3" Type="http://schemas.openxmlformats.org/officeDocument/2006/relationships/image" Target="../media/image33.tiff"/><Relationship Id="rId7" Type="http://schemas.openxmlformats.org/officeDocument/2006/relationships/image" Target="../media/image32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image" Target="../media/image29.tiff"/><Relationship Id="rId9" Type="http://schemas.openxmlformats.org/officeDocument/2006/relationships/image" Target="../media/image54.tif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3" Type="http://schemas.openxmlformats.org/officeDocument/2006/relationships/image" Target="../media/image16.tiff"/><Relationship Id="rId7" Type="http://schemas.openxmlformats.org/officeDocument/2006/relationships/image" Target="../media/image59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Relationship Id="rId9" Type="http://schemas.openxmlformats.org/officeDocument/2006/relationships/image" Target="../media/image24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3" Type="http://schemas.openxmlformats.org/officeDocument/2006/relationships/image" Target="../media/image16.tiff"/><Relationship Id="rId7" Type="http://schemas.openxmlformats.org/officeDocument/2006/relationships/image" Target="../media/image59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Relationship Id="rId9" Type="http://schemas.openxmlformats.org/officeDocument/2006/relationships/image" Target="../media/image24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3" Type="http://schemas.openxmlformats.org/officeDocument/2006/relationships/image" Target="../media/image16.tiff"/><Relationship Id="rId7" Type="http://schemas.openxmlformats.org/officeDocument/2006/relationships/image" Target="../media/image59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Relationship Id="rId9" Type="http://schemas.openxmlformats.org/officeDocument/2006/relationships/image" Target="../media/image24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3" Type="http://schemas.openxmlformats.org/officeDocument/2006/relationships/image" Target="../media/image16.tiff"/><Relationship Id="rId7" Type="http://schemas.openxmlformats.org/officeDocument/2006/relationships/image" Target="../media/image59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3" Type="http://schemas.openxmlformats.org/officeDocument/2006/relationships/image" Target="../media/image16.tiff"/><Relationship Id="rId7" Type="http://schemas.openxmlformats.org/officeDocument/2006/relationships/image" Target="../media/image59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Relationship Id="rId9" Type="http://schemas.openxmlformats.org/officeDocument/2006/relationships/image" Target="../media/image24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3" Type="http://schemas.openxmlformats.org/officeDocument/2006/relationships/image" Target="../media/image16.tiff"/><Relationship Id="rId7" Type="http://schemas.openxmlformats.org/officeDocument/2006/relationships/image" Target="../media/image59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Relationship Id="rId9" Type="http://schemas.openxmlformats.org/officeDocument/2006/relationships/image" Target="../media/image24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3" Type="http://schemas.openxmlformats.org/officeDocument/2006/relationships/image" Target="../media/image16.tiff"/><Relationship Id="rId7" Type="http://schemas.openxmlformats.org/officeDocument/2006/relationships/image" Target="../media/image59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Relationship Id="rId9" Type="http://schemas.openxmlformats.org/officeDocument/2006/relationships/image" Target="../media/image24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3" Type="http://schemas.openxmlformats.org/officeDocument/2006/relationships/image" Target="../media/image16.tiff"/><Relationship Id="rId7" Type="http://schemas.openxmlformats.org/officeDocument/2006/relationships/image" Target="../media/image59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Relationship Id="rId9" Type="http://schemas.openxmlformats.org/officeDocument/2006/relationships/image" Target="../media/image24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3" Type="http://schemas.openxmlformats.org/officeDocument/2006/relationships/image" Target="../media/image16.tiff"/><Relationship Id="rId7" Type="http://schemas.openxmlformats.org/officeDocument/2006/relationships/image" Target="../media/image59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5" Type="http://schemas.openxmlformats.org/officeDocument/2006/relationships/image" Target="../media/image20.tiff"/><Relationship Id="rId10" Type="http://schemas.openxmlformats.org/officeDocument/2006/relationships/image" Target="../media/image61.tiff"/><Relationship Id="rId4" Type="http://schemas.openxmlformats.org/officeDocument/2006/relationships/image" Target="../media/image19.tiff"/><Relationship Id="rId9" Type="http://schemas.openxmlformats.org/officeDocument/2006/relationships/image" Target="../media/image24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3" Type="http://schemas.openxmlformats.org/officeDocument/2006/relationships/image" Target="../media/image16.tiff"/><Relationship Id="rId7" Type="http://schemas.openxmlformats.org/officeDocument/2006/relationships/image" Target="../media/image59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5" Type="http://schemas.openxmlformats.org/officeDocument/2006/relationships/image" Target="../media/image20.tiff"/><Relationship Id="rId10" Type="http://schemas.openxmlformats.org/officeDocument/2006/relationships/image" Target="../media/image61.tiff"/><Relationship Id="rId4" Type="http://schemas.openxmlformats.org/officeDocument/2006/relationships/image" Target="../media/image19.tiff"/><Relationship Id="rId9" Type="http://schemas.openxmlformats.org/officeDocument/2006/relationships/image" Target="../media/image24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3" Type="http://schemas.openxmlformats.org/officeDocument/2006/relationships/image" Target="../media/image16.tiff"/><Relationship Id="rId7" Type="http://schemas.openxmlformats.org/officeDocument/2006/relationships/image" Target="../media/image59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5" Type="http://schemas.openxmlformats.org/officeDocument/2006/relationships/image" Target="../media/image20.tiff"/><Relationship Id="rId10" Type="http://schemas.openxmlformats.org/officeDocument/2006/relationships/image" Target="../media/image61.tiff"/><Relationship Id="rId4" Type="http://schemas.openxmlformats.org/officeDocument/2006/relationships/image" Target="../media/image19.tiff"/><Relationship Id="rId9" Type="http://schemas.openxmlformats.org/officeDocument/2006/relationships/image" Target="../media/image24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3" Type="http://schemas.openxmlformats.org/officeDocument/2006/relationships/image" Target="../media/image16.tiff"/><Relationship Id="rId7" Type="http://schemas.openxmlformats.org/officeDocument/2006/relationships/image" Target="../media/image59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5" Type="http://schemas.openxmlformats.org/officeDocument/2006/relationships/image" Target="../media/image20.tiff"/><Relationship Id="rId10" Type="http://schemas.openxmlformats.org/officeDocument/2006/relationships/image" Target="../media/image61.tiff"/><Relationship Id="rId4" Type="http://schemas.openxmlformats.org/officeDocument/2006/relationships/image" Target="../media/image19.tiff"/><Relationship Id="rId9" Type="http://schemas.openxmlformats.org/officeDocument/2006/relationships/image" Target="../media/image24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3" Type="http://schemas.openxmlformats.org/officeDocument/2006/relationships/image" Target="../media/image16.tiff"/><Relationship Id="rId7" Type="http://schemas.openxmlformats.org/officeDocument/2006/relationships/image" Target="../media/image59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5" Type="http://schemas.openxmlformats.org/officeDocument/2006/relationships/image" Target="../media/image20.tiff"/><Relationship Id="rId10" Type="http://schemas.openxmlformats.org/officeDocument/2006/relationships/image" Target="../media/image61.tiff"/><Relationship Id="rId4" Type="http://schemas.openxmlformats.org/officeDocument/2006/relationships/image" Target="../media/image19.tiff"/><Relationship Id="rId9" Type="http://schemas.openxmlformats.org/officeDocument/2006/relationships/image" Target="../media/image24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3" Type="http://schemas.openxmlformats.org/officeDocument/2006/relationships/image" Target="../media/image16.tiff"/><Relationship Id="rId7" Type="http://schemas.openxmlformats.org/officeDocument/2006/relationships/image" Target="../media/image59.tiff"/><Relationship Id="rId12" Type="http://schemas.openxmlformats.org/officeDocument/2006/relationships/image" Target="../media/image63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11" Type="http://schemas.openxmlformats.org/officeDocument/2006/relationships/image" Target="../media/image62.tiff"/><Relationship Id="rId5" Type="http://schemas.openxmlformats.org/officeDocument/2006/relationships/image" Target="../media/image20.tiff"/><Relationship Id="rId10" Type="http://schemas.openxmlformats.org/officeDocument/2006/relationships/image" Target="../media/image61.tiff"/><Relationship Id="rId4" Type="http://schemas.openxmlformats.org/officeDocument/2006/relationships/image" Target="../media/image19.tiff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3" Type="http://schemas.openxmlformats.org/officeDocument/2006/relationships/image" Target="../media/image16.tiff"/><Relationship Id="rId7" Type="http://schemas.openxmlformats.org/officeDocument/2006/relationships/image" Target="../media/image59.tiff"/><Relationship Id="rId12" Type="http://schemas.openxmlformats.org/officeDocument/2006/relationships/image" Target="../media/image63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11" Type="http://schemas.openxmlformats.org/officeDocument/2006/relationships/image" Target="../media/image62.tiff"/><Relationship Id="rId5" Type="http://schemas.openxmlformats.org/officeDocument/2006/relationships/image" Target="../media/image20.tiff"/><Relationship Id="rId10" Type="http://schemas.openxmlformats.org/officeDocument/2006/relationships/image" Target="../media/image61.tiff"/><Relationship Id="rId4" Type="http://schemas.openxmlformats.org/officeDocument/2006/relationships/image" Target="../media/image19.tiff"/><Relationship Id="rId9" Type="http://schemas.openxmlformats.org/officeDocument/2006/relationships/image" Target="../media/image24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13" Type="http://schemas.openxmlformats.org/officeDocument/2006/relationships/image" Target="../media/image64.tiff"/><Relationship Id="rId3" Type="http://schemas.openxmlformats.org/officeDocument/2006/relationships/image" Target="../media/image16.tiff"/><Relationship Id="rId7" Type="http://schemas.openxmlformats.org/officeDocument/2006/relationships/image" Target="../media/image59.tiff"/><Relationship Id="rId12" Type="http://schemas.openxmlformats.org/officeDocument/2006/relationships/image" Target="../media/image63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11" Type="http://schemas.openxmlformats.org/officeDocument/2006/relationships/image" Target="../media/image62.tiff"/><Relationship Id="rId5" Type="http://schemas.openxmlformats.org/officeDocument/2006/relationships/image" Target="../media/image20.tiff"/><Relationship Id="rId10" Type="http://schemas.openxmlformats.org/officeDocument/2006/relationships/image" Target="../media/image61.tiff"/><Relationship Id="rId4" Type="http://schemas.openxmlformats.org/officeDocument/2006/relationships/image" Target="../media/image19.tiff"/><Relationship Id="rId9" Type="http://schemas.openxmlformats.org/officeDocument/2006/relationships/image" Target="../media/image24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13" Type="http://schemas.openxmlformats.org/officeDocument/2006/relationships/image" Target="../media/image64.tiff"/><Relationship Id="rId3" Type="http://schemas.openxmlformats.org/officeDocument/2006/relationships/image" Target="../media/image16.tiff"/><Relationship Id="rId7" Type="http://schemas.openxmlformats.org/officeDocument/2006/relationships/image" Target="../media/image59.tiff"/><Relationship Id="rId12" Type="http://schemas.openxmlformats.org/officeDocument/2006/relationships/image" Target="../media/image63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11" Type="http://schemas.openxmlformats.org/officeDocument/2006/relationships/image" Target="../media/image62.tiff"/><Relationship Id="rId5" Type="http://schemas.openxmlformats.org/officeDocument/2006/relationships/image" Target="../media/image20.tiff"/><Relationship Id="rId10" Type="http://schemas.openxmlformats.org/officeDocument/2006/relationships/image" Target="../media/image61.tiff"/><Relationship Id="rId4" Type="http://schemas.openxmlformats.org/officeDocument/2006/relationships/image" Target="../media/image19.tiff"/><Relationship Id="rId9" Type="http://schemas.openxmlformats.org/officeDocument/2006/relationships/image" Target="../media/image24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tiff"/><Relationship Id="rId3" Type="http://schemas.openxmlformats.org/officeDocument/2006/relationships/image" Target="../media/image67.tiff"/><Relationship Id="rId7" Type="http://schemas.openxmlformats.org/officeDocument/2006/relationships/image" Target="../media/image71.tiff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tiff"/><Relationship Id="rId5" Type="http://schemas.openxmlformats.org/officeDocument/2006/relationships/image" Target="../media/image69.tiff"/><Relationship Id="rId4" Type="http://schemas.openxmlformats.org/officeDocument/2006/relationships/image" Target="../media/image68.tiff"/><Relationship Id="rId9" Type="http://schemas.openxmlformats.org/officeDocument/2006/relationships/image" Target="../media/image73.tiff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13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CF6E6C"/>
                </a:solidFill>
              </a:rPr>
              <a:t>More dynamic programming!</a:t>
            </a:r>
          </a:p>
          <a:p>
            <a:r>
              <a:rPr lang="en-US" dirty="0"/>
              <a:t>Longest Common Subsequences, Knapsack, and </a:t>
            </a:r>
          </a:p>
          <a:p>
            <a:r>
              <a:rPr lang="en-US" dirty="0"/>
              <a:t>(if time) independent sets in trees.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353219-8DA6-9B4E-A070-B31EDFF7B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6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</a:t>
            </a:r>
            <a:r>
              <a:rPr lang="en-US" sz="2800" dirty="0">
                <a:solidFill>
                  <a:schemeClr val="accent3"/>
                </a:solidFill>
              </a:rPr>
              <a:t>for applying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16731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Step 1: </a:t>
            </a:r>
            <a:r>
              <a:rPr lang="en-US" dirty="0"/>
              <a:t>Identify </a:t>
            </a:r>
            <a:r>
              <a:rPr lang="en-US" dirty="0">
                <a:solidFill>
                  <a:schemeClr val="accent1"/>
                </a:solidFill>
              </a:rPr>
              <a:t>optimal substructure.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2: </a:t>
            </a:r>
            <a:r>
              <a:rPr lang="en-US" dirty="0"/>
              <a:t>Find a </a:t>
            </a:r>
            <a:r>
              <a:rPr lang="en-US" dirty="0">
                <a:solidFill>
                  <a:schemeClr val="accent6"/>
                </a:solidFill>
              </a:rPr>
              <a:t>recursive formulation </a:t>
            </a:r>
            <a:r>
              <a:rPr lang="en-US" dirty="0"/>
              <a:t>for the length of the longest common subsequence.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3: </a:t>
            </a:r>
            <a:r>
              <a:rPr lang="en-US" dirty="0">
                <a:solidFill>
                  <a:schemeClr val="accent5"/>
                </a:solidFill>
              </a:rPr>
              <a:t>Use dynamic programming </a:t>
            </a:r>
            <a:r>
              <a:rPr lang="en-US" dirty="0"/>
              <a:t>to find the length of the longest common subsequence.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4: </a:t>
            </a:r>
            <a:r>
              <a:rPr lang="en-US" dirty="0"/>
              <a:t>If needed, keep track of some additional info so that the algorithm from Step 3 can </a:t>
            </a:r>
            <a:r>
              <a:rPr lang="en-US" dirty="0">
                <a:solidFill>
                  <a:srgbClr val="B400AB"/>
                </a:solidFill>
              </a:rPr>
              <a:t>find the actual LCS.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5: </a:t>
            </a:r>
            <a:r>
              <a:rPr lang="en-US" dirty="0"/>
              <a:t>If needed, </a:t>
            </a:r>
            <a:r>
              <a:rPr lang="en-US" dirty="0">
                <a:solidFill>
                  <a:srgbClr val="7030A0"/>
                </a:solidFill>
              </a:rPr>
              <a:t>code this up like a reasonable person.</a:t>
            </a:r>
          </a:p>
        </p:txBody>
      </p:sp>
      <p:sp>
        <p:nvSpPr>
          <p:cNvPr id="4" name="Left Arrow 3"/>
          <p:cNvSpPr/>
          <p:nvPr/>
        </p:nvSpPr>
        <p:spPr>
          <a:xfrm>
            <a:off x="6658708" y="1690689"/>
            <a:ext cx="902677" cy="45463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39089E-5195-B549-A565-672C84DD5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1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1: </a:t>
            </a:r>
            <a:br>
              <a:rPr lang="en-US" dirty="0"/>
            </a:br>
            <a:r>
              <a:rPr lang="en-US" sz="3600" dirty="0">
                <a:solidFill>
                  <a:schemeClr val="accent4"/>
                </a:solidFill>
              </a:rPr>
              <a:t>the root is </a:t>
            </a:r>
            <a:r>
              <a:rPr lang="en-US" sz="3600" b="1" dirty="0">
                <a:solidFill>
                  <a:schemeClr val="accent4"/>
                </a:solidFill>
              </a:rPr>
              <a:t>not</a:t>
            </a:r>
            <a:r>
              <a:rPr lang="en-US" sz="3600" dirty="0">
                <a:solidFill>
                  <a:schemeClr val="accent4"/>
                </a:solidFill>
              </a:rPr>
              <a:t> in a maximal independent set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717670" cy="4351338"/>
          </a:xfrm>
        </p:spPr>
        <p:txBody>
          <a:bodyPr/>
          <a:lstStyle/>
          <a:p>
            <a:r>
              <a:rPr lang="en-US" dirty="0"/>
              <a:t>Use the optimal solution from </a:t>
            </a:r>
            <a:r>
              <a:rPr lang="en-US" dirty="0">
                <a:solidFill>
                  <a:srgbClr val="B400AB"/>
                </a:solidFill>
              </a:rPr>
              <a:t>these smaller problems.</a:t>
            </a:r>
          </a:p>
        </p:txBody>
      </p:sp>
      <p:sp>
        <p:nvSpPr>
          <p:cNvPr id="4" name="Oval 3"/>
          <p:cNvSpPr/>
          <p:nvPr/>
        </p:nvSpPr>
        <p:spPr>
          <a:xfrm>
            <a:off x="6192336" y="1607747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360752" y="3114978"/>
            <a:ext cx="625033" cy="62503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125338" y="3047102"/>
            <a:ext cx="625033" cy="625033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567303" y="4782799"/>
            <a:ext cx="625033" cy="625033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20109" y="4782799"/>
            <a:ext cx="625033" cy="625033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672915" y="4782798"/>
            <a:ext cx="625033" cy="625033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985785" y="4782797"/>
            <a:ext cx="625033" cy="62503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7" idx="1"/>
            <a:endCxn id="6" idx="5"/>
          </p:cNvCxnSpPr>
          <p:nvPr/>
        </p:nvCxnSpPr>
        <p:spPr>
          <a:xfrm flipH="1" flipV="1">
            <a:off x="6725835" y="2141246"/>
            <a:ext cx="726451" cy="1065266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8" idx="7"/>
            <a:endCxn id="6" idx="3"/>
          </p:cNvCxnSpPr>
          <p:nvPr/>
        </p:nvCxnSpPr>
        <p:spPr>
          <a:xfrm flipV="1">
            <a:off x="5658837" y="2141246"/>
            <a:ext cx="625033" cy="99739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0"/>
            <a:endCxn id="8" idx="4"/>
          </p:cNvCxnSpPr>
          <p:nvPr/>
        </p:nvCxnSpPr>
        <p:spPr>
          <a:xfrm flipH="1" flipV="1">
            <a:off x="5437855" y="3672135"/>
            <a:ext cx="441965" cy="1110664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0" idx="0"/>
            <a:endCxn id="8" idx="4"/>
          </p:cNvCxnSpPr>
          <p:nvPr/>
        </p:nvCxnSpPr>
        <p:spPr>
          <a:xfrm flipV="1">
            <a:off x="4932626" y="3672135"/>
            <a:ext cx="505229" cy="1110664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1" idx="0"/>
            <a:endCxn id="8" idx="4"/>
          </p:cNvCxnSpPr>
          <p:nvPr/>
        </p:nvCxnSpPr>
        <p:spPr>
          <a:xfrm flipV="1">
            <a:off x="3985432" y="3672135"/>
            <a:ext cx="1452423" cy="1110663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5"/>
            <a:endCxn id="12" idx="0"/>
          </p:cNvCxnSpPr>
          <p:nvPr/>
        </p:nvCxnSpPr>
        <p:spPr>
          <a:xfrm>
            <a:off x="7894251" y="3648477"/>
            <a:ext cx="404051" cy="113432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riangle 16"/>
          <p:cNvSpPr/>
          <p:nvPr/>
        </p:nvSpPr>
        <p:spPr>
          <a:xfrm>
            <a:off x="7743780" y="5407830"/>
            <a:ext cx="1036173" cy="1042786"/>
          </a:xfrm>
          <a:prstGeom prst="triangl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iangle 17"/>
          <p:cNvSpPr/>
          <p:nvPr/>
        </p:nvSpPr>
        <p:spPr>
          <a:xfrm>
            <a:off x="5361732" y="5383618"/>
            <a:ext cx="1036173" cy="1042786"/>
          </a:xfrm>
          <a:prstGeom prst="triangl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riangle 18"/>
          <p:cNvSpPr/>
          <p:nvPr/>
        </p:nvSpPr>
        <p:spPr>
          <a:xfrm>
            <a:off x="4601841" y="5383618"/>
            <a:ext cx="657105" cy="668436"/>
          </a:xfrm>
          <a:prstGeom prst="triangl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riangle 19"/>
          <p:cNvSpPr/>
          <p:nvPr/>
        </p:nvSpPr>
        <p:spPr>
          <a:xfrm>
            <a:off x="3462882" y="5383618"/>
            <a:ext cx="1036173" cy="1042786"/>
          </a:xfrm>
          <a:prstGeom prst="triangl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951544" y="2662177"/>
            <a:ext cx="879676" cy="833377"/>
          </a:xfrm>
          <a:prstGeom prst="straightConnector1">
            <a:avLst/>
          </a:prstGeom>
          <a:ln w="31750">
            <a:solidFill>
              <a:srgbClr val="B400A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/>
          <p:cNvSpPr/>
          <p:nvPr/>
        </p:nvSpPr>
        <p:spPr>
          <a:xfrm>
            <a:off x="2735357" y="2823608"/>
            <a:ext cx="4154427" cy="3945190"/>
          </a:xfrm>
          <a:custGeom>
            <a:avLst/>
            <a:gdLst>
              <a:gd name="connsiteX0" fmla="*/ 3839063 w 4154427"/>
              <a:gd name="connsiteY0" fmla="*/ 3727663 h 3945190"/>
              <a:gd name="connsiteX1" fmla="*/ 4151580 w 4154427"/>
              <a:gd name="connsiteY1" fmla="*/ 2628068 h 3945190"/>
              <a:gd name="connsiteX2" fmla="*/ 3677018 w 4154427"/>
              <a:gd name="connsiteY2" fmla="*/ 799268 h 3945190"/>
              <a:gd name="connsiteX3" fmla="*/ 2901514 w 4154427"/>
              <a:gd name="connsiteY3" fmla="*/ 615 h 3945190"/>
              <a:gd name="connsiteX4" fmla="*/ 1304208 w 4154427"/>
              <a:gd name="connsiteY4" fmla="*/ 695096 h 3945190"/>
              <a:gd name="connsiteX5" fmla="*/ 112015 w 4154427"/>
              <a:gd name="connsiteY5" fmla="*/ 2153506 h 3945190"/>
              <a:gd name="connsiteX6" fmla="*/ 308785 w 4154427"/>
              <a:gd name="connsiteY6" fmla="*/ 3831835 h 3945190"/>
              <a:gd name="connsiteX7" fmla="*/ 2392228 w 4154427"/>
              <a:gd name="connsiteY7" fmla="*/ 3797111 h 3945190"/>
              <a:gd name="connsiteX8" fmla="*/ 3839063 w 4154427"/>
              <a:gd name="connsiteY8" fmla="*/ 3727663 h 394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54427" h="3945190">
                <a:moveTo>
                  <a:pt x="3839063" y="3727663"/>
                </a:moveTo>
                <a:cubicBezTo>
                  <a:pt x="4008825" y="3421898"/>
                  <a:pt x="4178587" y="3116134"/>
                  <a:pt x="4151580" y="2628068"/>
                </a:cubicBezTo>
                <a:cubicBezTo>
                  <a:pt x="4124573" y="2140002"/>
                  <a:pt x="3885362" y="1237177"/>
                  <a:pt x="3677018" y="799268"/>
                </a:cubicBezTo>
                <a:cubicBezTo>
                  <a:pt x="3468674" y="361359"/>
                  <a:pt x="3296982" y="17977"/>
                  <a:pt x="2901514" y="615"/>
                </a:cubicBezTo>
                <a:cubicBezTo>
                  <a:pt x="2506046" y="-16747"/>
                  <a:pt x="1769124" y="336281"/>
                  <a:pt x="1304208" y="695096"/>
                </a:cubicBezTo>
                <a:cubicBezTo>
                  <a:pt x="839292" y="1053911"/>
                  <a:pt x="277919" y="1630716"/>
                  <a:pt x="112015" y="2153506"/>
                </a:cubicBezTo>
                <a:cubicBezTo>
                  <a:pt x="-53889" y="2676296"/>
                  <a:pt x="-71250" y="3557901"/>
                  <a:pt x="308785" y="3831835"/>
                </a:cubicBezTo>
                <a:cubicBezTo>
                  <a:pt x="688820" y="4105769"/>
                  <a:pt x="2392228" y="3797111"/>
                  <a:pt x="2392228" y="3797111"/>
                </a:cubicBezTo>
                <a:lnTo>
                  <a:pt x="3839063" y="3727663"/>
                </a:lnTo>
                <a:close/>
              </a:path>
            </a:pathLst>
          </a:custGeom>
          <a:noFill/>
          <a:ln w="38100">
            <a:solidFill>
              <a:srgbClr val="B400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7077927" y="2540524"/>
            <a:ext cx="1994038" cy="4251373"/>
          </a:xfrm>
          <a:custGeom>
            <a:avLst/>
            <a:gdLst>
              <a:gd name="connsiteX0" fmla="*/ 561364 w 1994038"/>
              <a:gd name="connsiteY0" fmla="*/ 295273 h 4251373"/>
              <a:gd name="connsiteX1" fmla="*/ 52078 w 1994038"/>
              <a:gd name="connsiteY1" fmla="*/ 700387 h 4251373"/>
              <a:gd name="connsiteX2" fmla="*/ 133101 w 1994038"/>
              <a:gd name="connsiteY2" fmla="*/ 2425015 h 4251373"/>
              <a:gd name="connsiteX3" fmla="*/ 121526 w 1994038"/>
              <a:gd name="connsiteY3" fmla="*/ 4022322 h 4251373"/>
              <a:gd name="connsiteX4" fmla="*/ 1846154 w 1994038"/>
              <a:gd name="connsiteY4" fmla="*/ 4103344 h 4251373"/>
              <a:gd name="connsiteX5" fmla="*/ 1823005 w 1994038"/>
              <a:gd name="connsiteY5" fmla="*/ 2714382 h 4251373"/>
              <a:gd name="connsiteX6" fmla="*/ 1151673 w 1994038"/>
              <a:gd name="connsiteY6" fmla="*/ 167952 h 4251373"/>
              <a:gd name="connsiteX7" fmla="*/ 561364 w 1994038"/>
              <a:gd name="connsiteY7" fmla="*/ 295273 h 4251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4038" h="4251373">
                <a:moveTo>
                  <a:pt x="561364" y="295273"/>
                </a:moveTo>
                <a:cubicBezTo>
                  <a:pt x="378098" y="384012"/>
                  <a:pt x="123455" y="345430"/>
                  <a:pt x="52078" y="700387"/>
                </a:cubicBezTo>
                <a:cubicBezTo>
                  <a:pt x="-19299" y="1055344"/>
                  <a:pt x="121526" y="1871359"/>
                  <a:pt x="133101" y="2425015"/>
                </a:cubicBezTo>
                <a:cubicBezTo>
                  <a:pt x="144676" y="2978671"/>
                  <a:pt x="-163983" y="3742601"/>
                  <a:pt x="121526" y="4022322"/>
                </a:cubicBezTo>
                <a:cubicBezTo>
                  <a:pt x="407035" y="4302044"/>
                  <a:pt x="1562574" y="4321334"/>
                  <a:pt x="1846154" y="4103344"/>
                </a:cubicBezTo>
                <a:cubicBezTo>
                  <a:pt x="2129734" y="3885354"/>
                  <a:pt x="1938752" y="3370281"/>
                  <a:pt x="1823005" y="2714382"/>
                </a:cubicBezTo>
                <a:cubicBezTo>
                  <a:pt x="1707258" y="2058483"/>
                  <a:pt x="1356159" y="573066"/>
                  <a:pt x="1151673" y="167952"/>
                </a:cubicBezTo>
                <a:cubicBezTo>
                  <a:pt x="947187" y="-237162"/>
                  <a:pt x="744630" y="206534"/>
                  <a:pt x="561364" y="295273"/>
                </a:cubicBezTo>
                <a:close/>
              </a:path>
            </a:pathLst>
          </a:custGeom>
          <a:noFill/>
          <a:ln w="44450">
            <a:solidFill>
              <a:srgbClr val="B400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5346320" y="2455267"/>
            <a:ext cx="1759651" cy="447736"/>
          </a:xfrm>
          <a:prstGeom prst="straightConnector1">
            <a:avLst/>
          </a:prstGeom>
          <a:ln w="31750">
            <a:solidFill>
              <a:srgbClr val="B400A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81FC064-574E-1D4F-8C0F-B499CA91C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8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2" grpId="0" animBg="1"/>
      <p:bldP spid="26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878" y="489658"/>
            <a:ext cx="7886700" cy="993180"/>
          </a:xfrm>
        </p:spPr>
        <p:txBody>
          <a:bodyPr>
            <a:normAutofit fontScale="90000"/>
          </a:bodyPr>
          <a:lstStyle/>
          <a:p>
            <a:r>
              <a:rPr lang="en-US"/>
              <a:t>Case 2: </a:t>
            </a:r>
            <a:br>
              <a:rPr lang="en-US" dirty="0"/>
            </a:br>
            <a:r>
              <a:rPr lang="en-US" sz="3600" dirty="0">
                <a:solidFill>
                  <a:schemeClr val="accent4"/>
                </a:solidFill>
              </a:rPr>
              <a:t>the root is in an maximal independent set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717670" cy="4351338"/>
          </a:xfrm>
        </p:spPr>
        <p:txBody>
          <a:bodyPr/>
          <a:lstStyle/>
          <a:p>
            <a:r>
              <a:rPr lang="en-US" dirty="0"/>
              <a:t>Then its children can’t be.</a:t>
            </a:r>
          </a:p>
          <a:p>
            <a:r>
              <a:rPr lang="en-US" dirty="0"/>
              <a:t>Below that, use the optimal solution from </a:t>
            </a:r>
            <a:r>
              <a:rPr lang="en-US" dirty="0">
                <a:solidFill>
                  <a:srgbClr val="B400AB"/>
                </a:solidFill>
              </a:rPr>
              <a:t>these smaller </a:t>
            </a:r>
            <a:r>
              <a:rPr lang="en-US" dirty="0" err="1">
                <a:solidFill>
                  <a:srgbClr val="B400AB"/>
                </a:solidFill>
              </a:rPr>
              <a:t>subproblems</a:t>
            </a:r>
            <a:r>
              <a:rPr lang="en-US" dirty="0">
                <a:solidFill>
                  <a:srgbClr val="B400AB"/>
                </a:solidFill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6192336" y="1607747"/>
            <a:ext cx="625033" cy="62503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360752" y="3114978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125338" y="3047102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567303" y="4782799"/>
            <a:ext cx="625033" cy="62503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20109" y="4782799"/>
            <a:ext cx="625033" cy="62503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672915" y="4782798"/>
            <a:ext cx="625033" cy="62503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985785" y="4816095"/>
            <a:ext cx="625033" cy="62503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7" idx="1"/>
            <a:endCxn id="6" idx="5"/>
          </p:cNvCxnSpPr>
          <p:nvPr/>
        </p:nvCxnSpPr>
        <p:spPr>
          <a:xfrm flipH="1" flipV="1">
            <a:off x="6725835" y="2141246"/>
            <a:ext cx="726451" cy="1065266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8" idx="7"/>
            <a:endCxn id="6" idx="3"/>
          </p:cNvCxnSpPr>
          <p:nvPr/>
        </p:nvCxnSpPr>
        <p:spPr>
          <a:xfrm flipV="1">
            <a:off x="5658837" y="2141246"/>
            <a:ext cx="625033" cy="99739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5437855" y="3682283"/>
            <a:ext cx="441965" cy="1110664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932626" y="3682283"/>
            <a:ext cx="505229" cy="1110664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985432" y="3682283"/>
            <a:ext cx="1452423" cy="1110663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5" idx="5"/>
          </p:cNvCxnSpPr>
          <p:nvPr/>
        </p:nvCxnSpPr>
        <p:spPr>
          <a:xfrm>
            <a:off x="7894251" y="3648477"/>
            <a:ext cx="404051" cy="116761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riangle 16"/>
          <p:cNvSpPr/>
          <p:nvPr/>
        </p:nvSpPr>
        <p:spPr>
          <a:xfrm>
            <a:off x="7743780" y="5441128"/>
            <a:ext cx="1036173" cy="1042786"/>
          </a:xfrm>
          <a:prstGeom prst="triangl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iangle 17"/>
          <p:cNvSpPr/>
          <p:nvPr/>
        </p:nvSpPr>
        <p:spPr>
          <a:xfrm>
            <a:off x="5361732" y="5383618"/>
            <a:ext cx="1036173" cy="1042786"/>
          </a:xfrm>
          <a:prstGeom prst="triangl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riangle 18"/>
          <p:cNvSpPr/>
          <p:nvPr/>
        </p:nvSpPr>
        <p:spPr>
          <a:xfrm>
            <a:off x="4601841" y="5383618"/>
            <a:ext cx="657105" cy="668436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riangle 19"/>
          <p:cNvSpPr/>
          <p:nvPr/>
        </p:nvSpPr>
        <p:spPr>
          <a:xfrm>
            <a:off x="3462882" y="5383618"/>
            <a:ext cx="1036173" cy="1042786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678995" y="3681775"/>
            <a:ext cx="1933051" cy="936770"/>
          </a:xfrm>
          <a:prstGeom prst="straightConnector1">
            <a:avLst/>
          </a:prstGeom>
          <a:ln w="31750">
            <a:solidFill>
              <a:srgbClr val="B400A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24"/>
          <p:cNvSpPr/>
          <p:nvPr/>
        </p:nvSpPr>
        <p:spPr>
          <a:xfrm>
            <a:off x="2979854" y="4520692"/>
            <a:ext cx="1589374" cy="2225935"/>
          </a:xfrm>
          <a:custGeom>
            <a:avLst/>
            <a:gdLst>
              <a:gd name="connsiteX0" fmla="*/ 1024987 w 1589374"/>
              <a:gd name="connsiteY0" fmla="*/ 2202773 h 2225935"/>
              <a:gd name="connsiteX1" fmla="*/ 1534273 w 1589374"/>
              <a:gd name="connsiteY1" fmla="*/ 2168049 h 2225935"/>
              <a:gd name="connsiteX2" fmla="*/ 1568997 w 1589374"/>
              <a:gd name="connsiteY2" fmla="*/ 1658763 h 2225935"/>
              <a:gd name="connsiteX3" fmla="*/ 1476399 w 1589374"/>
              <a:gd name="connsiteY3" fmla="*/ 478145 h 2225935"/>
              <a:gd name="connsiteX4" fmla="*/ 955538 w 1589374"/>
              <a:gd name="connsiteY4" fmla="*/ 15158 h 2225935"/>
              <a:gd name="connsiteX5" fmla="*/ 52713 w 1589374"/>
              <a:gd name="connsiteY5" fmla="*/ 975857 h 2225935"/>
              <a:gd name="connsiteX6" fmla="*/ 203184 w 1589374"/>
              <a:gd name="connsiteY6" fmla="*/ 2063877 h 2225935"/>
              <a:gd name="connsiteX7" fmla="*/ 1024987 w 1589374"/>
              <a:gd name="connsiteY7" fmla="*/ 2202773 h 2225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89374" h="2225935">
                <a:moveTo>
                  <a:pt x="1024987" y="2202773"/>
                </a:moveTo>
                <a:cubicBezTo>
                  <a:pt x="1246835" y="2220135"/>
                  <a:pt x="1443605" y="2258717"/>
                  <a:pt x="1534273" y="2168049"/>
                </a:cubicBezTo>
                <a:cubicBezTo>
                  <a:pt x="1624941" y="2077381"/>
                  <a:pt x="1578643" y="1940414"/>
                  <a:pt x="1568997" y="1658763"/>
                </a:cubicBezTo>
                <a:cubicBezTo>
                  <a:pt x="1559351" y="1377112"/>
                  <a:pt x="1578642" y="752079"/>
                  <a:pt x="1476399" y="478145"/>
                </a:cubicBezTo>
                <a:cubicBezTo>
                  <a:pt x="1374156" y="204211"/>
                  <a:pt x="1192819" y="-67794"/>
                  <a:pt x="955538" y="15158"/>
                </a:cubicBezTo>
                <a:cubicBezTo>
                  <a:pt x="718257" y="98110"/>
                  <a:pt x="178105" y="634404"/>
                  <a:pt x="52713" y="975857"/>
                </a:cubicBezTo>
                <a:cubicBezTo>
                  <a:pt x="-72679" y="1317310"/>
                  <a:pt x="44997" y="1859391"/>
                  <a:pt x="203184" y="2063877"/>
                </a:cubicBezTo>
                <a:cubicBezTo>
                  <a:pt x="361371" y="2268363"/>
                  <a:pt x="803139" y="2185411"/>
                  <a:pt x="1024987" y="2202773"/>
                </a:cubicBezTo>
                <a:close/>
              </a:path>
            </a:pathLst>
          </a:custGeom>
          <a:noFill/>
          <a:ln w="44450">
            <a:solidFill>
              <a:srgbClr val="B400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4351786" y="4602667"/>
            <a:ext cx="1181361" cy="1805145"/>
          </a:xfrm>
          <a:custGeom>
            <a:avLst/>
            <a:gdLst>
              <a:gd name="connsiteX0" fmla="*/ 451708 w 1181361"/>
              <a:gd name="connsiteY0" fmla="*/ 14206 h 1805145"/>
              <a:gd name="connsiteX1" fmla="*/ 92892 w 1181361"/>
              <a:gd name="connsiteY1" fmla="*/ 592940 h 1805145"/>
              <a:gd name="connsiteX2" fmla="*/ 81318 w 1181361"/>
              <a:gd name="connsiteY2" fmla="*/ 1704109 h 1805145"/>
              <a:gd name="connsiteX3" fmla="*/ 1030442 w 1181361"/>
              <a:gd name="connsiteY3" fmla="*/ 1646236 h 1805145"/>
              <a:gd name="connsiteX4" fmla="*/ 1169338 w 1181361"/>
              <a:gd name="connsiteY4" fmla="*/ 754985 h 1805145"/>
              <a:gd name="connsiteX5" fmla="*/ 926270 w 1181361"/>
              <a:gd name="connsiteY5" fmla="*/ 222550 h 1805145"/>
              <a:gd name="connsiteX6" fmla="*/ 451708 w 1181361"/>
              <a:gd name="connsiteY6" fmla="*/ 14206 h 1805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1361" h="1805145">
                <a:moveTo>
                  <a:pt x="451708" y="14206"/>
                </a:moveTo>
                <a:cubicBezTo>
                  <a:pt x="312812" y="75938"/>
                  <a:pt x="154624" y="311290"/>
                  <a:pt x="92892" y="592940"/>
                </a:cubicBezTo>
                <a:cubicBezTo>
                  <a:pt x="31160" y="874591"/>
                  <a:pt x="-74940" y="1528560"/>
                  <a:pt x="81318" y="1704109"/>
                </a:cubicBezTo>
                <a:cubicBezTo>
                  <a:pt x="237576" y="1879658"/>
                  <a:pt x="849105" y="1804423"/>
                  <a:pt x="1030442" y="1646236"/>
                </a:cubicBezTo>
                <a:cubicBezTo>
                  <a:pt x="1211779" y="1488049"/>
                  <a:pt x="1186700" y="992266"/>
                  <a:pt x="1169338" y="754985"/>
                </a:cubicBezTo>
                <a:cubicBezTo>
                  <a:pt x="1151976" y="517704"/>
                  <a:pt x="1042017" y="340226"/>
                  <a:pt x="926270" y="222550"/>
                </a:cubicBezTo>
                <a:cubicBezTo>
                  <a:pt x="810523" y="104874"/>
                  <a:pt x="590604" y="-47526"/>
                  <a:pt x="451708" y="14206"/>
                </a:cubicBezTo>
                <a:close/>
              </a:path>
            </a:pathLst>
          </a:custGeom>
          <a:noFill/>
          <a:ln w="44450">
            <a:solidFill>
              <a:srgbClr val="B400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4943278" y="4552488"/>
            <a:ext cx="2004981" cy="2280857"/>
          </a:xfrm>
          <a:custGeom>
            <a:avLst/>
            <a:gdLst>
              <a:gd name="connsiteX0" fmla="*/ 1573269 w 2004981"/>
              <a:gd name="connsiteY0" fmla="*/ 214856 h 2280857"/>
              <a:gd name="connsiteX1" fmla="*/ 890363 w 2004981"/>
              <a:gd name="connsiteY1" fmla="*/ 99109 h 2280857"/>
              <a:gd name="connsiteX2" fmla="*/ 184307 w 2004981"/>
              <a:gd name="connsiteY2" fmla="*/ 782015 h 2280857"/>
              <a:gd name="connsiteX3" fmla="*/ 149583 w 2004981"/>
              <a:gd name="connsiteY3" fmla="*/ 2124678 h 2280857"/>
              <a:gd name="connsiteX4" fmla="*/ 1932084 w 2004981"/>
              <a:gd name="connsiteY4" fmla="*/ 2043656 h 2280857"/>
              <a:gd name="connsiteX5" fmla="*/ 1573269 w 2004981"/>
              <a:gd name="connsiteY5" fmla="*/ 214856 h 228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04981" h="2280857">
                <a:moveTo>
                  <a:pt x="1573269" y="214856"/>
                </a:moveTo>
                <a:cubicBezTo>
                  <a:pt x="1399649" y="-109235"/>
                  <a:pt x="1121857" y="4582"/>
                  <a:pt x="890363" y="99109"/>
                </a:cubicBezTo>
                <a:cubicBezTo>
                  <a:pt x="658869" y="193635"/>
                  <a:pt x="307770" y="444420"/>
                  <a:pt x="184307" y="782015"/>
                </a:cubicBezTo>
                <a:cubicBezTo>
                  <a:pt x="60844" y="1119610"/>
                  <a:pt x="-141713" y="1914405"/>
                  <a:pt x="149583" y="2124678"/>
                </a:cubicBezTo>
                <a:cubicBezTo>
                  <a:pt x="440879" y="2334951"/>
                  <a:pt x="1689016" y="2356172"/>
                  <a:pt x="1932084" y="2043656"/>
                </a:cubicBezTo>
                <a:cubicBezTo>
                  <a:pt x="2175152" y="1731140"/>
                  <a:pt x="1746889" y="538947"/>
                  <a:pt x="1573269" y="214856"/>
                </a:cubicBezTo>
                <a:close/>
              </a:path>
            </a:pathLst>
          </a:custGeom>
          <a:noFill/>
          <a:ln w="44450">
            <a:solidFill>
              <a:srgbClr val="B400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7393112" y="4354185"/>
            <a:ext cx="1669369" cy="2415274"/>
          </a:xfrm>
          <a:custGeom>
            <a:avLst/>
            <a:gdLst>
              <a:gd name="connsiteX0" fmla="*/ 628144 w 1669369"/>
              <a:gd name="connsiteY0" fmla="*/ 123791 h 2415274"/>
              <a:gd name="connsiteX1" fmla="*/ 3111 w 1669369"/>
              <a:gd name="connsiteY1" fmla="*/ 2068338 h 2415274"/>
              <a:gd name="connsiteX2" fmla="*/ 442949 w 1669369"/>
              <a:gd name="connsiteY2" fmla="*/ 2334556 h 2415274"/>
              <a:gd name="connsiteX3" fmla="*/ 1611992 w 1669369"/>
              <a:gd name="connsiteY3" fmla="*/ 2288257 h 2415274"/>
              <a:gd name="connsiteX4" fmla="*/ 1461521 w 1669369"/>
              <a:gd name="connsiteY4" fmla="*/ 945594 h 2415274"/>
              <a:gd name="connsiteX5" fmla="*/ 1218453 w 1669369"/>
              <a:gd name="connsiteY5" fmla="*/ 274262 h 2415274"/>
              <a:gd name="connsiteX6" fmla="*/ 628144 w 1669369"/>
              <a:gd name="connsiteY6" fmla="*/ 123791 h 2415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9369" h="2415274">
                <a:moveTo>
                  <a:pt x="628144" y="123791"/>
                </a:moveTo>
                <a:cubicBezTo>
                  <a:pt x="425587" y="422804"/>
                  <a:pt x="33977" y="1699877"/>
                  <a:pt x="3111" y="2068338"/>
                </a:cubicBezTo>
                <a:cubicBezTo>
                  <a:pt x="-27755" y="2436799"/>
                  <a:pt x="174802" y="2297903"/>
                  <a:pt x="442949" y="2334556"/>
                </a:cubicBezTo>
                <a:cubicBezTo>
                  <a:pt x="711096" y="2371209"/>
                  <a:pt x="1442230" y="2519751"/>
                  <a:pt x="1611992" y="2288257"/>
                </a:cubicBezTo>
                <a:cubicBezTo>
                  <a:pt x="1781754" y="2056763"/>
                  <a:pt x="1527111" y="1281260"/>
                  <a:pt x="1461521" y="945594"/>
                </a:cubicBezTo>
                <a:cubicBezTo>
                  <a:pt x="1395931" y="609928"/>
                  <a:pt x="1357349" y="403513"/>
                  <a:pt x="1218453" y="274262"/>
                </a:cubicBezTo>
                <a:cubicBezTo>
                  <a:pt x="1079557" y="145011"/>
                  <a:pt x="830701" y="-175222"/>
                  <a:pt x="628144" y="123791"/>
                </a:cubicBezTo>
                <a:close/>
              </a:path>
            </a:pathLst>
          </a:custGeom>
          <a:noFill/>
          <a:ln w="44450">
            <a:solidFill>
              <a:srgbClr val="B400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1877564" y="3681774"/>
            <a:ext cx="2773686" cy="884881"/>
          </a:xfrm>
          <a:prstGeom prst="straightConnector1">
            <a:avLst/>
          </a:prstGeom>
          <a:ln w="31750">
            <a:solidFill>
              <a:srgbClr val="B400A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215675" y="3705432"/>
            <a:ext cx="3811685" cy="815260"/>
          </a:xfrm>
          <a:prstGeom prst="straightConnector1">
            <a:avLst/>
          </a:prstGeom>
          <a:ln w="31750">
            <a:solidFill>
              <a:srgbClr val="B400A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2667337" y="3720614"/>
            <a:ext cx="5226914" cy="831874"/>
          </a:xfrm>
          <a:prstGeom prst="straightConnector1">
            <a:avLst/>
          </a:prstGeom>
          <a:ln w="31750">
            <a:solidFill>
              <a:srgbClr val="B400A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13D384C-F568-9343-8AE2-07ADD616D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45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5" grpId="0" animBg="1"/>
      <p:bldP spid="26" grpId="0" animBg="1"/>
      <p:bldP spid="27" grpId="0" animBg="1"/>
      <p:bldP spid="28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</a:t>
            </a:r>
            <a:r>
              <a:rPr lang="en-US" sz="2800" dirty="0">
                <a:solidFill>
                  <a:schemeClr val="accent3"/>
                </a:solidFill>
              </a:rPr>
              <a:t>for applying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16731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Step 1: </a:t>
            </a:r>
            <a:r>
              <a:rPr lang="en-US" dirty="0"/>
              <a:t>Identify </a:t>
            </a:r>
            <a:r>
              <a:rPr lang="en-US" dirty="0">
                <a:solidFill>
                  <a:schemeClr val="accent1"/>
                </a:solidFill>
              </a:rPr>
              <a:t>optimal substructure.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2: </a:t>
            </a:r>
            <a:r>
              <a:rPr lang="en-US" dirty="0"/>
              <a:t>Find a </a:t>
            </a:r>
            <a:r>
              <a:rPr lang="en-US" dirty="0">
                <a:solidFill>
                  <a:schemeClr val="accent6"/>
                </a:solidFill>
              </a:rPr>
              <a:t>recursive formulation </a:t>
            </a:r>
            <a:r>
              <a:rPr lang="en-US" dirty="0"/>
              <a:t>for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3: </a:t>
            </a:r>
            <a:r>
              <a:rPr lang="en-US" dirty="0">
                <a:solidFill>
                  <a:schemeClr val="accent5"/>
                </a:solidFill>
              </a:rPr>
              <a:t>Use dynamic programming </a:t>
            </a:r>
            <a:r>
              <a:rPr lang="en-US" dirty="0"/>
              <a:t>to find the value of the optimal solution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4: </a:t>
            </a:r>
            <a:r>
              <a:rPr lang="en-US" dirty="0"/>
              <a:t>If needed, keep track of some additional info so that the algorithm from Step 3 can </a:t>
            </a:r>
            <a:r>
              <a:rPr lang="en-US" dirty="0">
                <a:solidFill>
                  <a:srgbClr val="B400AB"/>
                </a:solidFill>
              </a:rPr>
              <a:t>find the actual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5: </a:t>
            </a:r>
            <a:r>
              <a:rPr lang="en-US" dirty="0"/>
              <a:t>If needed, </a:t>
            </a:r>
            <a:r>
              <a:rPr lang="en-US" dirty="0">
                <a:solidFill>
                  <a:srgbClr val="7030A0"/>
                </a:solidFill>
              </a:rPr>
              <a:t>code this up like a reasonable person.</a:t>
            </a:r>
          </a:p>
        </p:txBody>
      </p:sp>
      <p:sp>
        <p:nvSpPr>
          <p:cNvPr id="4" name="Left Arrow 3"/>
          <p:cNvSpPr/>
          <p:nvPr/>
        </p:nvSpPr>
        <p:spPr>
          <a:xfrm rot="19323548">
            <a:off x="8064012" y="1771712"/>
            <a:ext cx="902677" cy="454634"/>
          </a:xfrm>
          <a:prstGeom prst="lef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51ED8B-C094-6C4A-9EEF-1446FF9B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040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941" y="-73560"/>
            <a:ext cx="7886700" cy="1325563"/>
          </a:xfrm>
        </p:spPr>
        <p:txBody>
          <a:bodyPr/>
          <a:lstStyle/>
          <a:p>
            <a:r>
              <a:rPr lang="en-US" dirty="0"/>
              <a:t>Recursive formulation: try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17894" y="1475735"/>
                <a:ext cx="8191259" cy="4351338"/>
              </a:xfrm>
            </p:spPr>
            <p:txBody>
              <a:bodyPr/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Let A[u] be the weight of a maximal independent set in the tree rooted at u.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𝐴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𝑢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        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max</m:t>
                        </m:r>
                      </m:fName>
                      <m:e>
                        <m:d>
                          <m:dPr>
                            <m:begChr m:val="{"/>
                            <m:endChr m:val=""/>
                            <m:ctrlPr>
                              <a:rPr lang="mr-I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mr-I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mr-IN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𝑣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∈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.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b="0" i="0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children</m:t>
                                    </m:r>
                                  </m:sub>
                                  <m:sup/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𝐴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[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𝑣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]</m:t>
                                    </m:r>
                                  </m:e>
                                </m:nary>
                              </m:e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weight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+</m:t>
                                </m:r>
                                <m:r>
                                  <a:rPr lang="en-US" b="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 </m:t>
                                </m:r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b="0" i="1" smtClean="0">
                                        <a:solidFill>
                                          <a:srgbClr val="FF86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solidFill>
                                          <a:srgbClr val="FF8600"/>
                                        </a:solidFill>
                                        <a:latin typeface="Cambria Math" charset="0"/>
                                      </a:rPr>
                                      <m:t>𝑣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FF8600"/>
                                        </a:solidFill>
                                        <a:latin typeface="Cambria Math" charset="0"/>
                                      </a:rPr>
                                      <m:t>∈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FF86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FF8600"/>
                                        </a:solidFill>
                                        <a:latin typeface="Cambria Math" charset="0"/>
                                      </a:rPr>
                                      <m:t>.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b="0" i="0" smtClean="0">
                                        <a:solidFill>
                                          <a:srgbClr val="FF8600"/>
                                        </a:solidFill>
                                        <a:latin typeface="Cambria Math" charset="0"/>
                                      </a:rPr>
                                      <m:t>grandchildren</m:t>
                                    </m:r>
                                  </m:sub>
                                  <m:sup/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FF8600"/>
                                        </a:solidFill>
                                        <a:latin typeface="Cambria Math" charset="0"/>
                                      </a:rPr>
                                      <m:t>𝐴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FF8600"/>
                                        </a:solidFill>
                                        <a:latin typeface="Cambria Math" charset="0"/>
                                      </a:rPr>
                                      <m:t>[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FF8600"/>
                                        </a:solidFill>
                                        <a:latin typeface="Cambria Math" charset="0"/>
                                      </a:rPr>
                                      <m:t>𝑣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FF8600"/>
                                        </a:solidFill>
                                        <a:latin typeface="Cambria Math" charset="0"/>
                                      </a:rPr>
                                      <m:t>]</m:t>
                                    </m:r>
                                  </m:e>
                                </m:nary>
                              </m:e>
                            </m:eqArr>
                          </m:e>
                        </m:d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7894" y="1475735"/>
                <a:ext cx="8191259" cy="4351338"/>
              </a:xfrm>
              <a:blipFill rotWithShape="0">
                <a:blip r:embed="rId2"/>
                <a:stretch>
                  <a:fillRect l="-1339" t="-2241" r="-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/>
          <p:cNvGrpSpPr/>
          <p:nvPr/>
        </p:nvGrpSpPr>
        <p:grpSpPr>
          <a:xfrm>
            <a:off x="6664927" y="1993078"/>
            <a:ext cx="1965108" cy="1493134"/>
            <a:chOff x="2735357" y="1607747"/>
            <a:chExt cx="6336608" cy="5184150"/>
          </a:xfrm>
        </p:grpSpPr>
        <p:sp>
          <p:nvSpPr>
            <p:cNvPr id="25" name="Oval 24"/>
            <p:cNvSpPr/>
            <p:nvPr/>
          </p:nvSpPr>
          <p:spPr>
            <a:xfrm>
              <a:off x="6192336" y="1607747"/>
              <a:ext cx="625033" cy="62503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7360752" y="3114978"/>
              <a:ext cx="625033" cy="62503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5125338" y="3047102"/>
              <a:ext cx="625033" cy="62503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567303" y="4782799"/>
              <a:ext cx="625033" cy="62503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4620109" y="4782799"/>
              <a:ext cx="625033" cy="62503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3672915" y="4782798"/>
              <a:ext cx="625033" cy="62503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7985785" y="4782797"/>
              <a:ext cx="625033" cy="62503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32" name="Straight Connector 31"/>
            <p:cNvCxnSpPr>
              <a:stCxn id="30" idx="1"/>
              <a:endCxn id="29" idx="5"/>
            </p:cNvCxnSpPr>
            <p:nvPr/>
          </p:nvCxnSpPr>
          <p:spPr>
            <a:xfrm flipH="1" flipV="1">
              <a:off x="6725835" y="2141246"/>
              <a:ext cx="726451" cy="1065266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31" idx="7"/>
              <a:endCxn id="29" idx="3"/>
            </p:cNvCxnSpPr>
            <p:nvPr/>
          </p:nvCxnSpPr>
          <p:spPr>
            <a:xfrm flipV="1">
              <a:off x="5658837" y="2141246"/>
              <a:ext cx="625033" cy="99739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32" idx="0"/>
              <a:endCxn id="31" idx="4"/>
            </p:cNvCxnSpPr>
            <p:nvPr/>
          </p:nvCxnSpPr>
          <p:spPr>
            <a:xfrm flipH="1" flipV="1">
              <a:off x="5437855" y="3672135"/>
              <a:ext cx="441965" cy="1110664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33" idx="0"/>
              <a:endCxn id="31" idx="4"/>
            </p:cNvCxnSpPr>
            <p:nvPr/>
          </p:nvCxnSpPr>
          <p:spPr>
            <a:xfrm flipV="1">
              <a:off x="4932626" y="3672135"/>
              <a:ext cx="505229" cy="1110664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34" idx="0"/>
              <a:endCxn id="31" idx="4"/>
            </p:cNvCxnSpPr>
            <p:nvPr/>
          </p:nvCxnSpPr>
          <p:spPr>
            <a:xfrm flipV="1">
              <a:off x="3985432" y="3672135"/>
              <a:ext cx="1452423" cy="1110663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30" idx="5"/>
              <a:endCxn id="35" idx="0"/>
            </p:cNvCxnSpPr>
            <p:nvPr/>
          </p:nvCxnSpPr>
          <p:spPr>
            <a:xfrm>
              <a:off x="7894251" y="3648477"/>
              <a:ext cx="404051" cy="113432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riangle 37"/>
            <p:cNvSpPr/>
            <p:nvPr/>
          </p:nvSpPr>
          <p:spPr>
            <a:xfrm>
              <a:off x="7743780" y="5407830"/>
              <a:ext cx="1036173" cy="1042786"/>
            </a:xfrm>
            <a:prstGeom prst="triangl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riangle 38"/>
            <p:cNvSpPr/>
            <p:nvPr/>
          </p:nvSpPr>
          <p:spPr>
            <a:xfrm>
              <a:off x="5361732" y="5383618"/>
              <a:ext cx="1036173" cy="1042786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riangle 39"/>
            <p:cNvSpPr/>
            <p:nvPr/>
          </p:nvSpPr>
          <p:spPr>
            <a:xfrm>
              <a:off x="4601841" y="5383618"/>
              <a:ext cx="657105" cy="668436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riangle 40"/>
            <p:cNvSpPr/>
            <p:nvPr/>
          </p:nvSpPr>
          <p:spPr>
            <a:xfrm>
              <a:off x="3462882" y="5383618"/>
              <a:ext cx="1036173" cy="1042786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2735357" y="2823608"/>
              <a:ext cx="4154427" cy="3945190"/>
            </a:xfrm>
            <a:custGeom>
              <a:avLst/>
              <a:gdLst>
                <a:gd name="connsiteX0" fmla="*/ 3839063 w 4154427"/>
                <a:gd name="connsiteY0" fmla="*/ 3727663 h 3945190"/>
                <a:gd name="connsiteX1" fmla="*/ 4151580 w 4154427"/>
                <a:gd name="connsiteY1" fmla="*/ 2628068 h 3945190"/>
                <a:gd name="connsiteX2" fmla="*/ 3677018 w 4154427"/>
                <a:gd name="connsiteY2" fmla="*/ 799268 h 3945190"/>
                <a:gd name="connsiteX3" fmla="*/ 2901514 w 4154427"/>
                <a:gd name="connsiteY3" fmla="*/ 615 h 3945190"/>
                <a:gd name="connsiteX4" fmla="*/ 1304208 w 4154427"/>
                <a:gd name="connsiteY4" fmla="*/ 695096 h 3945190"/>
                <a:gd name="connsiteX5" fmla="*/ 112015 w 4154427"/>
                <a:gd name="connsiteY5" fmla="*/ 2153506 h 3945190"/>
                <a:gd name="connsiteX6" fmla="*/ 308785 w 4154427"/>
                <a:gd name="connsiteY6" fmla="*/ 3831835 h 3945190"/>
                <a:gd name="connsiteX7" fmla="*/ 2392228 w 4154427"/>
                <a:gd name="connsiteY7" fmla="*/ 3797111 h 3945190"/>
                <a:gd name="connsiteX8" fmla="*/ 3839063 w 4154427"/>
                <a:gd name="connsiteY8" fmla="*/ 3727663 h 394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54427" h="3945190">
                  <a:moveTo>
                    <a:pt x="3839063" y="3727663"/>
                  </a:moveTo>
                  <a:cubicBezTo>
                    <a:pt x="4008825" y="3421898"/>
                    <a:pt x="4178587" y="3116134"/>
                    <a:pt x="4151580" y="2628068"/>
                  </a:cubicBezTo>
                  <a:cubicBezTo>
                    <a:pt x="4124573" y="2140002"/>
                    <a:pt x="3885362" y="1237177"/>
                    <a:pt x="3677018" y="799268"/>
                  </a:cubicBezTo>
                  <a:cubicBezTo>
                    <a:pt x="3468674" y="361359"/>
                    <a:pt x="3296982" y="17977"/>
                    <a:pt x="2901514" y="615"/>
                  </a:cubicBezTo>
                  <a:cubicBezTo>
                    <a:pt x="2506046" y="-16747"/>
                    <a:pt x="1769124" y="336281"/>
                    <a:pt x="1304208" y="695096"/>
                  </a:cubicBezTo>
                  <a:cubicBezTo>
                    <a:pt x="839292" y="1053911"/>
                    <a:pt x="277919" y="1630716"/>
                    <a:pt x="112015" y="2153506"/>
                  </a:cubicBezTo>
                  <a:cubicBezTo>
                    <a:pt x="-53889" y="2676296"/>
                    <a:pt x="-71250" y="3557901"/>
                    <a:pt x="308785" y="3831835"/>
                  </a:cubicBezTo>
                  <a:cubicBezTo>
                    <a:pt x="688820" y="4105769"/>
                    <a:pt x="2392228" y="3797111"/>
                    <a:pt x="2392228" y="3797111"/>
                  </a:cubicBezTo>
                  <a:lnTo>
                    <a:pt x="3839063" y="3727663"/>
                  </a:lnTo>
                  <a:close/>
                </a:path>
              </a:pathLst>
            </a:custGeom>
            <a:noFill/>
            <a:ln w="38100">
              <a:solidFill>
                <a:srgbClr val="B400A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7077927" y="2540524"/>
              <a:ext cx="1994038" cy="4251373"/>
            </a:xfrm>
            <a:custGeom>
              <a:avLst/>
              <a:gdLst>
                <a:gd name="connsiteX0" fmla="*/ 561364 w 1994038"/>
                <a:gd name="connsiteY0" fmla="*/ 295273 h 4251373"/>
                <a:gd name="connsiteX1" fmla="*/ 52078 w 1994038"/>
                <a:gd name="connsiteY1" fmla="*/ 700387 h 4251373"/>
                <a:gd name="connsiteX2" fmla="*/ 133101 w 1994038"/>
                <a:gd name="connsiteY2" fmla="*/ 2425015 h 4251373"/>
                <a:gd name="connsiteX3" fmla="*/ 121526 w 1994038"/>
                <a:gd name="connsiteY3" fmla="*/ 4022322 h 4251373"/>
                <a:gd name="connsiteX4" fmla="*/ 1846154 w 1994038"/>
                <a:gd name="connsiteY4" fmla="*/ 4103344 h 4251373"/>
                <a:gd name="connsiteX5" fmla="*/ 1823005 w 1994038"/>
                <a:gd name="connsiteY5" fmla="*/ 2714382 h 4251373"/>
                <a:gd name="connsiteX6" fmla="*/ 1151673 w 1994038"/>
                <a:gd name="connsiteY6" fmla="*/ 167952 h 4251373"/>
                <a:gd name="connsiteX7" fmla="*/ 561364 w 1994038"/>
                <a:gd name="connsiteY7" fmla="*/ 295273 h 425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4038" h="4251373">
                  <a:moveTo>
                    <a:pt x="561364" y="295273"/>
                  </a:moveTo>
                  <a:cubicBezTo>
                    <a:pt x="378098" y="384012"/>
                    <a:pt x="123455" y="345430"/>
                    <a:pt x="52078" y="700387"/>
                  </a:cubicBezTo>
                  <a:cubicBezTo>
                    <a:pt x="-19299" y="1055344"/>
                    <a:pt x="121526" y="1871359"/>
                    <a:pt x="133101" y="2425015"/>
                  </a:cubicBezTo>
                  <a:cubicBezTo>
                    <a:pt x="144676" y="2978671"/>
                    <a:pt x="-163983" y="3742601"/>
                    <a:pt x="121526" y="4022322"/>
                  </a:cubicBezTo>
                  <a:cubicBezTo>
                    <a:pt x="407035" y="4302044"/>
                    <a:pt x="1562574" y="4321334"/>
                    <a:pt x="1846154" y="4103344"/>
                  </a:cubicBezTo>
                  <a:cubicBezTo>
                    <a:pt x="2129734" y="3885354"/>
                    <a:pt x="1938752" y="3370281"/>
                    <a:pt x="1823005" y="2714382"/>
                  </a:cubicBezTo>
                  <a:cubicBezTo>
                    <a:pt x="1707258" y="2058483"/>
                    <a:pt x="1356159" y="573066"/>
                    <a:pt x="1151673" y="167952"/>
                  </a:cubicBezTo>
                  <a:cubicBezTo>
                    <a:pt x="947187" y="-237162"/>
                    <a:pt x="744630" y="206534"/>
                    <a:pt x="561364" y="295273"/>
                  </a:cubicBezTo>
                  <a:close/>
                </a:path>
              </a:pathLst>
            </a:custGeom>
            <a:noFill/>
            <a:ln w="34925">
              <a:solidFill>
                <a:srgbClr val="B400A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664927" y="4849679"/>
            <a:ext cx="2082946" cy="1803232"/>
            <a:chOff x="2979854" y="1607747"/>
            <a:chExt cx="6082627" cy="5192300"/>
          </a:xfrm>
        </p:grpSpPr>
        <p:sp>
          <p:nvSpPr>
            <p:cNvPr id="45" name="Oval 44"/>
            <p:cNvSpPr/>
            <p:nvPr/>
          </p:nvSpPr>
          <p:spPr>
            <a:xfrm>
              <a:off x="6192336" y="1607747"/>
              <a:ext cx="625033" cy="625033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7360752" y="3114978"/>
              <a:ext cx="625033" cy="62503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5125338" y="3047102"/>
              <a:ext cx="625033" cy="62503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567303" y="4782799"/>
              <a:ext cx="625033" cy="62503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4620109" y="4782799"/>
              <a:ext cx="625033" cy="625033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672915" y="4782798"/>
              <a:ext cx="625033" cy="62503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7985785" y="4782797"/>
              <a:ext cx="625033" cy="62503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52" name="Straight Connector 51"/>
            <p:cNvCxnSpPr>
              <a:stCxn id="50" idx="1"/>
              <a:endCxn id="49" idx="5"/>
            </p:cNvCxnSpPr>
            <p:nvPr/>
          </p:nvCxnSpPr>
          <p:spPr>
            <a:xfrm flipH="1" flipV="1">
              <a:off x="6725835" y="2141246"/>
              <a:ext cx="726451" cy="1065266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51" idx="7"/>
              <a:endCxn id="49" idx="3"/>
            </p:cNvCxnSpPr>
            <p:nvPr/>
          </p:nvCxnSpPr>
          <p:spPr>
            <a:xfrm flipV="1">
              <a:off x="5658837" y="2141246"/>
              <a:ext cx="625033" cy="99739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stCxn id="52" idx="0"/>
              <a:endCxn id="51" idx="4"/>
            </p:cNvCxnSpPr>
            <p:nvPr/>
          </p:nvCxnSpPr>
          <p:spPr>
            <a:xfrm flipH="1" flipV="1">
              <a:off x="5437855" y="3672135"/>
              <a:ext cx="441965" cy="1110664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53" idx="0"/>
              <a:endCxn id="51" idx="4"/>
            </p:cNvCxnSpPr>
            <p:nvPr/>
          </p:nvCxnSpPr>
          <p:spPr>
            <a:xfrm flipV="1">
              <a:off x="4932626" y="3672135"/>
              <a:ext cx="505229" cy="1110664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54" idx="0"/>
              <a:endCxn id="51" idx="4"/>
            </p:cNvCxnSpPr>
            <p:nvPr/>
          </p:nvCxnSpPr>
          <p:spPr>
            <a:xfrm flipV="1">
              <a:off x="3985432" y="3672135"/>
              <a:ext cx="1452423" cy="1110663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50" idx="5"/>
              <a:endCxn id="55" idx="0"/>
            </p:cNvCxnSpPr>
            <p:nvPr/>
          </p:nvCxnSpPr>
          <p:spPr>
            <a:xfrm>
              <a:off x="7894251" y="3648477"/>
              <a:ext cx="404051" cy="113432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riangle 57"/>
            <p:cNvSpPr/>
            <p:nvPr/>
          </p:nvSpPr>
          <p:spPr>
            <a:xfrm>
              <a:off x="7743780" y="5407830"/>
              <a:ext cx="1036173" cy="1042786"/>
            </a:xfrm>
            <a:prstGeom prst="triangl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riangle 58"/>
            <p:cNvSpPr/>
            <p:nvPr/>
          </p:nvSpPr>
          <p:spPr>
            <a:xfrm>
              <a:off x="5361732" y="5383618"/>
              <a:ext cx="1036173" cy="1042786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iangle 59"/>
            <p:cNvSpPr/>
            <p:nvPr/>
          </p:nvSpPr>
          <p:spPr>
            <a:xfrm>
              <a:off x="4601841" y="5383618"/>
              <a:ext cx="657105" cy="668436"/>
            </a:xfrm>
            <a:prstGeom prst="triangl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riangle 60"/>
            <p:cNvSpPr/>
            <p:nvPr/>
          </p:nvSpPr>
          <p:spPr>
            <a:xfrm>
              <a:off x="3462882" y="5383618"/>
              <a:ext cx="1036173" cy="1042786"/>
            </a:xfrm>
            <a:prstGeom prst="triangl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61"/>
            <p:cNvSpPr/>
            <p:nvPr/>
          </p:nvSpPr>
          <p:spPr>
            <a:xfrm>
              <a:off x="2979854" y="4487394"/>
              <a:ext cx="1589374" cy="2225935"/>
            </a:xfrm>
            <a:custGeom>
              <a:avLst/>
              <a:gdLst>
                <a:gd name="connsiteX0" fmla="*/ 1024987 w 1589374"/>
                <a:gd name="connsiteY0" fmla="*/ 2202773 h 2225935"/>
                <a:gd name="connsiteX1" fmla="*/ 1534273 w 1589374"/>
                <a:gd name="connsiteY1" fmla="*/ 2168049 h 2225935"/>
                <a:gd name="connsiteX2" fmla="*/ 1568997 w 1589374"/>
                <a:gd name="connsiteY2" fmla="*/ 1658763 h 2225935"/>
                <a:gd name="connsiteX3" fmla="*/ 1476399 w 1589374"/>
                <a:gd name="connsiteY3" fmla="*/ 478145 h 2225935"/>
                <a:gd name="connsiteX4" fmla="*/ 955538 w 1589374"/>
                <a:gd name="connsiteY4" fmla="*/ 15158 h 2225935"/>
                <a:gd name="connsiteX5" fmla="*/ 52713 w 1589374"/>
                <a:gd name="connsiteY5" fmla="*/ 975857 h 2225935"/>
                <a:gd name="connsiteX6" fmla="*/ 203184 w 1589374"/>
                <a:gd name="connsiteY6" fmla="*/ 2063877 h 2225935"/>
                <a:gd name="connsiteX7" fmla="*/ 1024987 w 1589374"/>
                <a:gd name="connsiteY7" fmla="*/ 2202773 h 222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9374" h="2225935">
                  <a:moveTo>
                    <a:pt x="1024987" y="2202773"/>
                  </a:moveTo>
                  <a:cubicBezTo>
                    <a:pt x="1246835" y="2220135"/>
                    <a:pt x="1443605" y="2258717"/>
                    <a:pt x="1534273" y="2168049"/>
                  </a:cubicBezTo>
                  <a:cubicBezTo>
                    <a:pt x="1624941" y="2077381"/>
                    <a:pt x="1578643" y="1940414"/>
                    <a:pt x="1568997" y="1658763"/>
                  </a:cubicBezTo>
                  <a:cubicBezTo>
                    <a:pt x="1559351" y="1377112"/>
                    <a:pt x="1578642" y="752079"/>
                    <a:pt x="1476399" y="478145"/>
                  </a:cubicBezTo>
                  <a:cubicBezTo>
                    <a:pt x="1374156" y="204211"/>
                    <a:pt x="1192819" y="-67794"/>
                    <a:pt x="955538" y="15158"/>
                  </a:cubicBezTo>
                  <a:cubicBezTo>
                    <a:pt x="718257" y="98110"/>
                    <a:pt x="178105" y="634404"/>
                    <a:pt x="52713" y="975857"/>
                  </a:cubicBezTo>
                  <a:cubicBezTo>
                    <a:pt x="-72679" y="1317310"/>
                    <a:pt x="44997" y="1859391"/>
                    <a:pt x="203184" y="2063877"/>
                  </a:cubicBezTo>
                  <a:cubicBezTo>
                    <a:pt x="361371" y="2268363"/>
                    <a:pt x="803139" y="2185411"/>
                    <a:pt x="1024987" y="2202773"/>
                  </a:cubicBezTo>
                  <a:close/>
                </a:path>
              </a:pathLst>
            </a:custGeom>
            <a:noFill/>
            <a:ln w="25400">
              <a:solidFill>
                <a:srgbClr val="B400A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>
              <a:off x="4351786" y="4569369"/>
              <a:ext cx="1181361" cy="1805145"/>
            </a:xfrm>
            <a:custGeom>
              <a:avLst/>
              <a:gdLst>
                <a:gd name="connsiteX0" fmla="*/ 451708 w 1181361"/>
                <a:gd name="connsiteY0" fmla="*/ 14206 h 1805145"/>
                <a:gd name="connsiteX1" fmla="*/ 92892 w 1181361"/>
                <a:gd name="connsiteY1" fmla="*/ 592940 h 1805145"/>
                <a:gd name="connsiteX2" fmla="*/ 81318 w 1181361"/>
                <a:gd name="connsiteY2" fmla="*/ 1704109 h 1805145"/>
                <a:gd name="connsiteX3" fmla="*/ 1030442 w 1181361"/>
                <a:gd name="connsiteY3" fmla="*/ 1646236 h 1805145"/>
                <a:gd name="connsiteX4" fmla="*/ 1169338 w 1181361"/>
                <a:gd name="connsiteY4" fmla="*/ 754985 h 1805145"/>
                <a:gd name="connsiteX5" fmla="*/ 926270 w 1181361"/>
                <a:gd name="connsiteY5" fmla="*/ 222550 h 1805145"/>
                <a:gd name="connsiteX6" fmla="*/ 451708 w 1181361"/>
                <a:gd name="connsiteY6" fmla="*/ 14206 h 1805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1361" h="1805145">
                  <a:moveTo>
                    <a:pt x="451708" y="14206"/>
                  </a:moveTo>
                  <a:cubicBezTo>
                    <a:pt x="312812" y="75938"/>
                    <a:pt x="154624" y="311290"/>
                    <a:pt x="92892" y="592940"/>
                  </a:cubicBezTo>
                  <a:cubicBezTo>
                    <a:pt x="31160" y="874591"/>
                    <a:pt x="-74940" y="1528560"/>
                    <a:pt x="81318" y="1704109"/>
                  </a:cubicBezTo>
                  <a:cubicBezTo>
                    <a:pt x="237576" y="1879658"/>
                    <a:pt x="849105" y="1804423"/>
                    <a:pt x="1030442" y="1646236"/>
                  </a:cubicBezTo>
                  <a:cubicBezTo>
                    <a:pt x="1211779" y="1488049"/>
                    <a:pt x="1186700" y="992266"/>
                    <a:pt x="1169338" y="754985"/>
                  </a:cubicBezTo>
                  <a:cubicBezTo>
                    <a:pt x="1151976" y="517704"/>
                    <a:pt x="1042017" y="340226"/>
                    <a:pt x="926270" y="222550"/>
                  </a:cubicBezTo>
                  <a:cubicBezTo>
                    <a:pt x="810523" y="104874"/>
                    <a:pt x="590604" y="-47526"/>
                    <a:pt x="451708" y="14206"/>
                  </a:cubicBezTo>
                  <a:close/>
                </a:path>
              </a:pathLst>
            </a:custGeom>
            <a:noFill/>
            <a:ln w="25400">
              <a:solidFill>
                <a:srgbClr val="B400A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 63"/>
            <p:cNvSpPr/>
            <p:nvPr/>
          </p:nvSpPr>
          <p:spPr>
            <a:xfrm>
              <a:off x="4943278" y="4519190"/>
              <a:ext cx="2004981" cy="2280857"/>
            </a:xfrm>
            <a:custGeom>
              <a:avLst/>
              <a:gdLst>
                <a:gd name="connsiteX0" fmla="*/ 1573269 w 2004981"/>
                <a:gd name="connsiteY0" fmla="*/ 214856 h 2280857"/>
                <a:gd name="connsiteX1" fmla="*/ 890363 w 2004981"/>
                <a:gd name="connsiteY1" fmla="*/ 99109 h 2280857"/>
                <a:gd name="connsiteX2" fmla="*/ 184307 w 2004981"/>
                <a:gd name="connsiteY2" fmla="*/ 782015 h 2280857"/>
                <a:gd name="connsiteX3" fmla="*/ 149583 w 2004981"/>
                <a:gd name="connsiteY3" fmla="*/ 2124678 h 2280857"/>
                <a:gd name="connsiteX4" fmla="*/ 1932084 w 2004981"/>
                <a:gd name="connsiteY4" fmla="*/ 2043656 h 2280857"/>
                <a:gd name="connsiteX5" fmla="*/ 1573269 w 2004981"/>
                <a:gd name="connsiteY5" fmla="*/ 214856 h 228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4981" h="2280857">
                  <a:moveTo>
                    <a:pt x="1573269" y="214856"/>
                  </a:moveTo>
                  <a:cubicBezTo>
                    <a:pt x="1399649" y="-109235"/>
                    <a:pt x="1121857" y="4582"/>
                    <a:pt x="890363" y="99109"/>
                  </a:cubicBezTo>
                  <a:cubicBezTo>
                    <a:pt x="658869" y="193635"/>
                    <a:pt x="307770" y="444420"/>
                    <a:pt x="184307" y="782015"/>
                  </a:cubicBezTo>
                  <a:cubicBezTo>
                    <a:pt x="60844" y="1119610"/>
                    <a:pt x="-141713" y="1914405"/>
                    <a:pt x="149583" y="2124678"/>
                  </a:cubicBezTo>
                  <a:cubicBezTo>
                    <a:pt x="440879" y="2334951"/>
                    <a:pt x="1689016" y="2356172"/>
                    <a:pt x="1932084" y="2043656"/>
                  </a:cubicBezTo>
                  <a:cubicBezTo>
                    <a:pt x="2175152" y="1731140"/>
                    <a:pt x="1746889" y="538947"/>
                    <a:pt x="1573269" y="214856"/>
                  </a:cubicBezTo>
                  <a:close/>
                </a:path>
              </a:pathLst>
            </a:custGeom>
            <a:noFill/>
            <a:ln w="25400">
              <a:solidFill>
                <a:srgbClr val="B400A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64"/>
            <p:cNvSpPr/>
            <p:nvPr/>
          </p:nvSpPr>
          <p:spPr>
            <a:xfrm>
              <a:off x="7393112" y="4320887"/>
              <a:ext cx="1669369" cy="2415274"/>
            </a:xfrm>
            <a:custGeom>
              <a:avLst/>
              <a:gdLst>
                <a:gd name="connsiteX0" fmla="*/ 628144 w 1669369"/>
                <a:gd name="connsiteY0" fmla="*/ 123791 h 2415274"/>
                <a:gd name="connsiteX1" fmla="*/ 3111 w 1669369"/>
                <a:gd name="connsiteY1" fmla="*/ 2068338 h 2415274"/>
                <a:gd name="connsiteX2" fmla="*/ 442949 w 1669369"/>
                <a:gd name="connsiteY2" fmla="*/ 2334556 h 2415274"/>
                <a:gd name="connsiteX3" fmla="*/ 1611992 w 1669369"/>
                <a:gd name="connsiteY3" fmla="*/ 2288257 h 2415274"/>
                <a:gd name="connsiteX4" fmla="*/ 1461521 w 1669369"/>
                <a:gd name="connsiteY4" fmla="*/ 945594 h 2415274"/>
                <a:gd name="connsiteX5" fmla="*/ 1218453 w 1669369"/>
                <a:gd name="connsiteY5" fmla="*/ 274262 h 2415274"/>
                <a:gd name="connsiteX6" fmla="*/ 628144 w 1669369"/>
                <a:gd name="connsiteY6" fmla="*/ 123791 h 2415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69369" h="2415274">
                  <a:moveTo>
                    <a:pt x="628144" y="123791"/>
                  </a:moveTo>
                  <a:cubicBezTo>
                    <a:pt x="425587" y="422804"/>
                    <a:pt x="33977" y="1699877"/>
                    <a:pt x="3111" y="2068338"/>
                  </a:cubicBezTo>
                  <a:cubicBezTo>
                    <a:pt x="-27755" y="2436799"/>
                    <a:pt x="174802" y="2297903"/>
                    <a:pt x="442949" y="2334556"/>
                  </a:cubicBezTo>
                  <a:cubicBezTo>
                    <a:pt x="711096" y="2371209"/>
                    <a:pt x="1442230" y="2519751"/>
                    <a:pt x="1611992" y="2288257"/>
                  </a:cubicBezTo>
                  <a:cubicBezTo>
                    <a:pt x="1781754" y="2056763"/>
                    <a:pt x="1527111" y="1281260"/>
                    <a:pt x="1461521" y="945594"/>
                  </a:cubicBezTo>
                  <a:cubicBezTo>
                    <a:pt x="1395931" y="609928"/>
                    <a:pt x="1357349" y="403513"/>
                    <a:pt x="1218453" y="274262"/>
                  </a:cubicBezTo>
                  <a:cubicBezTo>
                    <a:pt x="1079557" y="145011"/>
                    <a:pt x="830701" y="-175222"/>
                    <a:pt x="628144" y="123791"/>
                  </a:cubicBezTo>
                  <a:close/>
                </a:path>
              </a:pathLst>
            </a:custGeom>
            <a:noFill/>
            <a:ln w="25400">
              <a:solidFill>
                <a:srgbClr val="B400A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317894" y="5349552"/>
            <a:ext cx="4497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When we implement this, how do we keep track of </a:t>
            </a:r>
            <a:r>
              <a:rPr lang="en-US" sz="2400" dirty="0">
                <a:solidFill>
                  <a:srgbClr val="FF8600"/>
                </a:solidFill>
              </a:rPr>
              <a:t>this term</a:t>
            </a:r>
            <a:r>
              <a:rPr lang="en-US" sz="2400" dirty="0"/>
              <a:t>?</a:t>
            </a:r>
          </a:p>
        </p:txBody>
      </p:sp>
      <p:sp>
        <p:nvSpPr>
          <p:cNvPr id="68" name="Freeform 67"/>
          <p:cNvSpPr/>
          <p:nvPr/>
        </p:nvSpPr>
        <p:spPr>
          <a:xfrm>
            <a:off x="2977894" y="4734046"/>
            <a:ext cx="2765009" cy="1749204"/>
          </a:xfrm>
          <a:custGeom>
            <a:avLst/>
            <a:gdLst>
              <a:gd name="connsiteX0" fmla="*/ 147271 w 2765009"/>
              <a:gd name="connsiteY0" fmla="*/ 1493134 h 1749204"/>
              <a:gd name="connsiteX1" fmla="*/ 239868 w 2765009"/>
              <a:gd name="connsiteY1" fmla="*/ 1736202 h 1749204"/>
              <a:gd name="connsiteX2" fmla="*/ 2392759 w 2765009"/>
              <a:gd name="connsiteY2" fmla="*/ 1527858 h 1749204"/>
              <a:gd name="connsiteX3" fmla="*/ 2763149 w 2765009"/>
              <a:gd name="connsiteY3" fmla="*/ 0 h 1749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5009" h="1749204">
                <a:moveTo>
                  <a:pt x="147271" y="1493134"/>
                </a:moveTo>
                <a:cubicBezTo>
                  <a:pt x="6445" y="1611774"/>
                  <a:pt x="-134380" y="1730415"/>
                  <a:pt x="239868" y="1736202"/>
                </a:cubicBezTo>
                <a:cubicBezTo>
                  <a:pt x="614116" y="1741989"/>
                  <a:pt x="1972212" y="1817225"/>
                  <a:pt x="2392759" y="1527858"/>
                </a:cubicBezTo>
                <a:cubicBezTo>
                  <a:pt x="2813306" y="1238491"/>
                  <a:pt x="2763149" y="0"/>
                  <a:pt x="2763149" y="0"/>
                </a:cubicBezTo>
              </a:path>
            </a:pathLst>
          </a:custGeom>
          <a:noFill/>
          <a:ln w="25400">
            <a:solidFill>
              <a:srgbClr val="FF86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10EF7F-48E1-BB4E-A02D-98920B851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22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7" grpId="0"/>
      <p:bldP spid="68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602" y="89023"/>
            <a:ext cx="7886700" cy="1325563"/>
          </a:xfrm>
        </p:spPr>
        <p:txBody>
          <a:bodyPr/>
          <a:lstStyle/>
          <a:p>
            <a:r>
              <a:rPr lang="en-US" dirty="0"/>
              <a:t>Recursive formulation: try 2</a:t>
            </a:r>
            <a:br>
              <a:rPr lang="en-US" dirty="0"/>
            </a:br>
            <a:r>
              <a:rPr lang="en-US" sz="2800" dirty="0">
                <a:solidFill>
                  <a:schemeClr val="accent1"/>
                </a:solidFill>
              </a:rPr>
              <a:t>Keep two arrays!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17894" y="1475735"/>
                <a:ext cx="8191259" cy="4351338"/>
              </a:xfrm>
            </p:spPr>
            <p:txBody>
              <a:bodyPr/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Let A[u] be the weight of a maximal independent set in the tree rooted at u.</a:t>
                </a:r>
              </a:p>
              <a:p>
                <a:r>
                  <a:rPr lang="en-US" dirty="0">
                    <a:solidFill>
                      <a:srgbClr val="FF8600"/>
                    </a:solidFill>
                  </a:rPr>
                  <a:t>Let B[u]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rgbClr val="FF86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𝑣</m:t>
                        </m:r>
                        <m:r>
                          <a:rPr lang="en-US" i="1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∈</m:t>
                        </m:r>
                        <m:r>
                          <a:rPr lang="en-US" i="1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i="1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m:rPr>
                            <m:nor/>
                          </m:rPr>
                          <a:rPr lang="en-US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children</m:t>
                        </m:r>
                      </m:sub>
                      <m:sup/>
                      <m:e>
                        <m:r>
                          <a:rPr lang="en-US" i="1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𝐴</m:t>
                        </m:r>
                        <m:r>
                          <a:rPr lang="en-US" b="0" i="1" smtClean="0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[</m:t>
                        </m:r>
                        <m:r>
                          <a:rPr lang="en-US" b="0" i="1" smtClean="0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𝑣</m:t>
                        </m:r>
                        <m:r>
                          <a:rPr lang="en-US" b="0" i="1" smtClean="0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]</m:t>
                        </m:r>
                      </m:e>
                    </m:nary>
                  </m:oMath>
                </a14:m>
                <a:endParaRPr lang="en-US" dirty="0">
                  <a:solidFill>
                    <a:srgbClr val="FF8600"/>
                  </a:solidFill>
                </a:endParaRP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𝐴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𝑢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max</m:t>
                        </m:r>
                      </m:fName>
                      <m:e>
                        <m:d>
                          <m:dPr>
                            <m:begChr m:val="{"/>
                            <m:endChr m:val=""/>
                            <m:ctrlPr>
                              <a:rPr lang="mr-I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mr-I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mr-IN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𝑣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∈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.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b="0" i="0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children</m:t>
                                    </m:r>
                                  </m:sub>
                                  <m:sup/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𝐴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[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𝑣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]</m:t>
                                    </m:r>
                                  </m:e>
                                </m:nary>
                              </m:e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weight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+</m:t>
                                </m:r>
                                <m:r>
                                  <a:rPr lang="en-US" b="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 </m:t>
                                </m:r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b="0" i="1" smtClean="0">
                                        <a:solidFill>
                                          <a:srgbClr val="FF86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solidFill>
                                          <a:srgbClr val="FF8600"/>
                                        </a:solidFill>
                                        <a:latin typeface="Cambria Math" charset="0"/>
                                      </a:rPr>
                                      <m:t>𝑣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FF8600"/>
                                        </a:solidFill>
                                        <a:latin typeface="Cambria Math" charset="0"/>
                                      </a:rPr>
                                      <m:t>∈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FF86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FF8600"/>
                                        </a:solidFill>
                                        <a:latin typeface="Cambria Math" charset="0"/>
                                      </a:rPr>
                                      <m:t>.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b="0" i="0" smtClean="0">
                                        <a:solidFill>
                                          <a:srgbClr val="FF8600"/>
                                        </a:solidFill>
                                        <a:latin typeface="Cambria Math" charset="0"/>
                                      </a:rPr>
                                      <m:t>children</m:t>
                                    </m:r>
                                  </m:sub>
                                  <m:sup/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FF8600"/>
                                        </a:solidFill>
                                        <a:latin typeface="Cambria Math" charset="0"/>
                                      </a:rPr>
                                      <m:t>𝐵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FF8600"/>
                                        </a:solidFill>
                                        <a:latin typeface="Cambria Math" charset="0"/>
                                      </a:rPr>
                                      <m:t>[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FF8600"/>
                                        </a:solidFill>
                                        <a:latin typeface="Cambria Math" charset="0"/>
                                      </a:rPr>
                                      <m:t>𝑣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FF8600"/>
                                        </a:solidFill>
                                        <a:latin typeface="Cambria Math" charset="0"/>
                                      </a:rPr>
                                      <m:t>]</m:t>
                                    </m:r>
                                  </m:e>
                                </m:nary>
                              </m:e>
                            </m:eqArr>
                          </m:e>
                        </m:d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7894" y="1475735"/>
                <a:ext cx="8191259" cy="4351338"/>
              </a:xfrm>
              <a:blipFill rotWithShape="0">
                <a:blip r:embed="rId2"/>
                <a:stretch>
                  <a:fillRect l="-1339" t="-2241" r="-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/>
          <p:cNvGrpSpPr/>
          <p:nvPr/>
        </p:nvGrpSpPr>
        <p:grpSpPr>
          <a:xfrm>
            <a:off x="6664927" y="1993078"/>
            <a:ext cx="1965108" cy="1493134"/>
            <a:chOff x="2735357" y="1607747"/>
            <a:chExt cx="6336608" cy="5184150"/>
          </a:xfrm>
        </p:grpSpPr>
        <p:sp>
          <p:nvSpPr>
            <p:cNvPr id="25" name="Oval 24"/>
            <p:cNvSpPr/>
            <p:nvPr/>
          </p:nvSpPr>
          <p:spPr>
            <a:xfrm>
              <a:off x="6192336" y="1607747"/>
              <a:ext cx="625033" cy="62503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7360752" y="3114978"/>
              <a:ext cx="625033" cy="62503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5125338" y="3047102"/>
              <a:ext cx="625033" cy="62503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567303" y="4782799"/>
              <a:ext cx="625033" cy="62503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4620109" y="4782799"/>
              <a:ext cx="625033" cy="62503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3672915" y="4782798"/>
              <a:ext cx="625033" cy="62503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7985785" y="4782797"/>
              <a:ext cx="625033" cy="62503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32" name="Straight Connector 31"/>
            <p:cNvCxnSpPr>
              <a:stCxn id="30" idx="1"/>
              <a:endCxn id="29" idx="5"/>
            </p:cNvCxnSpPr>
            <p:nvPr/>
          </p:nvCxnSpPr>
          <p:spPr>
            <a:xfrm flipH="1" flipV="1">
              <a:off x="6725835" y="2141246"/>
              <a:ext cx="726451" cy="1065266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31" idx="7"/>
              <a:endCxn id="29" idx="3"/>
            </p:cNvCxnSpPr>
            <p:nvPr/>
          </p:nvCxnSpPr>
          <p:spPr>
            <a:xfrm flipV="1">
              <a:off x="5658837" y="2141246"/>
              <a:ext cx="625033" cy="99739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32" idx="0"/>
              <a:endCxn id="31" idx="4"/>
            </p:cNvCxnSpPr>
            <p:nvPr/>
          </p:nvCxnSpPr>
          <p:spPr>
            <a:xfrm flipH="1" flipV="1">
              <a:off x="5437855" y="3672135"/>
              <a:ext cx="441965" cy="1110664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33" idx="0"/>
              <a:endCxn id="31" idx="4"/>
            </p:cNvCxnSpPr>
            <p:nvPr/>
          </p:nvCxnSpPr>
          <p:spPr>
            <a:xfrm flipV="1">
              <a:off x="4932626" y="3672135"/>
              <a:ext cx="505229" cy="1110664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34" idx="0"/>
              <a:endCxn id="31" idx="4"/>
            </p:cNvCxnSpPr>
            <p:nvPr/>
          </p:nvCxnSpPr>
          <p:spPr>
            <a:xfrm flipV="1">
              <a:off x="3985432" y="3672135"/>
              <a:ext cx="1452423" cy="1110663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30" idx="5"/>
              <a:endCxn id="35" idx="0"/>
            </p:cNvCxnSpPr>
            <p:nvPr/>
          </p:nvCxnSpPr>
          <p:spPr>
            <a:xfrm>
              <a:off x="7894251" y="3648477"/>
              <a:ext cx="404051" cy="113432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riangle 37"/>
            <p:cNvSpPr/>
            <p:nvPr/>
          </p:nvSpPr>
          <p:spPr>
            <a:xfrm>
              <a:off x="7743780" y="5407830"/>
              <a:ext cx="1036173" cy="1042786"/>
            </a:xfrm>
            <a:prstGeom prst="triangl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riangle 38"/>
            <p:cNvSpPr/>
            <p:nvPr/>
          </p:nvSpPr>
          <p:spPr>
            <a:xfrm>
              <a:off x="5361732" y="5383618"/>
              <a:ext cx="1036173" cy="1042786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riangle 39"/>
            <p:cNvSpPr/>
            <p:nvPr/>
          </p:nvSpPr>
          <p:spPr>
            <a:xfrm>
              <a:off x="4601841" y="5383618"/>
              <a:ext cx="657105" cy="668436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riangle 40"/>
            <p:cNvSpPr/>
            <p:nvPr/>
          </p:nvSpPr>
          <p:spPr>
            <a:xfrm>
              <a:off x="3462882" y="5383618"/>
              <a:ext cx="1036173" cy="1042786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2735357" y="2823608"/>
              <a:ext cx="4154427" cy="3945190"/>
            </a:xfrm>
            <a:custGeom>
              <a:avLst/>
              <a:gdLst>
                <a:gd name="connsiteX0" fmla="*/ 3839063 w 4154427"/>
                <a:gd name="connsiteY0" fmla="*/ 3727663 h 3945190"/>
                <a:gd name="connsiteX1" fmla="*/ 4151580 w 4154427"/>
                <a:gd name="connsiteY1" fmla="*/ 2628068 h 3945190"/>
                <a:gd name="connsiteX2" fmla="*/ 3677018 w 4154427"/>
                <a:gd name="connsiteY2" fmla="*/ 799268 h 3945190"/>
                <a:gd name="connsiteX3" fmla="*/ 2901514 w 4154427"/>
                <a:gd name="connsiteY3" fmla="*/ 615 h 3945190"/>
                <a:gd name="connsiteX4" fmla="*/ 1304208 w 4154427"/>
                <a:gd name="connsiteY4" fmla="*/ 695096 h 3945190"/>
                <a:gd name="connsiteX5" fmla="*/ 112015 w 4154427"/>
                <a:gd name="connsiteY5" fmla="*/ 2153506 h 3945190"/>
                <a:gd name="connsiteX6" fmla="*/ 308785 w 4154427"/>
                <a:gd name="connsiteY6" fmla="*/ 3831835 h 3945190"/>
                <a:gd name="connsiteX7" fmla="*/ 2392228 w 4154427"/>
                <a:gd name="connsiteY7" fmla="*/ 3797111 h 3945190"/>
                <a:gd name="connsiteX8" fmla="*/ 3839063 w 4154427"/>
                <a:gd name="connsiteY8" fmla="*/ 3727663 h 394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54427" h="3945190">
                  <a:moveTo>
                    <a:pt x="3839063" y="3727663"/>
                  </a:moveTo>
                  <a:cubicBezTo>
                    <a:pt x="4008825" y="3421898"/>
                    <a:pt x="4178587" y="3116134"/>
                    <a:pt x="4151580" y="2628068"/>
                  </a:cubicBezTo>
                  <a:cubicBezTo>
                    <a:pt x="4124573" y="2140002"/>
                    <a:pt x="3885362" y="1237177"/>
                    <a:pt x="3677018" y="799268"/>
                  </a:cubicBezTo>
                  <a:cubicBezTo>
                    <a:pt x="3468674" y="361359"/>
                    <a:pt x="3296982" y="17977"/>
                    <a:pt x="2901514" y="615"/>
                  </a:cubicBezTo>
                  <a:cubicBezTo>
                    <a:pt x="2506046" y="-16747"/>
                    <a:pt x="1769124" y="336281"/>
                    <a:pt x="1304208" y="695096"/>
                  </a:cubicBezTo>
                  <a:cubicBezTo>
                    <a:pt x="839292" y="1053911"/>
                    <a:pt x="277919" y="1630716"/>
                    <a:pt x="112015" y="2153506"/>
                  </a:cubicBezTo>
                  <a:cubicBezTo>
                    <a:pt x="-53889" y="2676296"/>
                    <a:pt x="-71250" y="3557901"/>
                    <a:pt x="308785" y="3831835"/>
                  </a:cubicBezTo>
                  <a:cubicBezTo>
                    <a:pt x="688820" y="4105769"/>
                    <a:pt x="2392228" y="3797111"/>
                    <a:pt x="2392228" y="3797111"/>
                  </a:cubicBezTo>
                  <a:lnTo>
                    <a:pt x="3839063" y="3727663"/>
                  </a:lnTo>
                  <a:close/>
                </a:path>
              </a:pathLst>
            </a:custGeom>
            <a:noFill/>
            <a:ln w="38100">
              <a:solidFill>
                <a:srgbClr val="B400A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7077927" y="2540524"/>
              <a:ext cx="1994038" cy="4251373"/>
            </a:xfrm>
            <a:custGeom>
              <a:avLst/>
              <a:gdLst>
                <a:gd name="connsiteX0" fmla="*/ 561364 w 1994038"/>
                <a:gd name="connsiteY0" fmla="*/ 295273 h 4251373"/>
                <a:gd name="connsiteX1" fmla="*/ 52078 w 1994038"/>
                <a:gd name="connsiteY1" fmla="*/ 700387 h 4251373"/>
                <a:gd name="connsiteX2" fmla="*/ 133101 w 1994038"/>
                <a:gd name="connsiteY2" fmla="*/ 2425015 h 4251373"/>
                <a:gd name="connsiteX3" fmla="*/ 121526 w 1994038"/>
                <a:gd name="connsiteY3" fmla="*/ 4022322 h 4251373"/>
                <a:gd name="connsiteX4" fmla="*/ 1846154 w 1994038"/>
                <a:gd name="connsiteY4" fmla="*/ 4103344 h 4251373"/>
                <a:gd name="connsiteX5" fmla="*/ 1823005 w 1994038"/>
                <a:gd name="connsiteY5" fmla="*/ 2714382 h 4251373"/>
                <a:gd name="connsiteX6" fmla="*/ 1151673 w 1994038"/>
                <a:gd name="connsiteY6" fmla="*/ 167952 h 4251373"/>
                <a:gd name="connsiteX7" fmla="*/ 561364 w 1994038"/>
                <a:gd name="connsiteY7" fmla="*/ 295273 h 425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4038" h="4251373">
                  <a:moveTo>
                    <a:pt x="561364" y="295273"/>
                  </a:moveTo>
                  <a:cubicBezTo>
                    <a:pt x="378098" y="384012"/>
                    <a:pt x="123455" y="345430"/>
                    <a:pt x="52078" y="700387"/>
                  </a:cubicBezTo>
                  <a:cubicBezTo>
                    <a:pt x="-19299" y="1055344"/>
                    <a:pt x="121526" y="1871359"/>
                    <a:pt x="133101" y="2425015"/>
                  </a:cubicBezTo>
                  <a:cubicBezTo>
                    <a:pt x="144676" y="2978671"/>
                    <a:pt x="-163983" y="3742601"/>
                    <a:pt x="121526" y="4022322"/>
                  </a:cubicBezTo>
                  <a:cubicBezTo>
                    <a:pt x="407035" y="4302044"/>
                    <a:pt x="1562574" y="4321334"/>
                    <a:pt x="1846154" y="4103344"/>
                  </a:cubicBezTo>
                  <a:cubicBezTo>
                    <a:pt x="2129734" y="3885354"/>
                    <a:pt x="1938752" y="3370281"/>
                    <a:pt x="1823005" y="2714382"/>
                  </a:cubicBezTo>
                  <a:cubicBezTo>
                    <a:pt x="1707258" y="2058483"/>
                    <a:pt x="1356159" y="573066"/>
                    <a:pt x="1151673" y="167952"/>
                  </a:cubicBezTo>
                  <a:cubicBezTo>
                    <a:pt x="947187" y="-237162"/>
                    <a:pt x="744630" y="206534"/>
                    <a:pt x="561364" y="295273"/>
                  </a:cubicBezTo>
                  <a:close/>
                </a:path>
              </a:pathLst>
            </a:custGeom>
            <a:noFill/>
            <a:ln w="34925">
              <a:solidFill>
                <a:srgbClr val="B400A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664927" y="4849679"/>
            <a:ext cx="2082946" cy="1803232"/>
            <a:chOff x="2979854" y="1607747"/>
            <a:chExt cx="6082627" cy="5192300"/>
          </a:xfrm>
        </p:grpSpPr>
        <p:sp>
          <p:nvSpPr>
            <p:cNvPr id="45" name="Oval 44"/>
            <p:cNvSpPr/>
            <p:nvPr/>
          </p:nvSpPr>
          <p:spPr>
            <a:xfrm>
              <a:off x="6192336" y="1607747"/>
              <a:ext cx="625033" cy="625033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7360752" y="3114978"/>
              <a:ext cx="625033" cy="62503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5125338" y="3047102"/>
              <a:ext cx="625033" cy="62503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567303" y="4782799"/>
              <a:ext cx="625033" cy="62503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4620109" y="4782799"/>
              <a:ext cx="625033" cy="625033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672915" y="4782798"/>
              <a:ext cx="625033" cy="62503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7985785" y="4782797"/>
              <a:ext cx="625033" cy="62503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52" name="Straight Connector 51"/>
            <p:cNvCxnSpPr>
              <a:stCxn id="50" idx="1"/>
              <a:endCxn id="49" idx="5"/>
            </p:cNvCxnSpPr>
            <p:nvPr/>
          </p:nvCxnSpPr>
          <p:spPr>
            <a:xfrm flipH="1" flipV="1">
              <a:off x="6725835" y="2141246"/>
              <a:ext cx="726451" cy="1065266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51" idx="7"/>
              <a:endCxn id="49" idx="3"/>
            </p:cNvCxnSpPr>
            <p:nvPr/>
          </p:nvCxnSpPr>
          <p:spPr>
            <a:xfrm flipV="1">
              <a:off x="5658837" y="2141246"/>
              <a:ext cx="625033" cy="99739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stCxn id="52" idx="0"/>
              <a:endCxn id="51" idx="4"/>
            </p:cNvCxnSpPr>
            <p:nvPr/>
          </p:nvCxnSpPr>
          <p:spPr>
            <a:xfrm flipH="1" flipV="1">
              <a:off x="5437855" y="3672135"/>
              <a:ext cx="441965" cy="1110664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53" idx="0"/>
              <a:endCxn id="51" idx="4"/>
            </p:cNvCxnSpPr>
            <p:nvPr/>
          </p:nvCxnSpPr>
          <p:spPr>
            <a:xfrm flipV="1">
              <a:off x="4932626" y="3672135"/>
              <a:ext cx="505229" cy="1110664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54" idx="0"/>
              <a:endCxn id="51" idx="4"/>
            </p:cNvCxnSpPr>
            <p:nvPr/>
          </p:nvCxnSpPr>
          <p:spPr>
            <a:xfrm flipV="1">
              <a:off x="3985432" y="3672135"/>
              <a:ext cx="1452423" cy="1110663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50" idx="5"/>
              <a:endCxn id="55" idx="0"/>
            </p:cNvCxnSpPr>
            <p:nvPr/>
          </p:nvCxnSpPr>
          <p:spPr>
            <a:xfrm>
              <a:off x="7894251" y="3648477"/>
              <a:ext cx="404051" cy="113432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riangle 57"/>
            <p:cNvSpPr/>
            <p:nvPr/>
          </p:nvSpPr>
          <p:spPr>
            <a:xfrm>
              <a:off x="7743780" y="5407830"/>
              <a:ext cx="1036173" cy="1042786"/>
            </a:xfrm>
            <a:prstGeom prst="triangl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riangle 58"/>
            <p:cNvSpPr/>
            <p:nvPr/>
          </p:nvSpPr>
          <p:spPr>
            <a:xfrm>
              <a:off x="5361732" y="5383618"/>
              <a:ext cx="1036173" cy="1042786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iangle 59"/>
            <p:cNvSpPr/>
            <p:nvPr/>
          </p:nvSpPr>
          <p:spPr>
            <a:xfrm>
              <a:off x="4601841" y="5383618"/>
              <a:ext cx="657105" cy="668436"/>
            </a:xfrm>
            <a:prstGeom prst="triangl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riangle 60"/>
            <p:cNvSpPr/>
            <p:nvPr/>
          </p:nvSpPr>
          <p:spPr>
            <a:xfrm>
              <a:off x="3462882" y="5383618"/>
              <a:ext cx="1036173" cy="1042786"/>
            </a:xfrm>
            <a:prstGeom prst="triangl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61"/>
            <p:cNvSpPr/>
            <p:nvPr/>
          </p:nvSpPr>
          <p:spPr>
            <a:xfrm>
              <a:off x="2979854" y="4487394"/>
              <a:ext cx="1589374" cy="2225935"/>
            </a:xfrm>
            <a:custGeom>
              <a:avLst/>
              <a:gdLst>
                <a:gd name="connsiteX0" fmla="*/ 1024987 w 1589374"/>
                <a:gd name="connsiteY0" fmla="*/ 2202773 h 2225935"/>
                <a:gd name="connsiteX1" fmla="*/ 1534273 w 1589374"/>
                <a:gd name="connsiteY1" fmla="*/ 2168049 h 2225935"/>
                <a:gd name="connsiteX2" fmla="*/ 1568997 w 1589374"/>
                <a:gd name="connsiteY2" fmla="*/ 1658763 h 2225935"/>
                <a:gd name="connsiteX3" fmla="*/ 1476399 w 1589374"/>
                <a:gd name="connsiteY3" fmla="*/ 478145 h 2225935"/>
                <a:gd name="connsiteX4" fmla="*/ 955538 w 1589374"/>
                <a:gd name="connsiteY4" fmla="*/ 15158 h 2225935"/>
                <a:gd name="connsiteX5" fmla="*/ 52713 w 1589374"/>
                <a:gd name="connsiteY5" fmla="*/ 975857 h 2225935"/>
                <a:gd name="connsiteX6" fmla="*/ 203184 w 1589374"/>
                <a:gd name="connsiteY6" fmla="*/ 2063877 h 2225935"/>
                <a:gd name="connsiteX7" fmla="*/ 1024987 w 1589374"/>
                <a:gd name="connsiteY7" fmla="*/ 2202773 h 222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9374" h="2225935">
                  <a:moveTo>
                    <a:pt x="1024987" y="2202773"/>
                  </a:moveTo>
                  <a:cubicBezTo>
                    <a:pt x="1246835" y="2220135"/>
                    <a:pt x="1443605" y="2258717"/>
                    <a:pt x="1534273" y="2168049"/>
                  </a:cubicBezTo>
                  <a:cubicBezTo>
                    <a:pt x="1624941" y="2077381"/>
                    <a:pt x="1578643" y="1940414"/>
                    <a:pt x="1568997" y="1658763"/>
                  </a:cubicBezTo>
                  <a:cubicBezTo>
                    <a:pt x="1559351" y="1377112"/>
                    <a:pt x="1578642" y="752079"/>
                    <a:pt x="1476399" y="478145"/>
                  </a:cubicBezTo>
                  <a:cubicBezTo>
                    <a:pt x="1374156" y="204211"/>
                    <a:pt x="1192819" y="-67794"/>
                    <a:pt x="955538" y="15158"/>
                  </a:cubicBezTo>
                  <a:cubicBezTo>
                    <a:pt x="718257" y="98110"/>
                    <a:pt x="178105" y="634404"/>
                    <a:pt x="52713" y="975857"/>
                  </a:cubicBezTo>
                  <a:cubicBezTo>
                    <a:pt x="-72679" y="1317310"/>
                    <a:pt x="44997" y="1859391"/>
                    <a:pt x="203184" y="2063877"/>
                  </a:cubicBezTo>
                  <a:cubicBezTo>
                    <a:pt x="361371" y="2268363"/>
                    <a:pt x="803139" y="2185411"/>
                    <a:pt x="1024987" y="2202773"/>
                  </a:cubicBezTo>
                  <a:close/>
                </a:path>
              </a:pathLst>
            </a:custGeom>
            <a:noFill/>
            <a:ln w="25400">
              <a:solidFill>
                <a:srgbClr val="B400A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>
              <a:off x="4351786" y="4569369"/>
              <a:ext cx="1181361" cy="1805145"/>
            </a:xfrm>
            <a:custGeom>
              <a:avLst/>
              <a:gdLst>
                <a:gd name="connsiteX0" fmla="*/ 451708 w 1181361"/>
                <a:gd name="connsiteY0" fmla="*/ 14206 h 1805145"/>
                <a:gd name="connsiteX1" fmla="*/ 92892 w 1181361"/>
                <a:gd name="connsiteY1" fmla="*/ 592940 h 1805145"/>
                <a:gd name="connsiteX2" fmla="*/ 81318 w 1181361"/>
                <a:gd name="connsiteY2" fmla="*/ 1704109 h 1805145"/>
                <a:gd name="connsiteX3" fmla="*/ 1030442 w 1181361"/>
                <a:gd name="connsiteY3" fmla="*/ 1646236 h 1805145"/>
                <a:gd name="connsiteX4" fmla="*/ 1169338 w 1181361"/>
                <a:gd name="connsiteY4" fmla="*/ 754985 h 1805145"/>
                <a:gd name="connsiteX5" fmla="*/ 926270 w 1181361"/>
                <a:gd name="connsiteY5" fmla="*/ 222550 h 1805145"/>
                <a:gd name="connsiteX6" fmla="*/ 451708 w 1181361"/>
                <a:gd name="connsiteY6" fmla="*/ 14206 h 1805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1361" h="1805145">
                  <a:moveTo>
                    <a:pt x="451708" y="14206"/>
                  </a:moveTo>
                  <a:cubicBezTo>
                    <a:pt x="312812" y="75938"/>
                    <a:pt x="154624" y="311290"/>
                    <a:pt x="92892" y="592940"/>
                  </a:cubicBezTo>
                  <a:cubicBezTo>
                    <a:pt x="31160" y="874591"/>
                    <a:pt x="-74940" y="1528560"/>
                    <a:pt x="81318" y="1704109"/>
                  </a:cubicBezTo>
                  <a:cubicBezTo>
                    <a:pt x="237576" y="1879658"/>
                    <a:pt x="849105" y="1804423"/>
                    <a:pt x="1030442" y="1646236"/>
                  </a:cubicBezTo>
                  <a:cubicBezTo>
                    <a:pt x="1211779" y="1488049"/>
                    <a:pt x="1186700" y="992266"/>
                    <a:pt x="1169338" y="754985"/>
                  </a:cubicBezTo>
                  <a:cubicBezTo>
                    <a:pt x="1151976" y="517704"/>
                    <a:pt x="1042017" y="340226"/>
                    <a:pt x="926270" y="222550"/>
                  </a:cubicBezTo>
                  <a:cubicBezTo>
                    <a:pt x="810523" y="104874"/>
                    <a:pt x="590604" y="-47526"/>
                    <a:pt x="451708" y="14206"/>
                  </a:cubicBezTo>
                  <a:close/>
                </a:path>
              </a:pathLst>
            </a:custGeom>
            <a:noFill/>
            <a:ln w="25400">
              <a:solidFill>
                <a:srgbClr val="B400A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 63"/>
            <p:cNvSpPr/>
            <p:nvPr/>
          </p:nvSpPr>
          <p:spPr>
            <a:xfrm>
              <a:off x="4943278" y="4519190"/>
              <a:ext cx="2004981" cy="2280857"/>
            </a:xfrm>
            <a:custGeom>
              <a:avLst/>
              <a:gdLst>
                <a:gd name="connsiteX0" fmla="*/ 1573269 w 2004981"/>
                <a:gd name="connsiteY0" fmla="*/ 214856 h 2280857"/>
                <a:gd name="connsiteX1" fmla="*/ 890363 w 2004981"/>
                <a:gd name="connsiteY1" fmla="*/ 99109 h 2280857"/>
                <a:gd name="connsiteX2" fmla="*/ 184307 w 2004981"/>
                <a:gd name="connsiteY2" fmla="*/ 782015 h 2280857"/>
                <a:gd name="connsiteX3" fmla="*/ 149583 w 2004981"/>
                <a:gd name="connsiteY3" fmla="*/ 2124678 h 2280857"/>
                <a:gd name="connsiteX4" fmla="*/ 1932084 w 2004981"/>
                <a:gd name="connsiteY4" fmla="*/ 2043656 h 2280857"/>
                <a:gd name="connsiteX5" fmla="*/ 1573269 w 2004981"/>
                <a:gd name="connsiteY5" fmla="*/ 214856 h 228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4981" h="2280857">
                  <a:moveTo>
                    <a:pt x="1573269" y="214856"/>
                  </a:moveTo>
                  <a:cubicBezTo>
                    <a:pt x="1399649" y="-109235"/>
                    <a:pt x="1121857" y="4582"/>
                    <a:pt x="890363" y="99109"/>
                  </a:cubicBezTo>
                  <a:cubicBezTo>
                    <a:pt x="658869" y="193635"/>
                    <a:pt x="307770" y="444420"/>
                    <a:pt x="184307" y="782015"/>
                  </a:cubicBezTo>
                  <a:cubicBezTo>
                    <a:pt x="60844" y="1119610"/>
                    <a:pt x="-141713" y="1914405"/>
                    <a:pt x="149583" y="2124678"/>
                  </a:cubicBezTo>
                  <a:cubicBezTo>
                    <a:pt x="440879" y="2334951"/>
                    <a:pt x="1689016" y="2356172"/>
                    <a:pt x="1932084" y="2043656"/>
                  </a:cubicBezTo>
                  <a:cubicBezTo>
                    <a:pt x="2175152" y="1731140"/>
                    <a:pt x="1746889" y="538947"/>
                    <a:pt x="1573269" y="214856"/>
                  </a:cubicBezTo>
                  <a:close/>
                </a:path>
              </a:pathLst>
            </a:custGeom>
            <a:noFill/>
            <a:ln w="25400">
              <a:solidFill>
                <a:srgbClr val="B400A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64"/>
            <p:cNvSpPr/>
            <p:nvPr/>
          </p:nvSpPr>
          <p:spPr>
            <a:xfrm>
              <a:off x="7393112" y="4320887"/>
              <a:ext cx="1669369" cy="2415274"/>
            </a:xfrm>
            <a:custGeom>
              <a:avLst/>
              <a:gdLst>
                <a:gd name="connsiteX0" fmla="*/ 628144 w 1669369"/>
                <a:gd name="connsiteY0" fmla="*/ 123791 h 2415274"/>
                <a:gd name="connsiteX1" fmla="*/ 3111 w 1669369"/>
                <a:gd name="connsiteY1" fmla="*/ 2068338 h 2415274"/>
                <a:gd name="connsiteX2" fmla="*/ 442949 w 1669369"/>
                <a:gd name="connsiteY2" fmla="*/ 2334556 h 2415274"/>
                <a:gd name="connsiteX3" fmla="*/ 1611992 w 1669369"/>
                <a:gd name="connsiteY3" fmla="*/ 2288257 h 2415274"/>
                <a:gd name="connsiteX4" fmla="*/ 1461521 w 1669369"/>
                <a:gd name="connsiteY4" fmla="*/ 945594 h 2415274"/>
                <a:gd name="connsiteX5" fmla="*/ 1218453 w 1669369"/>
                <a:gd name="connsiteY5" fmla="*/ 274262 h 2415274"/>
                <a:gd name="connsiteX6" fmla="*/ 628144 w 1669369"/>
                <a:gd name="connsiteY6" fmla="*/ 123791 h 2415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69369" h="2415274">
                  <a:moveTo>
                    <a:pt x="628144" y="123791"/>
                  </a:moveTo>
                  <a:cubicBezTo>
                    <a:pt x="425587" y="422804"/>
                    <a:pt x="33977" y="1699877"/>
                    <a:pt x="3111" y="2068338"/>
                  </a:cubicBezTo>
                  <a:cubicBezTo>
                    <a:pt x="-27755" y="2436799"/>
                    <a:pt x="174802" y="2297903"/>
                    <a:pt x="442949" y="2334556"/>
                  </a:cubicBezTo>
                  <a:cubicBezTo>
                    <a:pt x="711096" y="2371209"/>
                    <a:pt x="1442230" y="2519751"/>
                    <a:pt x="1611992" y="2288257"/>
                  </a:cubicBezTo>
                  <a:cubicBezTo>
                    <a:pt x="1781754" y="2056763"/>
                    <a:pt x="1527111" y="1281260"/>
                    <a:pt x="1461521" y="945594"/>
                  </a:cubicBezTo>
                  <a:cubicBezTo>
                    <a:pt x="1395931" y="609928"/>
                    <a:pt x="1357349" y="403513"/>
                    <a:pt x="1218453" y="274262"/>
                  </a:cubicBezTo>
                  <a:cubicBezTo>
                    <a:pt x="1079557" y="145011"/>
                    <a:pt x="830701" y="-175222"/>
                    <a:pt x="628144" y="123791"/>
                  </a:cubicBezTo>
                  <a:close/>
                </a:path>
              </a:pathLst>
            </a:custGeom>
            <a:noFill/>
            <a:ln w="25400">
              <a:solidFill>
                <a:srgbClr val="B400A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EF15E-6C56-084A-8E90-77B10E675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1391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</a:t>
            </a:r>
            <a:r>
              <a:rPr lang="en-US" sz="2800" dirty="0">
                <a:solidFill>
                  <a:schemeClr val="accent3"/>
                </a:solidFill>
              </a:rPr>
              <a:t>for applying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16731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Step 1: </a:t>
            </a:r>
            <a:r>
              <a:rPr lang="en-US" dirty="0"/>
              <a:t>Identify </a:t>
            </a:r>
            <a:r>
              <a:rPr lang="en-US" dirty="0">
                <a:solidFill>
                  <a:schemeClr val="accent1"/>
                </a:solidFill>
              </a:rPr>
              <a:t>optimal substructure.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2: </a:t>
            </a:r>
            <a:r>
              <a:rPr lang="en-US" dirty="0"/>
              <a:t>Find a </a:t>
            </a:r>
            <a:r>
              <a:rPr lang="en-US" dirty="0">
                <a:solidFill>
                  <a:schemeClr val="accent6"/>
                </a:solidFill>
              </a:rPr>
              <a:t>recursive formulation </a:t>
            </a:r>
            <a:r>
              <a:rPr lang="en-US" dirty="0"/>
              <a:t>for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3: </a:t>
            </a:r>
            <a:r>
              <a:rPr lang="en-US" dirty="0">
                <a:solidFill>
                  <a:schemeClr val="accent5"/>
                </a:solidFill>
              </a:rPr>
              <a:t>Use dynamic programming </a:t>
            </a:r>
            <a:r>
              <a:rPr lang="en-US" dirty="0"/>
              <a:t>to find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4: </a:t>
            </a:r>
            <a:r>
              <a:rPr lang="en-US" dirty="0"/>
              <a:t>If needed, keep track of some additional info so that the algorithm from Step 3 can </a:t>
            </a:r>
            <a:r>
              <a:rPr lang="en-US" dirty="0">
                <a:solidFill>
                  <a:srgbClr val="B400AB"/>
                </a:solidFill>
              </a:rPr>
              <a:t>find the actual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5: </a:t>
            </a:r>
            <a:r>
              <a:rPr lang="en-US" dirty="0"/>
              <a:t>If needed, </a:t>
            </a:r>
            <a:r>
              <a:rPr lang="en-US" dirty="0">
                <a:solidFill>
                  <a:srgbClr val="7030A0"/>
                </a:solidFill>
              </a:rPr>
              <a:t>code this up like a reasonable person.</a:t>
            </a:r>
          </a:p>
        </p:txBody>
      </p:sp>
      <p:sp>
        <p:nvSpPr>
          <p:cNvPr id="4" name="Left Arrow 3"/>
          <p:cNvSpPr/>
          <p:nvPr/>
        </p:nvSpPr>
        <p:spPr>
          <a:xfrm rot="19323548">
            <a:off x="8196950" y="2651387"/>
            <a:ext cx="902677" cy="454634"/>
          </a:xfrm>
          <a:prstGeom prst="leftArrow">
            <a:avLst/>
          </a:prstGeom>
          <a:solidFill>
            <a:schemeClr val="accent5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41C28B-F0AA-5C4B-88D3-427DC76C5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0237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558" y="341977"/>
            <a:ext cx="7886700" cy="1046985"/>
          </a:xfrm>
        </p:spPr>
        <p:txBody>
          <a:bodyPr/>
          <a:lstStyle/>
          <a:p>
            <a:r>
              <a:rPr lang="en-US" dirty="0"/>
              <a:t>A top-down DP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558" y="1388962"/>
                <a:ext cx="8712120" cy="525490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MIS_subtree(u):</a:t>
                </a:r>
              </a:p>
              <a:p>
                <a:pPr lvl="1"/>
                <a:r>
                  <a:rPr lang="en-US" b="1" dirty="0">
                    <a:solidFill>
                      <a:schemeClr val="tx2"/>
                    </a:solidFill>
                  </a:rPr>
                  <a:t>if</a:t>
                </a:r>
                <a:r>
                  <a:rPr lang="en-US" dirty="0">
                    <a:solidFill>
                      <a:schemeClr val="tx2"/>
                    </a:solidFill>
                  </a:rPr>
                  <a:t> u is a leaf:</a:t>
                </a:r>
              </a:p>
              <a:p>
                <a:pPr lvl="2"/>
                <a:r>
                  <a:rPr lang="en-US" dirty="0"/>
                  <a:t>A[u] = weight(u)</a:t>
                </a:r>
              </a:p>
              <a:p>
                <a:pPr lvl="2"/>
                <a:r>
                  <a:rPr lang="en-US" dirty="0"/>
                  <a:t>B[u] = 0</a:t>
                </a:r>
              </a:p>
              <a:p>
                <a:pPr lvl="1"/>
                <a:r>
                  <a:rPr lang="en-US" b="1" dirty="0">
                    <a:solidFill>
                      <a:schemeClr val="tx2"/>
                    </a:solidFill>
                  </a:rPr>
                  <a:t>else</a:t>
                </a:r>
                <a:r>
                  <a:rPr lang="en-US" dirty="0">
                    <a:solidFill>
                      <a:schemeClr val="tx2"/>
                    </a:solidFill>
                  </a:rPr>
                  <a:t>:</a:t>
                </a:r>
              </a:p>
              <a:p>
                <a:pPr lvl="2"/>
                <a:r>
                  <a:rPr lang="en-US" b="1" dirty="0"/>
                  <a:t>for</a:t>
                </a:r>
                <a:r>
                  <a:rPr lang="en-US" dirty="0"/>
                  <a:t> v in </a:t>
                </a:r>
                <a:r>
                  <a:rPr lang="en-US" dirty="0" err="1"/>
                  <a:t>u.children</a:t>
                </a:r>
                <a:r>
                  <a:rPr lang="en-US" dirty="0"/>
                  <a:t>:</a:t>
                </a:r>
              </a:p>
              <a:p>
                <a:pPr lvl="3"/>
                <a:r>
                  <a:rPr lang="en-US" dirty="0" err="1"/>
                  <a:t>MIS_subtree</a:t>
                </a:r>
                <a:r>
                  <a:rPr lang="en-US" dirty="0"/>
                  <a:t>(v)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𝐴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𝑢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max</m:t>
                    </m:r>
                    <m:r>
                      <a:rPr lang="en-US" b="0" i="1" smtClean="0">
                        <a:latin typeface="Cambria Math" charset="0"/>
                      </a:rPr>
                      <m:t>⁡{ </m:t>
                    </m:r>
                    <m:nary>
                      <m:naryPr>
                        <m:chr m:val="∑"/>
                        <m:supHide m:val="on"/>
                        <m:ctrlPr>
                          <a:rPr lang="mr-IN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𝑣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∈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m:rPr>
                            <m:nor/>
                          </m:rPr>
                          <a:rPr lang="en-US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children</m:t>
                        </m:r>
                      </m:sub>
                      <m:sup/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𝐴</m:t>
                        </m:r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[</m:t>
                        </m:r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𝑣</m:t>
                        </m:r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]</m:t>
                        </m:r>
                      </m:e>
                    </m:nary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,</m:t>
                    </m:r>
                    <m:r>
                      <m:rPr>
                        <m:nor/>
                      </m:rPr>
                      <a:rPr lang="en-US">
                        <a:solidFill>
                          <a:schemeClr val="accent1"/>
                        </a:solidFill>
                        <a:latin typeface="Cambria Math" charset="0"/>
                      </a:rPr>
                      <m:t>weight</m:t>
                    </m:r>
                    <m:d>
                      <m:dPr>
                        <m:ctrlP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i="1">
                        <a:solidFill>
                          <a:schemeClr val="accent1"/>
                        </a:solidFill>
                        <a:latin typeface="Cambria Math" charset="0"/>
                      </a:rPr>
                      <m:t> </m:t>
                    </m:r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solidFill>
                              <a:srgbClr val="FF86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𝑣</m:t>
                        </m:r>
                        <m:r>
                          <a:rPr lang="en-US" i="1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∈</m:t>
                        </m:r>
                        <m:r>
                          <a:rPr lang="en-US" i="1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i="1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m:rPr>
                            <m:nor/>
                          </m:rPr>
                          <a:rPr lang="en-US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children</m:t>
                        </m:r>
                      </m:sub>
                      <m:sup/>
                      <m:e>
                        <m:r>
                          <a:rPr lang="en-US" i="1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𝐵</m:t>
                        </m:r>
                        <m:r>
                          <a:rPr lang="en-US" b="0" i="1" smtClean="0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[</m:t>
                        </m:r>
                        <m:r>
                          <a:rPr lang="en-US" b="0" i="1" smtClean="0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𝑣</m:t>
                        </m:r>
                        <m:r>
                          <a:rPr lang="en-US" b="0" i="1" smtClean="0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]</m:t>
                        </m:r>
                      </m:e>
                    </m:nary>
                  </m:oMath>
                </a14:m>
                <a:r>
                  <a:rPr lang="en-US" dirty="0">
                    <a:solidFill>
                      <a:schemeClr val="accent5"/>
                    </a:solidFill>
                  </a:rPr>
                  <a:t> </a:t>
                </a:r>
                <a:r>
                  <a:rPr lang="en-US" dirty="0"/>
                  <a:t>}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FF8600"/>
                        </a:solidFill>
                        <a:latin typeface="Cambria Math" charset="0"/>
                      </a:rPr>
                      <m:t>B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rgbClr val="FF86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</m:d>
                    <m:r>
                      <a:rPr lang="en-US" i="1">
                        <a:solidFill>
                          <a:srgbClr val="FF8600"/>
                        </a:solidFill>
                        <a:latin typeface="Cambria Math" charset="0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srgbClr val="FF8600"/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mr-IN" i="1">
                            <a:solidFill>
                              <a:srgbClr val="FF86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𝑣</m:t>
                        </m:r>
                        <m:r>
                          <a:rPr lang="en-US" i="1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∈</m:t>
                        </m:r>
                        <m:r>
                          <a:rPr lang="en-US" i="1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i="1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m:rPr>
                            <m:nor/>
                          </m:rPr>
                          <a:rPr lang="en-US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children</m:t>
                        </m:r>
                      </m:sub>
                      <m:sup/>
                      <m:e>
                        <m:r>
                          <a:rPr lang="en-US" i="1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𝐴</m:t>
                        </m:r>
                        <m:r>
                          <a:rPr lang="en-US" b="0" i="1" smtClean="0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[</m:t>
                        </m:r>
                        <m:r>
                          <a:rPr lang="en-US" b="0" i="1" smtClean="0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𝑣</m:t>
                        </m:r>
                        <m:r>
                          <a:rPr lang="en-US" b="0" i="1" smtClean="0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]</m:t>
                        </m:r>
                      </m:e>
                    </m:nary>
                  </m:oMath>
                </a14:m>
                <a:endParaRPr lang="en-US" dirty="0">
                  <a:solidFill>
                    <a:schemeClr val="accent5"/>
                  </a:solidFill>
                </a:endParaRPr>
              </a:p>
              <a:p>
                <a:pPr lvl="2"/>
                <a:endParaRPr lang="en-US" dirty="0">
                  <a:solidFill>
                    <a:schemeClr val="accent5"/>
                  </a:solidFill>
                </a:endParaRPr>
              </a:p>
              <a:p>
                <a:r>
                  <a:rPr lang="en-US" dirty="0"/>
                  <a:t>MIS(T):</a:t>
                </a:r>
              </a:p>
              <a:p>
                <a:pPr lvl="1"/>
                <a:r>
                  <a:rPr lang="en-US" dirty="0" err="1"/>
                  <a:t>MIS_subtree</a:t>
                </a:r>
                <a:r>
                  <a:rPr lang="en-US" dirty="0"/>
                  <a:t>(</a:t>
                </a:r>
                <a:r>
                  <a:rPr lang="en-US" dirty="0" err="1"/>
                  <a:t>T.root</a:t>
                </a:r>
                <a:r>
                  <a:rPr lang="en-US" dirty="0"/>
                  <a:t>)</a:t>
                </a:r>
              </a:p>
              <a:p>
                <a:pPr lvl="1"/>
                <a:r>
                  <a:rPr lang="en-US" b="1" dirty="0"/>
                  <a:t>return</a:t>
                </a:r>
                <a:r>
                  <a:rPr lang="en-US" dirty="0"/>
                  <a:t> A[</a:t>
                </a:r>
                <a:r>
                  <a:rPr lang="en-US" dirty="0" err="1"/>
                  <a:t>T.root</a:t>
                </a:r>
                <a:r>
                  <a:rPr lang="en-US" dirty="0"/>
                  <a:t>]</a:t>
                </a:r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558" y="1388962"/>
                <a:ext cx="8712120" cy="5254905"/>
              </a:xfrm>
              <a:blipFill rotWithShape="0">
                <a:blip r:embed="rId2"/>
                <a:stretch>
                  <a:fillRect l="-1260" t="-1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 rot="1073249">
            <a:off x="6180880" y="1773711"/>
            <a:ext cx="2650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Initialize global arrays A, B that we will use in all of the recursive calls.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49366" y="4784486"/>
            <a:ext cx="3913630" cy="206210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Running time?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We visit each vertex once, and for every vertex we do O(1) work: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Make a recursive call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Participate in summations of parent node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Running time is O(|V|)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2A4BF-6054-784E-A433-211132381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106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82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558" y="255151"/>
            <a:ext cx="8712120" cy="1046985"/>
          </a:xfrm>
        </p:spPr>
        <p:txBody>
          <a:bodyPr>
            <a:noAutofit/>
          </a:bodyPr>
          <a:lstStyle/>
          <a:p>
            <a:r>
              <a:rPr lang="en-US" sz="3200" dirty="0"/>
              <a:t>Why is this different from divide-and-conquer?</a:t>
            </a:r>
            <a:br>
              <a:rPr lang="en-US" sz="3200" dirty="0"/>
            </a:br>
            <a:r>
              <a:rPr lang="en-US" sz="2000" dirty="0">
                <a:solidFill>
                  <a:schemeClr val="accent4"/>
                </a:solidFill>
              </a:rPr>
              <a:t>That’s always worked for us with tree problems before</a:t>
            </a:r>
            <a:r>
              <a:rPr lang="mr-IN" sz="2000" dirty="0">
                <a:solidFill>
                  <a:schemeClr val="accent4"/>
                </a:solidFill>
              </a:rPr>
              <a:t>…</a:t>
            </a:r>
            <a:endParaRPr lang="en-US" sz="3200" dirty="0">
              <a:solidFill>
                <a:schemeClr val="accent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558" y="1388962"/>
                <a:ext cx="8712120" cy="525490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MIS_subtree(u):</a:t>
                </a:r>
              </a:p>
              <a:p>
                <a:pPr lvl="1"/>
                <a:r>
                  <a:rPr lang="en-US" b="1" dirty="0">
                    <a:solidFill>
                      <a:schemeClr val="tx2"/>
                    </a:solidFill>
                  </a:rPr>
                  <a:t>if</a:t>
                </a:r>
                <a:r>
                  <a:rPr lang="en-US" dirty="0">
                    <a:solidFill>
                      <a:schemeClr val="tx2"/>
                    </a:solidFill>
                  </a:rPr>
                  <a:t> u is a leaf:</a:t>
                </a:r>
              </a:p>
              <a:p>
                <a:pPr lvl="2"/>
                <a:r>
                  <a:rPr lang="en-US" b="1" dirty="0">
                    <a:solidFill>
                      <a:schemeClr val="tx2"/>
                    </a:solidFill>
                  </a:rPr>
                  <a:t>return </a:t>
                </a:r>
                <a:r>
                  <a:rPr lang="en-US" dirty="0">
                    <a:solidFill>
                      <a:schemeClr val="tx2"/>
                    </a:solidFill>
                  </a:rPr>
                  <a:t>weight(u)</a:t>
                </a:r>
              </a:p>
              <a:p>
                <a:pPr lvl="1"/>
                <a:r>
                  <a:rPr lang="en-US" b="1" dirty="0">
                    <a:solidFill>
                      <a:schemeClr val="tx2"/>
                    </a:solidFill>
                  </a:rPr>
                  <a:t>else</a:t>
                </a:r>
                <a:r>
                  <a:rPr lang="en-US" dirty="0">
                    <a:solidFill>
                      <a:schemeClr val="tx2"/>
                    </a:solidFill>
                  </a:rPr>
                  <a:t>:</a:t>
                </a:r>
              </a:p>
              <a:p>
                <a:pPr lvl="2"/>
                <a:r>
                  <a:rPr lang="en-US" b="1" dirty="0"/>
                  <a:t>return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max</m:t>
                    </m:r>
                    <m:r>
                      <a:rPr lang="en-US" b="0" i="1" smtClean="0">
                        <a:latin typeface="Cambria Math" charset="0"/>
                      </a:rPr>
                      <m:t>⁡{ </m:t>
                    </m:r>
                    <m:nary>
                      <m:naryPr>
                        <m:chr m:val="∑"/>
                        <m:supHide m:val="on"/>
                        <m:ctrlPr>
                          <a:rPr lang="mr-IN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𝑣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∈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m:rPr>
                            <m:nor/>
                          </m:rPr>
                          <a:rPr lang="en-US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children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MIS</m:t>
                        </m:r>
                        <m:r>
                          <a:rPr lang="en-US" b="0" i="0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_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subtree</m:t>
                        </m:r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𝑣</m:t>
                        </m:r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)</m:t>
                        </m:r>
                      </m:e>
                    </m:nary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,</m:t>
                    </m:r>
                  </m:oMath>
                </a14:m>
                <a:endParaRPr lang="en-US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 lvl="5"/>
                <a:endParaRPr lang="en-US" dirty="0">
                  <a:solidFill>
                    <a:schemeClr val="accent1"/>
                  </a:solidFill>
                </a:endParaRPr>
              </a:p>
              <a:p>
                <a:pPr marL="2286000" lvl="5" indent="0">
                  <a:buNone/>
                </a:pPr>
                <a:r>
                  <a:rPr lang="en-US" dirty="0">
                    <a:solidFill>
                      <a:schemeClr val="accent1"/>
                    </a:solidFill>
                  </a:rPr>
                  <a:t>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>
                        <a:solidFill>
                          <a:schemeClr val="accent1"/>
                        </a:solidFill>
                        <a:latin typeface="Cambria Math" charset="0"/>
                      </a:rPr>
                      <m:t>weight</m:t>
                    </m:r>
                    <m:d>
                      <m:dPr>
                        <m:ctrlP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i="1">
                        <a:solidFill>
                          <a:schemeClr val="accent1"/>
                        </a:solidFill>
                        <a:latin typeface="Cambria Math" charset="0"/>
                      </a:rPr>
                      <m:t> </m:t>
                    </m:r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solidFill>
                              <a:srgbClr val="FF86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𝑣</m:t>
                        </m:r>
                        <m:r>
                          <a:rPr lang="en-US" i="1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∈</m:t>
                        </m:r>
                        <m:r>
                          <a:rPr lang="en-US" i="1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i="1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grandc</m:t>
                        </m:r>
                        <m:r>
                          <m:rPr>
                            <m:nor/>
                          </m:rPr>
                          <a:rPr lang="en-US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hildren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MIS</m:t>
                        </m:r>
                        <m:r>
                          <a:rPr lang="en-US" b="0" i="0" smtClean="0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_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subtree</m:t>
                        </m:r>
                        <m:r>
                          <a:rPr lang="en-US" b="0" i="1" smtClean="0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𝑣</m:t>
                        </m:r>
                        <m:r>
                          <a:rPr lang="en-US" b="0" i="1" smtClean="0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>
                    <a:solidFill>
                      <a:schemeClr val="accent5"/>
                    </a:solidFill>
                  </a:rPr>
                  <a:t> </a:t>
                </a:r>
                <a:r>
                  <a:rPr lang="en-US" dirty="0"/>
                  <a:t>}</a:t>
                </a:r>
              </a:p>
              <a:p>
                <a:pPr lvl="2"/>
                <a:endParaRPr lang="en-US" dirty="0">
                  <a:solidFill>
                    <a:schemeClr val="accent5"/>
                  </a:solidFill>
                </a:endParaRPr>
              </a:p>
              <a:p>
                <a:r>
                  <a:rPr lang="en-US" dirty="0"/>
                  <a:t>MIS(T):</a:t>
                </a:r>
              </a:p>
              <a:p>
                <a:pPr lvl="1"/>
                <a:r>
                  <a:rPr lang="en-US" b="1" dirty="0"/>
                  <a:t>return</a:t>
                </a:r>
                <a:r>
                  <a:rPr lang="en-US" dirty="0"/>
                  <a:t> </a:t>
                </a:r>
                <a:r>
                  <a:rPr lang="en-US" dirty="0" err="1"/>
                  <a:t>MIS_subtree</a:t>
                </a:r>
                <a:r>
                  <a:rPr lang="en-US" dirty="0"/>
                  <a:t>(</a:t>
                </a:r>
                <a:r>
                  <a:rPr lang="en-US" dirty="0" err="1"/>
                  <a:t>T.root</a:t>
                </a:r>
                <a:r>
                  <a:rPr lang="en-US" dirty="0"/>
                  <a:t>)</a:t>
                </a:r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558" y="1388962"/>
                <a:ext cx="8712120" cy="5254905"/>
              </a:xfrm>
              <a:blipFill>
                <a:blip r:embed="rId2"/>
                <a:stretch>
                  <a:fillRect l="-1312" t="-1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 rot="532487">
            <a:off x="4919240" y="1835782"/>
            <a:ext cx="3634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This is exactly the same pseudocode, except we’ve ditched the table and are just calling </a:t>
            </a:r>
            <a:r>
              <a:rPr lang="en-US" dirty="0" err="1">
                <a:solidFill>
                  <a:schemeClr val="accent1"/>
                </a:solidFill>
              </a:rPr>
              <a:t>MIS_subtree</a:t>
            </a:r>
            <a:r>
              <a:rPr lang="en-US" dirty="0">
                <a:solidFill>
                  <a:schemeClr val="accent1"/>
                </a:solidFill>
              </a:rPr>
              <a:t>(v) instead of looking up A[v] or B[v].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61E423-3EEC-1A45-A4E1-F8B7F115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81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304558" y="255151"/>
            <a:ext cx="8712120" cy="10469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Why is this different from divide-and-conquer?</a:t>
            </a:r>
            <a:br>
              <a:rPr lang="en-US" sz="3200" dirty="0"/>
            </a:br>
            <a:r>
              <a:rPr lang="en-US" sz="2000" dirty="0">
                <a:solidFill>
                  <a:schemeClr val="accent4"/>
                </a:solidFill>
              </a:rPr>
              <a:t>That’s always worked for us with tree problems before</a:t>
            </a:r>
            <a:r>
              <a:rPr lang="mr-IN" sz="2000" dirty="0">
                <a:solidFill>
                  <a:schemeClr val="accent4"/>
                </a:solidFill>
              </a:rPr>
              <a:t>…</a:t>
            </a:r>
            <a:endParaRPr lang="en-US" sz="3200" dirty="0">
              <a:solidFill>
                <a:schemeClr val="accent4"/>
              </a:solidFill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5521124" y="1445702"/>
            <a:ext cx="1979271" cy="1644739"/>
            <a:chOff x="6169307" y="1445702"/>
            <a:chExt cx="1679874" cy="1505843"/>
          </a:xfrm>
        </p:grpSpPr>
        <p:sp>
          <p:nvSpPr>
            <p:cNvPr id="21" name="Oval 20"/>
            <p:cNvSpPr/>
            <p:nvPr/>
          </p:nvSpPr>
          <p:spPr>
            <a:xfrm>
              <a:off x="6850496" y="1445702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7356729" y="2042966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6388204" y="2016069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6579692" y="2703866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169307" y="2703866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7578377" y="2695820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7" name="Straight Connector 26"/>
            <p:cNvCxnSpPr>
              <a:stCxn id="24" idx="1"/>
              <a:endCxn id="23" idx="5"/>
            </p:cNvCxnSpPr>
            <p:nvPr/>
          </p:nvCxnSpPr>
          <p:spPr>
            <a:xfrm flipH="1" flipV="1">
              <a:off x="7081642" y="1657109"/>
              <a:ext cx="314745" cy="42212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5" idx="7"/>
              <a:endCxn id="23" idx="3"/>
            </p:cNvCxnSpPr>
            <p:nvPr/>
          </p:nvCxnSpPr>
          <p:spPr>
            <a:xfrm flipV="1">
              <a:off x="6619350" y="1657109"/>
              <a:ext cx="270804" cy="395231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27" idx="0"/>
              <a:endCxn id="25" idx="4"/>
            </p:cNvCxnSpPr>
            <p:nvPr/>
          </p:nvCxnSpPr>
          <p:spPr>
            <a:xfrm flipV="1">
              <a:off x="6304709" y="2263748"/>
              <a:ext cx="218897" cy="44011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22" idx="4"/>
              <a:endCxn id="26" idx="0"/>
            </p:cNvCxnSpPr>
            <p:nvPr/>
          </p:nvCxnSpPr>
          <p:spPr>
            <a:xfrm>
              <a:off x="7492131" y="2290645"/>
              <a:ext cx="221648" cy="405175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7161677" y="2703865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37" name="Straight Connector 36"/>
            <p:cNvCxnSpPr>
              <a:stCxn id="22" idx="4"/>
              <a:endCxn id="36" idx="0"/>
            </p:cNvCxnSpPr>
            <p:nvPr/>
          </p:nvCxnSpPr>
          <p:spPr>
            <a:xfrm flipH="1">
              <a:off x="7297079" y="2290645"/>
              <a:ext cx="195051" cy="41322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24" idx="0"/>
              <a:endCxn id="23" idx="4"/>
            </p:cNvCxnSpPr>
            <p:nvPr/>
          </p:nvCxnSpPr>
          <p:spPr>
            <a:xfrm flipH="1" flipV="1">
              <a:off x="6523607" y="2263748"/>
              <a:ext cx="191487" cy="44011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/>
          <p:cNvGrpSpPr/>
          <p:nvPr/>
        </p:nvGrpSpPr>
        <p:grpSpPr>
          <a:xfrm rot="2237653">
            <a:off x="4206140" y="2666084"/>
            <a:ext cx="2058655" cy="1867431"/>
            <a:chOff x="6169307" y="1445702"/>
            <a:chExt cx="1679874" cy="1505843"/>
          </a:xfrm>
        </p:grpSpPr>
        <p:sp>
          <p:nvSpPr>
            <p:cNvPr id="82" name="Oval 81"/>
            <p:cNvSpPr/>
            <p:nvPr/>
          </p:nvSpPr>
          <p:spPr>
            <a:xfrm>
              <a:off x="6850496" y="1445702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7356729" y="2042966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6388204" y="2016069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6579692" y="2703866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6169307" y="2703866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7578377" y="2695820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88" name="Straight Connector 87"/>
            <p:cNvCxnSpPr/>
            <p:nvPr/>
          </p:nvCxnSpPr>
          <p:spPr>
            <a:xfrm flipH="1" flipV="1">
              <a:off x="7081642" y="1657109"/>
              <a:ext cx="314745" cy="42212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V="1">
              <a:off x="6619350" y="1657109"/>
              <a:ext cx="270804" cy="395231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V="1">
              <a:off x="6304709" y="2263748"/>
              <a:ext cx="218897" cy="44011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7492131" y="2290645"/>
              <a:ext cx="221648" cy="405175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 91"/>
            <p:cNvSpPr/>
            <p:nvPr/>
          </p:nvSpPr>
          <p:spPr>
            <a:xfrm>
              <a:off x="7161677" y="2703865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93" name="Straight Connector 92"/>
            <p:cNvCxnSpPr/>
            <p:nvPr/>
          </p:nvCxnSpPr>
          <p:spPr>
            <a:xfrm flipH="1">
              <a:off x="7297079" y="2290645"/>
              <a:ext cx="195051" cy="41322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H="1" flipV="1">
              <a:off x="6523607" y="2263748"/>
              <a:ext cx="191487" cy="44011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 rot="19641613">
            <a:off x="6744294" y="2657927"/>
            <a:ext cx="2058655" cy="1867431"/>
            <a:chOff x="6169307" y="1445702"/>
            <a:chExt cx="1679874" cy="1505843"/>
          </a:xfrm>
        </p:grpSpPr>
        <p:sp>
          <p:nvSpPr>
            <p:cNvPr id="96" name="Oval 95"/>
            <p:cNvSpPr/>
            <p:nvPr/>
          </p:nvSpPr>
          <p:spPr>
            <a:xfrm>
              <a:off x="6850496" y="1445702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7" name="Oval 96"/>
            <p:cNvSpPr/>
            <p:nvPr/>
          </p:nvSpPr>
          <p:spPr>
            <a:xfrm>
              <a:off x="7356729" y="2042966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8" name="Oval 97"/>
            <p:cNvSpPr/>
            <p:nvPr/>
          </p:nvSpPr>
          <p:spPr>
            <a:xfrm>
              <a:off x="6388204" y="2016069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9" name="Oval 98"/>
            <p:cNvSpPr/>
            <p:nvPr/>
          </p:nvSpPr>
          <p:spPr>
            <a:xfrm>
              <a:off x="6579692" y="2703866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0" name="Oval 99"/>
            <p:cNvSpPr/>
            <p:nvPr/>
          </p:nvSpPr>
          <p:spPr>
            <a:xfrm>
              <a:off x="6169307" y="2703866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1" name="Oval 100"/>
            <p:cNvSpPr/>
            <p:nvPr/>
          </p:nvSpPr>
          <p:spPr>
            <a:xfrm>
              <a:off x="7578377" y="2695820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02" name="Straight Connector 101"/>
            <p:cNvCxnSpPr/>
            <p:nvPr/>
          </p:nvCxnSpPr>
          <p:spPr>
            <a:xfrm flipH="1" flipV="1">
              <a:off x="7081642" y="1657109"/>
              <a:ext cx="314745" cy="42212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V="1">
              <a:off x="6619350" y="1657109"/>
              <a:ext cx="270804" cy="395231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V="1">
              <a:off x="6304709" y="2263748"/>
              <a:ext cx="218897" cy="44011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7492131" y="2290645"/>
              <a:ext cx="221648" cy="405175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Oval 105"/>
            <p:cNvSpPr/>
            <p:nvPr/>
          </p:nvSpPr>
          <p:spPr>
            <a:xfrm>
              <a:off x="7161677" y="2703865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07" name="Straight Connector 106"/>
            <p:cNvCxnSpPr/>
            <p:nvPr/>
          </p:nvCxnSpPr>
          <p:spPr>
            <a:xfrm flipH="1">
              <a:off x="7297079" y="2290645"/>
              <a:ext cx="195051" cy="41322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H="1" flipV="1">
              <a:off x="6523607" y="2263748"/>
              <a:ext cx="191487" cy="44011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/>
          <p:cNvGrpSpPr/>
          <p:nvPr/>
        </p:nvGrpSpPr>
        <p:grpSpPr>
          <a:xfrm rot="21366714">
            <a:off x="6521990" y="4560093"/>
            <a:ext cx="2058655" cy="1867431"/>
            <a:chOff x="6169307" y="1445702"/>
            <a:chExt cx="1679874" cy="1505843"/>
          </a:xfrm>
        </p:grpSpPr>
        <p:sp>
          <p:nvSpPr>
            <p:cNvPr id="110" name="Oval 109"/>
            <p:cNvSpPr/>
            <p:nvPr/>
          </p:nvSpPr>
          <p:spPr>
            <a:xfrm>
              <a:off x="6850496" y="1445702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1" name="Oval 110"/>
            <p:cNvSpPr/>
            <p:nvPr/>
          </p:nvSpPr>
          <p:spPr>
            <a:xfrm>
              <a:off x="7356729" y="2042966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2" name="Oval 111"/>
            <p:cNvSpPr/>
            <p:nvPr/>
          </p:nvSpPr>
          <p:spPr>
            <a:xfrm>
              <a:off x="6388204" y="2016069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3" name="Oval 112"/>
            <p:cNvSpPr/>
            <p:nvPr/>
          </p:nvSpPr>
          <p:spPr>
            <a:xfrm>
              <a:off x="6579692" y="2703866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4" name="Oval 113"/>
            <p:cNvSpPr/>
            <p:nvPr/>
          </p:nvSpPr>
          <p:spPr>
            <a:xfrm>
              <a:off x="6169307" y="2703866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7578377" y="2695820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16" name="Straight Connector 115"/>
            <p:cNvCxnSpPr/>
            <p:nvPr/>
          </p:nvCxnSpPr>
          <p:spPr>
            <a:xfrm flipH="1" flipV="1">
              <a:off x="7081642" y="1657109"/>
              <a:ext cx="314745" cy="42212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flipV="1">
              <a:off x="6619350" y="1657109"/>
              <a:ext cx="270804" cy="395231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flipV="1">
              <a:off x="6304709" y="2263748"/>
              <a:ext cx="218897" cy="44011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7492131" y="2290645"/>
              <a:ext cx="221648" cy="405175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Oval 119"/>
            <p:cNvSpPr/>
            <p:nvPr/>
          </p:nvSpPr>
          <p:spPr>
            <a:xfrm>
              <a:off x="7161677" y="2703865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21" name="Straight Connector 120"/>
            <p:cNvCxnSpPr/>
            <p:nvPr/>
          </p:nvCxnSpPr>
          <p:spPr>
            <a:xfrm flipH="1">
              <a:off x="7297079" y="2290645"/>
              <a:ext cx="195051" cy="41322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flipH="1" flipV="1">
              <a:off x="6523607" y="2263748"/>
              <a:ext cx="191487" cy="44011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Group 122"/>
          <p:cNvGrpSpPr/>
          <p:nvPr/>
        </p:nvGrpSpPr>
        <p:grpSpPr>
          <a:xfrm rot="706199">
            <a:off x="4284334" y="4567534"/>
            <a:ext cx="2058655" cy="1867431"/>
            <a:chOff x="6169307" y="1445702"/>
            <a:chExt cx="1679874" cy="1505843"/>
          </a:xfrm>
        </p:grpSpPr>
        <p:sp>
          <p:nvSpPr>
            <p:cNvPr id="124" name="Oval 123"/>
            <p:cNvSpPr/>
            <p:nvPr/>
          </p:nvSpPr>
          <p:spPr>
            <a:xfrm>
              <a:off x="6850496" y="1445702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5" name="Oval 124"/>
            <p:cNvSpPr/>
            <p:nvPr/>
          </p:nvSpPr>
          <p:spPr>
            <a:xfrm>
              <a:off x="7356729" y="2042966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6" name="Oval 125"/>
            <p:cNvSpPr/>
            <p:nvPr/>
          </p:nvSpPr>
          <p:spPr>
            <a:xfrm>
              <a:off x="6388204" y="2016069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6579692" y="2703866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8" name="Oval 127"/>
            <p:cNvSpPr/>
            <p:nvPr/>
          </p:nvSpPr>
          <p:spPr>
            <a:xfrm>
              <a:off x="6169307" y="2703866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9" name="Oval 128"/>
            <p:cNvSpPr/>
            <p:nvPr/>
          </p:nvSpPr>
          <p:spPr>
            <a:xfrm>
              <a:off x="7578377" y="2695820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30" name="Straight Connector 129"/>
            <p:cNvCxnSpPr/>
            <p:nvPr/>
          </p:nvCxnSpPr>
          <p:spPr>
            <a:xfrm flipH="1" flipV="1">
              <a:off x="7081642" y="1657109"/>
              <a:ext cx="314745" cy="42212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V="1">
              <a:off x="6619350" y="1657109"/>
              <a:ext cx="270804" cy="395231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flipV="1">
              <a:off x="6304709" y="2263748"/>
              <a:ext cx="218897" cy="44011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7492131" y="2290645"/>
              <a:ext cx="221648" cy="405175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Oval 133"/>
            <p:cNvSpPr/>
            <p:nvPr/>
          </p:nvSpPr>
          <p:spPr>
            <a:xfrm>
              <a:off x="7161677" y="2703865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35" name="Straight Connector 134"/>
            <p:cNvCxnSpPr/>
            <p:nvPr/>
          </p:nvCxnSpPr>
          <p:spPr>
            <a:xfrm flipH="1">
              <a:off x="7297079" y="2290645"/>
              <a:ext cx="195051" cy="41322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H="1" flipV="1">
              <a:off x="6523607" y="2263748"/>
              <a:ext cx="191487" cy="44011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1" name="TextBox 150"/>
          <p:cNvSpPr txBox="1"/>
          <p:nvPr/>
        </p:nvSpPr>
        <p:spPr>
          <a:xfrm>
            <a:off x="304558" y="1505578"/>
            <a:ext cx="276634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How often would we ask about the subtree rooted </a:t>
            </a:r>
            <a:r>
              <a:rPr lang="en-US" b="1" dirty="0">
                <a:solidFill>
                  <a:srgbClr val="7030A0"/>
                </a:solidFill>
              </a:rPr>
              <a:t>here</a:t>
            </a:r>
            <a:r>
              <a:rPr lang="en-US" dirty="0">
                <a:solidFill>
                  <a:srgbClr val="7030A0"/>
                </a:solidFill>
              </a:rPr>
              <a:t>?</a:t>
            </a:r>
          </a:p>
        </p:txBody>
      </p:sp>
      <p:sp>
        <p:nvSpPr>
          <p:cNvPr id="155" name="Freeform 154"/>
          <p:cNvSpPr/>
          <p:nvPr/>
        </p:nvSpPr>
        <p:spPr>
          <a:xfrm>
            <a:off x="1018572" y="2148233"/>
            <a:ext cx="3252486" cy="3928476"/>
          </a:xfrm>
          <a:custGeom>
            <a:avLst/>
            <a:gdLst>
              <a:gd name="connsiteX0" fmla="*/ 0 w 3252486"/>
              <a:gd name="connsiteY0" fmla="*/ 85681 h 3928476"/>
              <a:gd name="connsiteX1" fmla="*/ 1238491 w 3252486"/>
              <a:gd name="connsiteY1" fmla="*/ 375048 h 3928476"/>
              <a:gd name="connsiteX2" fmla="*/ 2384385 w 3252486"/>
              <a:gd name="connsiteY2" fmla="*/ 3060375 h 3928476"/>
              <a:gd name="connsiteX3" fmla="*/ 3252486 w 3252486"/>
              <a:gd name="connsiteY3" fmla="*/ 3928476 h 3928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2486" h="3928476">
                <a:moveTo>
                  <a:pt x="0" y="85681"/>
                </a:moveTo>
                <a:cubicBezTo>
                  <a:pt x="420547" y="-17527"/>
                  <a:pt x="841094" y="-120734"/>
                  <a:pt x="1238491" y="375048"/>
                </a:cubicBezTo>
                <a:cubicBezTo>
                  <a:pt x="1635889" y="870830"/>
                  <a:pt x="2048719" y="2468137"/>
                  <a:pt x="2384385" y="3060375"/>
                </a:cubicBezTo>
                <a:cubicBezTo>
                  <a:pt x="2720051" y="3652613"/>
                  <a:pt x="2986268" y="3790544"/>
                  <a:pt x="3252486" y="3928476"/>
                </a:cubicBezTo>
              </a:path>
            </a:pathLst>
          </a:custGeom>
          <a:noFill/>
          <a:ln w="22225">
            <a:solidFill>
              <a:srgbClr val="7030A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400AB"/>
              </a:solidFill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315892" y="2811731"/>
            <a:ext cx="231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Once for </a:t>
            </a:r>
            <a:r>
              <a:rPr lang="en-US" b="1" dirty="0">
                <a:solidFill>
                  <a:srgbClr val="CF6E6C"/>
                </a:solidFill>
              </a:rPr>
              <a:t>this node </a:t>
            </a:r>
            <a:r>
              <a:rPr lang="en-US" dirty="0"/>
              <a:t>and once for </a:t>
            </a:r>
            <a:r>
              <a:rPr lang="en-US" b="1" dirty="0">
                <a:solidFill>
                  <a:schemeClr val="accent6"/>
                </a:solidFill>
              </a:rPr>
              <a:t>this one</a:t>
            </a:r>
            <a:r>
              <a:rPr lang="en-US" dirty="0"/>
              <a:t>.</a:t>
            </a:r>
          </a:p>
        </p:txBody>
      </p:sp>
      <p:sp>
        <p:nvSpPr>
          <p:cNvPr id="158" name="Freeform 157"/>
          <p:cNvSpPr/>
          <p:nvPr/>
        </p:nvSpPr>
        <p:spPr>
          <a:xfrm>
            <a:off x="2199190" y="2965299"/>
            <a:ext cx="2523281" cy="2382205"/>
          </a:xfrm>
          <a:custGeom>
            <a:avLst/>
            <a:gdLst>
              <a:gd name="connsiteX0" fmla="*/ 0 w 2523281"/>
              <a:gd name="connsiteY0" fmla="*/ 32544 h 2382205"/>
              <a:gd name="connsiteX1" fmla="*/ 810228 w 2523281"/>
              <a:gd name="connsiteY1" fmla="*/ 229314 h 2382205"/>
              <a:gd name="connsiteX2" fmla="*/ 1701478 w 2523281"/>
              <a:gd name="connsiteY2" fmla="*/ 1745597 h 2382205"/>
              <a:gd name="connsiteX3" fmla="*/ 2523281 w 2523281"/>
              <a:gd name="connsiteY3" fmla="*/ 2382205 h 2382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3281" h="2382205">
                <a:moveTo>
                  <a:pt x="0" y="32544"/>
                </a:moveTo>
                <a:cubicBezTo>
                  <a:pt x="263324" y="-11826"/>
                  <a:pt x="526648" y="-56195"/>
                  <a:pt x="810228" y="229314"/>
                </a:cubicBezTo>
                <a:cubicBezTo>
                  <a:pt x="1093808" y="514823"/>
                  <a:pt x="1415969" y="1386782"/>
                  <a:pt x="1701478" y="1745597"/>
                </a:cubicBezTo>
                <a:cubicBezTo>
                  <a:pt x="1986987" y="2104412"/>
                  <a:pt x="2523281" y="2382205"/>
                  <a:pt x="2523281" y="2382205"/>
                </a:cubicBezTo>
              </a:path>
            </a:pathLst>
          </a:custGeom>
          <a:noFill/>
          <a:ln w="28575">
            <a:solidFill>
              <a:srgbClr val="CF6E6C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Freeform 158"/>
          <p:cNvSpPr/>
          <p:nvPr/>
        </p:nvSpPr>
        <p:spPr>
          <a:xfrm>
            <a:off x="2465408" y="3272792"/>
            <a:ext cx="2963119" cy="1522226"/>
          </a:xfrm>
          <a:custGeom>
            <a:avLst/>
            <a:gdLst>
              <a:gd name="connsiteX0" fmla="*/ 0 w 2963119"/>
              <a:gd name="connsiteY0" fmla="*/ 25993 h 1522226"/>
              <a:gd name="connsiteX1" fmla="*/ 520860 w 2963119"/>
              <a:gd name="connsiteY1" fmla="*/ 188038 h 1522226"/>
              <a:gd name="connsiteX2" fmla="*/ 1886673 w 2963119"/>
              <a:gd name="connsiteY2" fmla="*/ 1426530 h 1522226"/>
              <a:gd name="connsiteX3" fmla="*/ 2963119 w 2963119"/>
              <a:gd name="connsiteY3" fmla="*/ 1438104 h 1522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3119" h="1522226">
                <a:moveTo>
                  <a:pt x="0" y="25993"/>
                </a:moveTo>
                <a:cubicBezTo>
                  <a:pt x="103207" y="-9696"/>
                  <a:pt x="206415" y="-45385"/>
                  <a:pt x="520860" y="188038"/>
                </a:cubicBezTo>
                <a:cubicBezTo>
                  <a:pt x="835305" y="421461"/>
                  <a:pt x="1479630" y="1218186"/>
                  <a:pt x="1886673" y="1426530"/>
                </a:cubicBezTo>
                <a:cubicBezTo>
                  <a:pt x="2293716" y="1634874"/>
                  <a:pt x="2963119" y="1438104"/>
                  <a:pt x="2963119" y="1438104"/>
                </a:cubicBezTo>
              </a:path>
            </a:pathLst>
          </a:custGeom>
          <a:noFill/>
          <a:ln w="22225">
            <a:solidFill>
              <a:schemeClr val="accent6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TextBox 159"/>
          <p:cNvSpPr txBox="1"/>
          <p:nvPr/>
        </p:nvSpPr>
        <p:spPr>
          <a:xfrm>
            <a:off x="405114" y="3704252"/>
            <a:ext cx="2223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 we then ask about </a:t>
            </a:r>
            <a:r>
              <a:rPr lang="en-US" b="1" dirty="0">
                <a:solidFill>
                  <a:srgbClr val="CF6E6C"/>
                </a:solidFill>
              </a:rPr>
              <a:t>this node </a:t>
            </a:r>
            <a:r>
              <a:rPr lang="en-US" dirty="0"/>
              <a:t>twice, </a:t>
            </a:r>
            <a:r>
              <a:rPr lang="en-US" b="1" dirty="0">
                <a:solidFill>
                  <a:schemeClr val="accent6"/>
                </a:solidFill>
              </a:rPr>
              <a:t>here</a:t>
            </a:r>
            <a:r>
              <a:rPr lang="en-US" dirty="0"/>
              <a:t> and </a:t>
            </a:r>
            <a:r>
              <a:rPr lang="en-US" b="1" dirty="0">
                <a:solidFill>
                  <a:srgbClr val="0F40FF"/>
                </a:solidFill>
              </a:rPr>
              <a:t>here</a:t>
            </a:r>
            <a:r>
              <a:rPr lang="en-US" dirty="0">
                <a:solidFill>
                  <a:srgbClr val="0F40FF"/>
                </a:solidFill>
              </a:rPr>
              <a:t>.</a:t>
            </a:r>
          </a:p>
        </p:txBody>
      </p:sp>
      <p:sp>
        <p:nvSpPr>
          <p:cNvPr id="161" name="Freeform 160"/>
          <p:cNvSpPr/>
          <p:nvPr/>
        </p:nvSpPr>
        <p:spPr>
          <a:xfrm>
            <a:off x="2064490" y="4130131"/>
            <a:ext cx="2609846" cy="1217374"/>
          </a:xfrm>
          <a:custGeom>
            <a:avLst/>
            <a:gdLst>
              <a:gd name="connsiteX0" fmla="*/ 0 w 2523281"/>
              <a:gd name="connsiteY0" fmla="*/ 32544 h 2382205"/>
              <a:gd name="connsiteX1" fmla="*/ 810228 w 2523281"/>
              <a:gd name="connsiteY1" fmla="*/ 229314 h 2382205"/>
              <a:gd name="connsiteX2" fmla="*/ 1701478 w 2523281"/>
              <a:gd name="connsiteY2" fmla="*/ 1745597 h 2382205"/>
              <a:gd name="connsiteX3" fmla="*/ 2523281 w 2523281"/>
              <a:gd name="connsiteY3" fmla="*/ 2382205 h 2382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3281" h="2382205">
                <a:moveTo>
                  <a:pt x="0" y="32544"/>
                </a:moveTo>
                <a:cubicBezTo>
                  <a:pt x="263324" y="-11826"/>
                  <a:pt x="526648" y="-56195"/>
                  <a:pt x="810228" y="229314"/>
                </a:cubicBezTo>
                <a:cubicBezTo>
                  <a:pt x="1093808" y="514823"/>
                  <a:pt x="1415969" y="1386782"/>
                  <a:pt x="1701478" y="1745597"/>
                </a:cubicBezTo>
                <a:cubicBezTo>
                  <a:pt x="1986987" y="2104412"/>
                  <a:pt x="2523281" y="2382205"/>
                  <a:pt x="2523281" y="2382205"/>
                </a:cubicBezTo>
              </a:path>
            </a:pathLst>
          </a:custGeom>
          <a:noFill/>
          <a:ln w="28575">
            <a:solidFill>
              <a:srgbClr val="CF6E6C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Freeform 161"/>
          <p:cNvSpPr/>
          <p:nvPr/>
        </p:nvSpPr>
        <p:spPr>
          <a:xfrm>
            <a:off x="1365813" y="4618299"/>
            <a:ext cx="4016415" cy="983874"/>
          </a:xfrm>
          <a:custGeom>
            <a:avLst/>
            <a:gdLst>
              <a:gd name="connsiteX0" fmla="*/ 0 w 4016415"/>
              <a:gd name="connsiteY0" fmla="*/ 0 h 983874"/>
              <a:gd name="connsiteX1" fmla="*/ 231493 w 4016415"/>
              <a:gd name="connsiteY1" fmla="*/ 671331 h 983874"/>
              <a:gd name="connsiteX2" fmla="*/ 1388962 w 4016415"/>
              <a:gd name="connsiteY2" fmla="*/ 960698 h 983874"/>
              <a:gd name="connsiteX3" fmla="*/ 4016415 w 4016415"/>
              <a:gd name="connsiteY3" fmla="*/ 92597 h 98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6415" h="983874">
                <a:moveTo>
                  <a:pt x="0" y="0"/>
                </a:moveTo>
                <a:cubicBezTo>
                  <a:pt x="-1" y="255607"/>
                  <a:pt x="-1" y="511215"/>
                  <a:pt x="231493" y="671331"/>
                </a:cubicBezTo>
                <a:cubicBezTo>
                  <a:pt x="462987" y="831447"/>
                  <a:pt x="758142" y="1057154"/>
                  <a:pt x="1388962" y="960698"/>
                </a:cubicBezTo>
                <a:cubicBezTo>
                  <a:pt x="2019782" y="864242"/>
                  <a:pt x="4016415" y="92597"/>
                  <a:pt x="4016415" y="92597"/>
                </a:cubicBezTo>
              </a:path>
            </a:pathLst>
          </a:custGeom>
          <a:noFill/>
          <a:ln w="22225">
            <a:solidFill>
              <a:schemeClr val="accent6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Freeform 162"/>
          <p:cNvSpPr/>
          <p:nvPr/>
        </p:nvSpPr>
        <p:spPr>
          <a:xfrm>
            <a:off x="2212646" y="3824165"/>
            <a:ext cx="3528397" cy="1379547"/>
          </a:xfrm>
          <a:custGeom>
            <a:avLst/>
            <a:gdLst>
              <a:gd name="connsiteX0" fmla="*/ 9693 w 3528397"/>
              <a:gd name="connsiteY0" fmla="*/ 794134 h 1379547"/>
              <a:gd name="connsiteX1" fmla="*/ 55992 w 3528397"/>
              <a:gd name="connsiteY1" fmla="*/ 1118225 h 1379547"/>
              <a:gd name="connsiteX2" fmla="*/ 437957 w 3528397"/>
              <a:gd name="connsiteY2" fmla="*/ 1361293 h 1379547"/>
              <a:gd name="connsiteX3" fmla="*/ 2162584 w 3528397"/>
              <a:gd name="connsiteY3" fmla="*/ 608939 h 1379547"/>
              <a:gd name="connsiteX4" fmla="*/ 3065410 w 3528397"/>
              <a:gd name="connsiteY4" fmla="*/ 30205 h 1379547"/>
              <a:gd name="connsiteX5" fmla="*/ 3528397 w 3528397"/>
              <a:gd name="connsiteY5" fmla="*/ 76503 h 1379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28397" h="1379547">
                <a:moveTo>
                  <a:pt x="9693" y="794134"/>
                </a:moveTo>
                <a:cubicBezTo>
                  <a:pt x="-2846" y="908916"/>
                  <a:pt x="-15385" y="1023699"/>
                  <a:pt x="55992" y="1118225"/>
                </a:cubicBezTo>
                <a:cubicBezTo>
                  <a:pt x="127369" y="1212752"/>
                  <a:pt x="86858" y="1446174"/>
                  <a:pt x="437957" y="1361293"/>
                </a:cubicBezTo>
                <a:cubicBezTo>
                  <a:pt x="789056" y="1276412"/>
                  <a:pt x="1724675" y="830787"/>
                  <a:pt x="2162584" y="608939"/>
                </a:cubicBezTo>
                <a:cubicBezTo>
                  <a:pt x="2600493" y="387091"/>
                  <a:pt x="2837775" y="118944"/>
                  <a:pt x="3065410" y="30205"/>
                </a:cubicBezTo>
                <a:cubicBezTo>
                  <a:pt x="3293045" y="-58534"/>
                  <a:pt x="3528397" y="76503"/>
                  <a:pt x="3528397" y="76503"/>
                </a:cubicBezTo>
              </a:path>
            </a:pathLst>
          </a:custGeom>
          <a:noFill/>
          <a:ln w="25400">
            <a:solidFill>
              <a:srgbClr val="0F40FF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139200" y="5601232"/>
            <a:ext cx="3375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will blow up exponentially without using dynamic programming to take advantage of </a:t>
            </a:r>
            <a:r>
              <a:rPr lang="en-US" b="1" dirty="0"/>
              <a:t>overlapping </a:t>
            </a:r>
            <a:r>
              <a:rPr lang="en-US" b="1" dirty="0" err="1"/>
              <a:t>subproblems</a:t>
            </a:r>
            <a:r>
              <a:rPr lang="en-US" dirty="0"/>
              <a:t>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41FE54-CF05-094E-AF5F-6080EFB5F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3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  <p:bldP spid="155" grpId="0" animBg="1"/>
      <p:bldP spid="156" grpId="0"/>
      <p:bldP spid="158" grpId="0" animBg="1"/>
      <p:bldP spid="159" grpId="0" animBg="1"/>
      <p:bldP spid="160" grpId="0"/>
      <p:bldP spid="161" grpId="0" animBg="1"/>
      <p:bldP spid="162" grpId="0" animBg="1"/>
      <p:bldP spid="163" grpId="0" animBg="1"/>
      <p:bldP spid="164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</a:t>
            </a:r>
            <a:r>
              <a:rPr lang="en-US" sz="2800" dirty="0">
                <a:solidFill>
                  <a:schemeClr val="accent3"/>
                </a:solidFill>
              </a:rPr>
              <a:t>for applying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16731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Step 1: </a:t>
            </a:r>
            <a:r>
              <a:rPr lang="en-US" dirty="0"/>
              <a:t>Identify </a:t>
            </a:r>
            <a:r>
              <a:rPr lang="en-US" dirty="0">
                <a:solidFill>
                  <a:schemeClr val="accent1"/>
                </a:solidFill>
              </a:rPr>
              <a:t>optimal substructure.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2: </a:t>
            </a:r>
            <a:r>
              <a:rPr lang="en-US" dirty="0"/>
              <a:t>Find a </a:t>
            </a:r>
            <a:r>
              <a:rPr lang="en-US" dirty="0">
                <a:solidFill>
                  <a:schemeClr val="accent6"/>
                </a:solidFill>
              </a:rPr>
              <a:t>recursive formulation </a:t>
            </a:r>
            <a:r>
              <a:rPr lang="en-US" dirty="0"/>
              <a:t>for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3: </a:t>
            </a:r>
            <a:r>
              <a:rPr lang="en-US" dirty="0">
                <a:solidFill>
                  <a:schemeClr val="accent5"/>
                </a:solidFill>
              </a:rPr>
              <a:t>Use dynamic programming </a:t>
            </a:r>
            <a:r>
              <a:rPr lang="en-US" dirty="0"/>
              <a:t>to find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4: </a:t>
            </a:r>
            <a:r>
              <a:rPr lang="en-US" dirty="0"/>
              <a:t>If needed, keep track of some additional info so that the algorithm from Step 3 can </a:t>
            </a:r>
            <a:r>
              <a:rPr lang="en-US" dirty="0">
                <a:solidFill>
                  <a:srgbClr val="B400AB"/>
                </a:solidFill>
              </a:rPr>
              <a:t>find the actual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5: </a:t>
            </a:r>
            <a:r>
              <a:rPr lang="en-US" dirty="0"/>
              <a:t>If needed, </a:t>
            </a:r>
            <a:r>
              <a:rPr lang="en-US" dirty="0">
                <a:solidFill>
                  <a:srgbClr val="7030A0"/>
                </a:solidFill>
              </a:rPr>
              <a:t>code this up like a reasonable person.</a:t>
            </a:r>
          </a:p>
        </p:txBody>
      </p:sp>
      <p:sp>
        <p:nvSpPr>
          <p:cNvPr id="4" name="Left Arrow 3"/>
          <p:cNvSpPr/>
          <p:nvPr/>
        </p:nvSpPr>
        <p:spPr>
          <a:xfrm rot="19323548">
            <a:off x="8064011" y="3762558"/>
            <a:ext cx="902677" cy="454634"/>
          </a:xfrm>
          <a:prstGeom prst="leftArrow">
            <a:avLst/>
          </a:prstGeom>
          <a:solidFill>
            <a:srgbClr val="B400AB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2237" y="5647160"/>
            <a:ext cx="828825" cy="12838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22920" y="5919728"/>
            <a:ext cx="4480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400AB"/>
                </a:solidFill>
              </a:rPr>
              <a:t>You do this </a:t>
            </a:r>
            <a:r>
              <a:rPr lang="en-US">
                <a:solidFill>
                  <a:srgbClr val="B400AB"/>
                </a:solidFill>
              </a:rPr>
              <a:t>one!</a:t>
            </a:r>
            <a:endParaRPr lang="en-US" dirty="0">
              <a:solidFill>
                <a:srgbClr val="B400AB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04E395-9AAC-D244-9615-8DD87950A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3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Optimal substructure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05404" y="246184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Rectangle 4"/>
          <p:cNvSpPr/>
          <p:nvPr/>
        </p:nvSpPr>
        <p:spPr>
          <a:xfrm>
            <a:off x="2709496" y="246184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" name="Rectangle 5"/>
          <p:cNvSpPr/>
          <p:nvPr/>
        </p:nvSpPr>
        <p:spPr>
          <a:xfrm>
            <a:off x="3190142" y="246184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3694234" y="246184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4198326" y="246184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" name="Rectangle 8"/>
          <p:cNvSpPr/>
          <p:nvPr/>
        </p:nvSpPr>
        <p:spPr>
          <a:xfrm>
            <a:off x="2205404" y="3490911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09496" y="3490911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90142" y="3490911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94234" y="3490911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198326" y="3490911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02418" y="3490911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06510" y="3490911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84056" y="3539556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84056" y="257167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8650" y="1751651"/>
            <a:ext cx="2860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Prefixes:</a:t>
            </a:r>
          </a:p>
        </p:txBody>
      </p:sp>
      <p:sp>
        <p:nvSpPr>
          <p:cNvPr id="19" name="Right Brace 18"/>
          <p:cNvSpPr/>
          <p:nvPr/>
        </p:nvSpPr>
        <p:spPr>
          <a:xfrm rot="5400000">
            <a:off x="2970698" y="3426436"/>
            <a:ext cx="450610" cy="2004645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598125" y="4733560"/>
            <a:ext cx="4366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Notation</a:t>
            </a:r>
            <a:r>
              <a:rPr lang="en-US" sz="2000" dirty="0">
                <a:solidFill>
                  <a:schemeClr val="accent1"/>
                </a:solidFill>
              </a:rPr>
              <a:t>: denote this prefix</a:t>
            </a:r>
            <a:r>
              <a:rPr lang="en-US" sz="2000" b="1" dirty="0">
                <a:solidFill>
                  <a:schemeClr val="accent4"/>
                </a:solidFill>
              </a:rPr>
              <a:t> ACGC </a:t>
            </a:r>
            <a:r>
              <a:rPr lang="en-US" sz="2000" dirty="0">
                <a:solidFill>
                  <a:schemeClr val="accent1"/>
                </a:solidFill>
              </a:rPr>
              <a:t>by Y</a:t>
            </a:r>
            <a:r>
              <a:rPr lang="en-US" sz="2000" baseline="-25000" dirty="0">
                <a:solidFill>
                  <a:schemeClr val="accent1"/>
                </a:solidFill>
              </a:rPr>
              <a:t>4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8650" y="5508680"/>
            <a:ext cx="8620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Our sub-problems will be finding LCS’s of prefixes to X and Y.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Let </a:t>
            </a:r>
            <a:r>
              <a:rPr lang="en-US" sz="2400" dirty="0">
                <a:solidFill>
                  <a:schemeClr val="accent1"/>
                </a:solidFill>
              </a:rPr>
              <a:t>C[</a:t>
            </a:r>
            <a:r>
              <a:rPr lang="en-US" sz="2400" dirty="0" err="1">
                <a:solidFill>
                  <a:schemeClr val="accent1"/>
                </a:solidFill>
              </a:rPr>
              <a:t>i,j</a:t>
            </a:r>
            <a:r>
              <a:rPr lang="en-US" sz="2400" dirty="0">
                <a:solidFill>
                  <a:schemeClr val="accent1"/>
                </a:solidFill>
              </a:rPr>
              <a:t>] = </a:t>
            </a:r>
            <a:r>
              <a:rPr lang="en-US" sz="2400" dirty="0" err="1">
                <a:solidFill>
                  <a:schemeClr val="accent1"/>
                </a:solidFill>
              </a:rPr>
              <a:t>length_of_LCS</a:t>
            </a:r>
            <a:r>
              <a:rPr lang="en-US" sz="2400" dirty="0">
                <a:solidFill>
                  <a:schemeClr val="accent1"/>
                </a:solidFill>
              </a:rPr>
              <a:t>( X</a:t>
            </a:r>
            <a:r>
              <a:rPr lang="en-US" sz="2400" baseline="-25000" dirty="0">
                <a:solidFill>
                  <a:schemeClr val="accent1"/>
                </a:solidFill>
              </a:rPr>
              <a:t>i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r>
              <a:rPr lang="en-US" sz="2400" dirty="0" err="1">
                <a:solidFill>
                  <a:schemeClr val="accent1"/>
                </a:solidFill>
              </a:rPr>
              <a:t>Y</a:t>
            </a:r>
            <a:r>
              <a:rPr lang="en-US" sz="2400" baseline="-25000" dirty="0" err="1">
                <a:solidFill>
                  <a:schemeClr val="accent1"/>
                </a:solidFill>
              </a:rPr>
              <a:t>j</a:t>
            </a:r>
            <a:r>
              <a:rPr lang="en-US" sz="2400" dirty="0">
                <a:solidFill>
                  <a:schemeClr val="accent1"/>
                </a:solidFill>
              </a:rPr>
              <a:t> 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8A566B-9C9D-B04D-B193-0D4E16514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11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00416E-3363-8742-BC2C-49388FF0B738}"/>
              </a:ext>
            </a:extLst>
          </p:cNvPr>
          <p:cNvSpPr txBox="1"/>
          <p:nvPr/>
        </p:nvSpPr>
        <p:spPr>
          <a:xfrm>
            <a:off x="5458555" y="6211669"/>
            <a:ext cx="1596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C[2,3] = 2</a:t>
            </a:r>
          </a:p>
          <a:p>
            <a:pPr algn="r"/>
            <a:r>
              <a:rPr lang="en-US" dirty="0">
                <a:solidFill>
                  <a:schemeClr val="accent4"/>
                </a:solidFill>
              </a:rPr>
              <a:t>C[4,4] = 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901A8EC-774C-CC4C-91C6-5E536F39C86E}"/>
              </a:ext>
            </a:extLst>
          </p:cNvPr>
          <p:cNvSpPr/>
          <p:nvPr/>
        </p:nvSpPr>
        <p:spPr>
          <a:xfrm>
            <a:off x="4828777" y="6318377"/>
            <a:ext cx="1129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Examples:</a:t>
            </a:r>
          </a:p>
        </p:txBody>
      </p:sp>
    </p:spTree>
    <p:extLst>
      <p:ext uri="{BB962C8B-B14F-4D97-AF65-F5344CB8AC3E}">
        <p14:creationId xmlns:p14="http://schemas.microsoft.com/office/powerpoint/2010/main" val="138247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find maximal independent sets in trees in time O(|V|) using dynamic programming!</a:t>
            </a:r>
          </a:p>
          <a:p>
            <a:endParaRPr lang="en-US" dirty="0"/>
          </a:p>
          <a:p>
            <a:r>
              <a:rPr lang="en-US" dirty="0"/>
              <a:t>For this example, it was natural to implement our DP algorithm in a top-down way.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1037F-DE36-5C47-9966-1598CDF33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2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Today we saw examples of how to come up with dynamic programming algorithms.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Longest Common Subsequence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Knapsack two ways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(If time)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maximal independent set in trees.</a:t>
            </a:r>
          </a:p>
          <a:p>
            <a:r>
              <a:rPr lang="en-US" dirty="0"/>
              <a:t>There is a </a:t>
            </a:r>
            <a:r>
              <a:rPr lang="en-US" b="1" dirty="0"/>
              <a:t>recipe </a:t>
            </a:r>
            <a:r>
              <a:rPr lang="en-US" dirty="0"/>
              <a:t>for dynamic programming algorithms.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D9372-BB57-B844-9902-A559A6ABB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02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</a:t>
            </a:r>
            <a:r>
              <a:rPr lang="en-US" sz="2800" dirty="0">
                <a:solidFill>
                  <a:schemeClr val="accent3"/>
                </a:solidFill>
              </a:rPr>
              <a:t>for applying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16731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Step 1: </a:t>
            </a:r>
            <a:r>
              <a:rPr lang="en-US" dirty="0"/>
              <a:t>Identify </a:t>
            </a:r>
            <a:r>
              <a:rPr lang="en-US" dirty="0">
                <a:solidFill>
                  <a:schemeClr val="accent1"/>
                </a:solidFill>
              </a:rPr>
              <a:t>optimal substructure.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2: </a:t>
            </a:r>
            <a:r>
              <a:rPr lang="en-US" dirty="0"/>
              <a:t>Find a </a:t>
            </a:r>
            <a:r>
              <a:rPr lang="en-US" dirty="0">
                <a:solidFill>
                  <a:schemeClr val="accent6"/>
                </a:solidFill>
              </a:rPr>
              <a:t>recursive formulation </a:t>
            </a:r>
            <a:r>
              <a:rPr lang="en-US" dirty="0"/>
              <a:t>for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3: </a:t>
            </a:r>
            <a:r>
              <a:rPr lang="en-US" dirty="0">
                <a:solidFill>
                  <a:schemeClr val="accent5"/>
                </a:solidFill>
              </a:rPr>
              <a:t>Use dynamic programming </a:t>
            </a:r>
            <a:r>
              <a:rPr lang="en-US" dirty="0"/>
              <a:t>to find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4: </a:t>
            </a:r>
            <a:r>
              <a:rPr lang="en-US" dirty="0"/>
              <a:t>If needed, keep track of some additional info so that the algorithm from Step 3 can </a:t>
            </a:r>
            <a:r>
              <a:rPr lang="en-US" dirty="0">
                <a:solidFill>
                  <a:srgbClr val="B400AB"/>
                </a:solidFill>
              </a:rPr>
              <a:t>find the actual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5: </a:t>
            </a:r>
            <a:r>
              <a:rPr lang="en-US" dirty="0"/>
              <a:t>If needed, </a:t>
            </a:r>
            <a:r>
              <a:rPr lang="en-US" dirty="0">
                <a:solidFill>
                  <a:srgbClr val="7030A0"/>
                </a:solidFill>
              </a:rPr>
              <a:t>code this up like a reasonable person.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A77B0-DDC1-0F47-8E84-5E05E2607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0918"/>
      </p:ext>
    </p:extLst>
  </p:cSld>
  <p:clrMapOvr>
    <a:masterClrMapping/>
  </p:clrMapOvr>
  <p:transition spd="slow">
    <p:push dir="r"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157004" cy="486454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Today we saw examples of how to come up with dynamic programming algorithms.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Longest Common Subsequence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Knapsack two ways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(If time)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maximal independent set in trees.</a:t>
            </a:r>
          </a:p>
          <a:p>
            <a:r>
              <a:rPr lang="en-US" dirty="0"/>
              <a:t>There is a </a:t>
            </a:r>
            <a:r>
              <a:rPr lang="en-US" b="1" dirty="0"/>
              <a:t>recipe </a:t>
            </a:r>
            <a:r>
              <a:rPr lang="en-US" dirty="0"/>
              <a:t>for dynamic programming algorithms.</a:t>
            </a:r>
          </a:p>
          <a:p>
            <a:r>
              <a:rPr lang="en-US" dirty="0"/>
              <a:t>Sometimes coming up with the right substructure takes some creativity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Practice on homework! </a:t>
            </a:r>
            <a:r>
              <a:rPr lang="en-US" dirty="0">
                <a:solidFill>
                  <a:schemeClr val="accent4"/>
                </a:solidFill>
                <a:sym typeface="Wingdings"/>
              </a:rPr>
              <a:t></a:t>
            </a:r>
          </a:p>
          <a:p>
            <a:pPr lvl="1"/>
            <a:r>
              <a:rPr lang="en-US" dirty="0">
                <a:solidFill>
                  <a:schemeClr val="accent4"/>
                </a:solidFill>
                <a:sym typeface="Wingdings"/>
              </a:rPr>
              <a:t>For even more practice check out additional examples/practice problems in CLRS or section!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029" y="106676"/>
            <a:ext cx="2462563" cy="165148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FD9E09-706D-8D48-81FF-194C2ED15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94166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E95669"/>
                </a:solidFill>
              </a:rPr>
              <a:t>Greedy</a:t>
            </a:r>
            <a:r>
              <a:rPr lang="en-US" dirty="0"/>
              <a:t> algorithms!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Pre-lecture exercise: Greed is good!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8409" y="665019"/>
            <a:ext cx="4033593" cy="272999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28650" y="296350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8600"/>
                </a:solidFill>
              </a:rPr>
              <a:t>Before</a:t>
            </a:r>
            <a:r>
              <a:rPr lang="en-US" dirty="0"/>
              <a:t> next time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BEEC7-6F45-0247-A8EC-B8CFDF5ED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570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</a:t>
            </a:r>
            <a:r>
              <a:rPr lang="en-US" sz="2800" dirty="0">
                <a:solidFill>
                  <a:schemeClr val="accent3"/>
                </a:solidFill>
              </a:rPr>
              <a:t>for applying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16731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Step 1: </a:t>
            </a:r>
            <a:r>
              <a:rPr lang="en-US" dirty="0"/>
              <a:t>Identify </a:t>
            </a:r>
            <a:r>
              <a:rPr lang="en-US" dirty="0">
                <a:solidFill>
                  <a:schemeClr val="accent1"/>
                </a:solidFill>
              </a:rPr>
              <a:t>optimal substructure.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2: </a:t>
            </a:r>
            <a:r>
              <a:rPr lang="en-US" dirty="0"/>
              <a:t>Find a </a:t>
            </a:r>
            <a:r>
              <a:rPr lang="en-US" dirty="0">
                <a:solidFill>
                  <a:schemeClr val="accent6"/>
                </a:solidFill>
              </a:rPr>
              <a:t>recursive formulation </a:t>
            </a:r>
            <a:r>
              <a:rPr lang="en-US" dirty="0"/>
              <a:t>for the length of the longest common subsequence.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3: </a:t>
            </a:r>
            <a:r>
              <a:rPr lang="en-US" dirty="0">
                <a:solidFill>
                  <a:schemeClr val="accent5"/>
                </a:solidFill>
              </a:rPr>
              <a:t>Use dynamic programming </a:t>
            </a:r>
            <a:r>
              <a:rPr lang="en-US" dirty="0"/>
              <a:t>to find the length of the longest common subsequence.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4: </a:t>
            </a:r>
            <a:r>
              <a:rPr lang="en-US" dirty="0"/>
              <a:t>If needed, keep track of some additional info so that the algorithm from Step 3 can </a:t>
            </a:r>
            <a:r>
              <a:rPr lang="en-US" dirty="0">
                <a:solidFill>
                  <a:srgbClr val="B400AB"/>
                </a:solidFill>
              </a:rPr>
              <a:t>find the actual LCS.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5: </a:t>
            </a:r>
            <a:r>
              <a:rPr lang="en-US" dirty="0"/>
              <a:t>If needed, </a:t>
            </a:r>
            <a:r>
              <a:rPr lang="en-US" dirty="0">
                <a:solidFill>
                  <a:srgbClr val="7030A0"/>
                </a:solidFill>
              </a:rPr>
              <a:t>code this up like a reasonable person.</a:t>
            </a:r>
          </a:p>
        </p:txBody>
      </p:sp>
      <p:sp>
        <p:nvSpPr>
          <p:cNvPr id="4" name="Left Arrow 3"/>
          <p:cNvSpPr/>
          <p:nvPr/>
        </p:nvSpPr>
        <p:spPr>
          <a:xfrm rot="19006928">
            <a:off x="7958504" y="1620351"/>
            <a:ext cx="902677" cy="454634"/>
          </a:xfrm>
          <a:prstGeom prst="lef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A4F377-EB54-D248-85ED-1C0FC02F5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34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70FD0-5A07-254B-8469-0FEF8437E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DDA92-3243-3744-84DE-A36D749AB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15" y="1690689"/>
            <a:ext cx="7886700" cy="4351338"/>
          </a:xfrm>
        </p:spPr>
        <p:txBody>
          <a:bodyPr/>
          <a:lstStyle/>
          <a:p>
            <a:r>
              <a:rPr lang="en-US" dirty="0"/>
              <a:t>Write C[</a:t>
            </a:r>
            <a:r>
              <a:rPr lang="en-US" dirty="0" err="1"/>
              <a:t>i,j</a:t>
            </a:r>
            <a:r>
              <a:rPr lang="en-US" dirty="0"/>
              <a:t>] in terms of the solutions to smaller sub-problems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CF0116-0EB1-5D45-B8AE-C6B9EE6C1600}"/>
              </a:ext>
            </a:extLst>
          </p:cNvPr>
          <p:cNvSpPr/>
          <p:nvPr/>
        </p:nvSpPr>
        <p:spPr>
          <a:xfrm>
            <a:off x="2286000" y="572329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>
                <a:solidFill>
                  <a:schemeClr val="accent4"/>
                </a:solidFill>
              </a:rPr>
              <a:t>C[</a:t>
            </a:r>
            <a:r>
              <a:rPr lang="en-US" sz="2800" dirty="0" err="1">
                <a:solidFill>
                  <a:schemeClr val="accent4"/>
                </a:solidFill>
              </a:rPr>
              <a:t>i,j</a:t>
            </a:r>
            <a:r>
              <a:rPr lang="en-US" sz="2800" dirty="0">
                <a:solidFill>
                  <a:schemeClr val="accent4"/>
                </a:solidFill>
              </a:rPr>
              <a:t>] = </a:t>
            </a:r>
            <a:r>
              <a:rPr lang="en-US" sz="2800" dirty="0" err="1">
                <a:solidFill>
                  <a:schemeClr val="accent4"/>
                </a:solidFill>
              </a:rPr>
              <a:t>length_of_LCS</a:t>
            </a:r>
            <a:r>
              <a:rPr lang="en-US" sz="2800" dirty="0">
                <a:solidFill>
                  <a:schemeClr val="accent4"/>
                </a:solidFill>
              </a:rPr>
              <a:t>( X</a:t>
            </a:r>
            <a:r>
              <a:rPr lang="en-US" sz="2800" baseline="-25000" dirty="0">
                <a:solidFill>
                  <a:schemeClr val="accent4"/>
                </a:solidFill>
              </a:rPr>
              <a:t>i</a:t>
            </a:r>
            <a:r>
              <a:rPr lang="en-US" sz="2800" dirty="0">
                <a:solidFill>
                  <a:schemeClr val="accent4"/>
                </a:solidFill>
              </a:rPr>
              <a:t>, </a:t>
            </a:r>
            <a:r>
              <a:rPr lang="en-US" sz="2800" dirty="0" err="1">
                <a:solidFill>
                  <a:schemeClr val="accent4"/>
                </a:solidFill>
              </a:rPr>
              <a:t>Y</a:t>
            </a:r>
            <a:r>
              <a:rPr lang="en-US" sz="2800" baseline="-25000" dirty="0" err="1">
                <a:solidFill>
                  <a:schemeClr val="accent4"/>
                </a:solidFill>
              </a:rPr>
              <a:t>j</a:t>
            </a:r>
            <a:r>
              <a:rPr lang="en-US" sz="2800" dirty="0">
                <a:solidFill>
                  <a:schemeClr val="accent4"/>
                </a:solidFill>
              </a:rPr>
              <a:t> 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B502C2-5390-5948-AC81-44A3BECDE597}"/>
              </a:ext>
            </a:extLst>
          </p:cNvPr>
          <p:cNvSpPr/>
          <p:nvPr/>
        </p:nvSpPr>
        <p:spPr>
          <a:xfrm>
            <a:off x="3052729" y="312615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13B003-3304-6441-A687-D7689E4E7749}"/>
              </a:ext>
            </a:extLst>
          </p:cNvPr>
          <p:cNvSpPr/>
          <p:nvPr/>
        </p:nvSpPr>
        <p:spPr>
          <a:xfrm>
            <a:off x="3556821" y="312615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501BB5-1377-374E-B3E4-1497DBA7FF41}"/>
              </a:ext>
            </a:extLst>
          </p:cNvPr>
          <p:cNvSpPr/>
          <p:nvPr/>
        </p:nvSpPr>
        <p:spPr>
          <a:xfrm>
            <a:off x="4037467" y="312615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B60C33-F9C1-CF4F-B4C2-D7DAF62D3B88}"/>
              </a:ext>
            </a:extLst>
          </p:cNvPr>
          <p:cNvSpPr/>
          <p:nvPr/>
        </p:nvSpPr>
        <p:spPr>
          <a:xfrm>
            <a:off x="4541559" y="312615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DA2F36-6E52-7348-8EAC-D296E144C75C}"/>
              </a:ext>
            </a:extLst>
          </p:cNvPr>
          <p:cNvSpPr/>
          <p:nvPr/>
        </p:nvSpPr>
        <p:spPr>
          <a:xfrm>
            <a:off x="5045651" y="312615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1270AC-174C-5449-B98B-946448BFC3F5}"/>
              </a:ext>
            </a:extLst>
          </p:cNvPr>
          <p:cNvSpPr/>
          <p:nvPr/>
        </p:nvSpPr>
        <p:spPr>
          <a:xfrm>
            <a:off x="3043935" y="453120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210B8D-7E89-E74D-A2DD-07D4FB824149}"/>
              </a:ext>
            </a:extLst>
          </p:cNvPr>
          <p:cNvSpPr/>
          <p:nvPr/>
        </p:nvSpPr>
        <p:spPr>
          <a:xfrm>
            <a:off x="3548027" y="453120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9D647-267B-FA42-8A80-2EAD6DC80505}"/>
              </a:ext>
            </a:extLst>
          </p:cNvPr>
          <p:cNvSpPr/>
          <p:nvPr/>
        </p:nvSpPr>
        <p:spPr>
          <a:xfrm>
            <a:off x="4028673" y="453120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C3FF52-03A7-234E-8C14-283EFD386233}"/>
              </a:ext>
            </a:extLst>
          </p:cNvPr>
          <p:cNvSpPr/>
          <p:nvPr/>
        </p:nvSpPr>
        <p:spPr>
          <a:xfrm>
            <a:off x="4532765" y="453120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1733C1-3D92-A342-A0F8-31C73D4185C8}"/>
              </a:ext>
            </a:extLst>
          </p:cNvPr>
          <p:cNvSpPr/>
          <p:nvPr/>
        </p:nvSpPr>
        <p:spPr>
          <a:xfrm>
            <a:off x="5036857" y="453120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77C673-65D0-424D-8116-50F0E08C4CC0}"/>
              </a:ext>
            </a:extLst>
          </p:cNvPr>
          <p:cNvSpPr/>
          <p:nvPr/>
        </p:nvSpPr>
        <p:spPr>
          <a:xfrm>
            <a:off x="5540949" y="453120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836FA3-5093-A544-933A-96CBE45A938B}"/>
              </a:ext>
            </a:extLst>
          </p:cNvPr>
          <p:cNvSpPr/>
          <p:nvPr/>
        </p:nvSpPr>
        <p:spPr>
          <a:xfrm>
            <a:off x="6045041" y="453120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0E760D-F973-DD4A-BE15-D086BAF80BD9}"/>
              </a:ext>
            </a:extLst>
          </p:cNvPr>
          <p:cNvSpPr txBox="1"/>
          <p:nvPr/>
        </p:nvSpPr>
        <p:spPr>
          <a:xfrm>
            <a:off x="2222587" y="4579851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Y</a:t>
            </a:r>
            <a:r>
              <a:rPr lang="en-US" sz="2800" baseline="-25000" dirty="0" err="1"/>
              <a:t>j</a:t>
            </a:r>
            <a:endParaRPr lang="en-US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22748D-DB92-EC43-B246-B32F3B6B84F8}"/>
              </a:ext>
            </a:extLst>
          </p:cNvPr>
          <p:cNvSpPr txBox="1"/>
          <p:nvPr/>
        </p:nvSpPr>
        <p:spPr>
          <a:xfrm>
            <a:off x="2231381" y="323598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  <a:r>
              <a:rPr lang="en-US" sz="2800" baseline="-25000" dirty="0"/>
              <a:t>i</a:t>
            </a:r>
            <a:endParaRPr lang="en-US" sz="2800" dirty="0"/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E344EFED-39AD-E44E-B6FA-5F6ECAABD992}"/>
              </a:ext>
            </a:extLst>
          </p:cNvPr>
          <p:cNvSpPr/>
          <p:nvPr/>
        </p:nvSpPr>
        <p:spPr>
          <a:xfrm rot="5400000" flipH="1">
            <a:off x="4104526" y="1634155"/>
            <a:ext cx="384625" cy="2505807"/>
          </a:xfrm>
          <a:prstGeom prst="rightBrace">
            <a:avLst>
              <a:gd name="adj1" fmla="val 8333"/>
              <a:gd name="adj2" fmla="val 48588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D3E95E-86EC-AE47-9B2B-F0B9F19A8E4C}"/>
              </a:ext>
            </a:extLst>
          </p:cNvPr>
          <p:cNvSpPr txBox="1"/>
          <p:nvPr/>
        </p:nvSpPr>
        <p:spPr>
          <a:xfrm>
            <a:off x="4189867" y="2315116"/>
            <a:ext cx="504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</a:rPr>
              <a:t>i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A25E7541-07E0-FF4A-AC84-4DB2729905F3}"/>
              </a:ext>
            </a:extLst>
          </p:cNvPr>
          <p:cNvSpPr/>
          <p:nvPr/>
        </p:nvSpPr>
        <p:spPr>
          <a:xfrm rot="5400000" flipH="1">
            <a:off x="4630596" y="2521503"/>
            <a:ext cx="384625" cy="3478826"/>
          </a:xfrm>
          <a:prstGeom prst="rightBrace">
            <a:avLst>
              <a:gd name="adj1" fmla="val 8333"/>
              <a:gd name="adj2" fmla="val 18259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94A4EF-7856-6E43-B97C-AAB33DCB999F}"/>
              </a:ext>
            </a:extLst>
          </p:cNvPr>
          <p:cNvSpPr txBox="1"/>
          <p:nvPr/>
        </p:nvSpPr>
        <p:spPr>
          <a:xfrm>
            <a:off x="5794458" y="3686227"/>
            <a:ext cx="69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j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0ED2AF34-5111-6144-A0F5-15F7F500A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620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76922"/>
          </a:xfrm>
        </p:spPr>
        <p:txBody>
          <a:bodyPr/>
          <a:lstStyle/>
          <a:p>
            <a:r>
              <a:rPr lang="en-US"/>
              <a:t>Two cases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392972" y="223057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Rectangle 4"/>
          <p:cNvSpPr/>
          <p:nvPr/>
        </p:nvSpPr>
        <p:spPr>
          <a:xfrm>
            <a:off x="2897064" y="223057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" name="Rectangle 5"/>
          <p:cNvSpPr/>
          <p:nvPr/>
        </p:nvSpPr>
        <p:spPr>
          <a:xfrm>
            <a:off x="3377710" y="223057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3881802" y="223057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4385894" y="2230576"/>
            <a:ext cx="504092" cy="6330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2384178" y="363562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88270" y="363562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68916" y="363562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73008" y="363562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377100" y="363562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81192" y="363562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85284" y="3635626"/>
            <a:ext cx="504092" cy="6330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62830" y="3684271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Y</a:t>
            </a:r>
            <a:r>
              <a:rPr lang="en-US" sz="2800" baseline="-25000" dirty="0" err="1"/>
              <a:t>j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1571624" y="234040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  <a:r>
              <a:rPr lang="en-US" sz="2800" baseline="-25000" dirty="0"/>
              <a:t>i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4422527" y="83525"/>
            <a:ext cx="4654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Our sub-problems will be finding LCS’s of prefixes to X and Y.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Let </a:t>
            </a:r>
            <a:r>
              <a:rPr lang="en-US" sz="2400" dirty="0">
                <a:solidFill>
                  <a:schemeClr val="accent1"/>
                </a:solidFill>
              </a:rPr>
              <a:t>C[</a:t>
            </a:r>
            <a:r>
              <a:rPr lang="en-US" sz="2400" dirty="0" err="1">
                <a:solidFill>
                  <a:schemeClr val="accent1"/>
                </a:solidFill>
              </a:rPr>
              <a:t>i,j</a:t>
            </a:r>
            <a:r>
              <a:rPr lang="en-US" sz="2400" dirty="0">
                <a:solidFill>
                  <a:schemeClr val="accent1"/>
                </a:solidFill>
              </a:rPr>
              <a:t>] = </a:t>
            </a:r>
            <a:r>
              <a:rPr lang="en-US" sz="2400" dirty="0" err="1">
                <a:solidFill>
                  <a:schemeClr val="accent1"/>
                </a:solidFill>
              </a:rPr>
              <a:t>length_of_LCS</a:t>
            </a:r>
            <a:r>
              <a:rPr lang="en-US" sz="2400" dirty="0">
                <a:solidFill>
                  <a:schemeClr val="accent1"/>
                </a:solidFill>
              </a:rPr>
              <a:t>( X</a:t>
            </a:r>
            <a:r>
              <a:rPr lang="en-US" sz="2400" baseline="-25000" dirty="0">
                <a:solidFill>
                  <a:schemeClr val="accent1"/>
                </a:solidFill>
              </a:rPr>
              <a:t>i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r>
              <a:rPr lang="en-US" sz="2400" dirty="0" err="1">
                <a:solidFill>
                  <a:schemeClr val="accent1"/>
                </a:solidFill>
              </a:rPr>
              <a:t>Y</a:t>
            </a:r>
            <a:r>
              <a:rPr lang="en-US" sz="2400" baseline="-25000" dirty="0" err="1">
                <a:solidFill>
                  <a:schemeClr val="accent1"/>
                </a:solidFill>
              </a:rPr>
              <a:t>j</a:t>
            </a:r>
            <a:r>
              <a:rPr lang="en-US" sz="2400" dirty="0">
                <a:solidFill>
                  <a:schemeClr val="accent1"/>
                </a:solidFill>
              </a:rPr>
              <a:t> 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0709" y="1022244"/>
            <a:ext cx="4700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Case 1: X[</a:t>
            </a:r>
            <a:r>
              <a:rPr lang="en-US" sz="2800" dirty="0" err="1">
                <a:solidFill>
                  <a:schemeClr val="accent1"/>
                </a:solidFill>
              </a:rPr>
              <a:t>i</a:t>
            </a:r>
            <a:r>
              <a:rPr lang="en-US" sz="2800" dirty="0">
                <a:solidFill>
                  <a:schemeClr val="accent1"/>
                </a:solidFill>
              </a:rPr>
              <a:t>] = Y[j]</a:t>
            </a:r>
          </a:p>
        </p:txBody>
      </p:sp>
      <p:sp>
        <p:nvSpPr>
          <p:cNvPr id="22" name="Right Brace 21"/>
          <p:cNvSpPr/>
          <p:nvPr/>
        </p:nvSpPr>
        <p:spPr>
          <a:xfrm rot="5400000" flipH="1">
            <a:off x="3444769" y="738575"/>
            <a:ext cx="384625" cy="2505807"/>
          </a:xfrm>
          <a:prstGeom prst="rightBrace">
            <a:avLst>
              <a:gd name="adj1" fmla="val 8333"/>
              <a:gd name="adj2" fmla="val 48588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30110" y="1419536"/>
            <a:ext cx="504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</a:rPr>
              <a:t>i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24" name="Right Brace 23"/>
          <p:cNvSpPr/>
          <p:nvPr/>
        </p:nvSpPr>
        <p:spPr>
          <a:xfrm rot="5400000" flipH="1">
            <a:off x="3970839" y="1625923"/>
            <a:ext cx="384625" cy="3478826"/>
          </a:xfrm>
          <a:prstGeom prst="rightBrace">
            <a:avLst>
              <a:gd name="adj1" fmla="val 8333"/>
              <a:gd name="adj2" fmla="val 18259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34701" y="2790647"/>
            <a:ext cx="69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j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95292" y="1532229"/>
            <a:ext cx="1242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These are the same</a:t>
            </a:r>
          </a:p>
        </p:txBody>
      </p:sp>
      <p:cxnSp>
        <p:nvCxnSpPr>
          <p:cNvPr id="28" name="Straight Arrow Connector 27"/>
          <p:cNvCxnSpPr>
            <a:stCxn id="26" idx="2"/>
            <a:endCxn id="15" idx="3"/>
          </p:cNvCxnSpPr>
          <p:nvPr/>
        </p:nvCxnSpPr>
        <p:spPr>
          <a:xfrm flipH="1">
            <a:off x="5889376" y="2178560"/>
            <a:ext cx="1027239" cy="17735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6" idx="1"/>
            <a:endCxn id="8" idx="3"/>
          </p:cNvCxnSpPr>
          <p:nvPr/>
        </p:nvCxnSpPr>
        <p:spPr>
          <a:xfrm flipH="1">
            <a:off x="4889986" y="1855395"/>
            <a:ext cx="1405306" cy="6917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02977" y="5428119"/>
            <a:ext cx="794824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/>
              <a:t>Then C[</a:t>
            </a:r>
            <a:r>
              <a:rPr lang="en-US" sz="3200" dirty="0" err="1"/>
              <a:t>i,j</a:t>
            </a:r>
            <a:r>
              <a:rPr lang="en-US" sz="3200" dirty="0"/>
              <a:t>] = 1 + C[i-1,j-1].</a:t>
            </a:r>
            <a:endParaRPr lang="en-US" sz="2800" dirty="0"/>
          </a:p>
          <a:p>
            <a:pPr marL="800100" lvl="1" indent="-342900">
              <a:buFont typeface="Arial" charset="0"/>
              <a:buChar char="•"/>
            </a:pPr>
            <a:endParaRPr lang="en-US" sz="600" dirty="0"/>
          </a:p>
          <a:p>
            <a:pPr marL="800100" lvl="1" indent="-342900">
              <a:buFont typeface="Arial" charset="0"/>
              <a:buChar char="•"/>
            </a:pPr>
            <a:r>
              <a:rPr lang="en-US" sz="2400" dirty="0"/>
              <a:t>because</a:t>
            </a:r>
            <a:r>
              <a:rPr lang="en-US" sz="2400" dirty="0">
                <a:solidFill>
                  <a:schemeClr val="accent4"/>
                </a:solidFill>
              </a:rPr>
              <a:t> LCS(</a:t>
            </a:r>
            <a:r>
              <a:rPr lang="en-US" sz="2400" dirty="0" err="1">
                <a:solidFill>
                  <a:schemeClr val="accent4"/>
                </a:solidFill>
              </a:rPr>
              <a:t>X</a:t>
            </a:r>
            <a:r>
              <a:rPr lang="en-US" sz="2400" baseline="-25000" dirty="0" err="1">
                <a:solidFill>
                  <a:schemeClr val="accent4"/>
                </a:solidFill>
              </a:rPr>
              <a:t>i</a:t>
            </a:r>
            <a:r>
              <a:rPr lang="en-US" sz="2400" dirty="0" err="1">
                <a:solidFill>
                  <a:schemeClr val="accent4"/>
                </a:solidFill>
              </a:rPr>
              <a:t>,Y</a:t>
            </a:r>
            <a:r>
              <a:rPr lang="en-US" sz="2400" baseline="-25000" dirty="0" err="1">
                <a:solidFill>
                  <a:schemeClr val="accent4"/>
                </a:solidFill>
              </a:rPr>
              <a:t>j</a:t>
            </a:r>
            <a:r>
              <a:rPr lang="en-US" sz="2400" dirty="0">
                <a:solidFill>
                  <a:schemeClr val="accent4"/>
                </a:solidFill>
              </a:rPr>
              <a:t>) </a:t>
            </a:r>
            <a:r>
              <a:rPr lang="en-US" sz="2400" dirty="0"/>
              <a:t>=</a:t>
            </a:r>
            <a:r>
              <a:rPr lang="en-US" sz="2400" dirty="0">
                <a:solidFill>
                  <a:schemeClr val="accent4"/>
                </a:solidFill>
              </a:rPr>
              <a:t> LCS(X</a:t>
            </a:r>
            <a:r>
              <a:rPr lang="en-US" sz="2400" baseline="-25000" dirty="0">
                <a:solidFill>
                  <a:schemeClr val="accent4"/>
                </a:solidFill>
              </a:rPr>
              <a:t>i-1</a:t>
            </a:r>
            <a:r>
              <a:rPr lang="en-US" sz="2400" dirty="0">
                <a:solidFill>
                  <a:schemeClr val="accent4"/>
                </a:solidFill>
              </a:rPr>
              <a:t>,Y</a:t>
            </a:r>
            <a:r>
              <a:rPr lang="en-US" sz="2400" baseline="-25000" dirty="0">
                <a:solidFill>
                  <a:schemeClr val="accent4"/>
                </a:solidFill>
              </a:rPr>
              <a:t>j-1</a:t>
            </a:r>
            <a:r>
              <a:rPr lang="en-US" sz="2400" dirty="0">
                <a:solidFill>
                  <a:schemeClr val="accent4"/>
                </a:solidFill>
              </a:rPr>
              <a:t>) followed by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749554" y="5977789"/>
            <a:ext cx="394192" cy="4700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9E98EEFC-AE87-3848-B5C9-9D1AB3182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5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76922"/>
          </a:xfrm>
        </p:spPr>
        <p:txBody>
          <a:bodyPr/>
          <a:lstStyle/>
          <a:p>
            <a:r>
              <a:rPr lang="en-US"/>
              <a:t>Two cases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392972" y="223057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Rectangle 4"/>
          <p:cNvSpPr/>
          <p:nvPr/>
        </p:nvSpPr>
        <p:spPr>
          <a:xfrm>
            <a:off x="2897064" y="223057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" name="Rectangle 5"/>
          <p:cNvSpPr/>
          <p:nvPr/>
        </p:nvSpPr>
        <p:spPr>
          <a:xfrm>
            <a:off x="3377710" y="223057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3881802" y="223057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4385894" y="2230576"/>
            <a:ext cx="504092" cy="6330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84178" y="363562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88270" y="363562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68916" y="363562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73008" y="363562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377100" y="363562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81192" y="363562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85284" y="3635626"/>
            <a:ext cx="504092" cy="6330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62830" y="3684271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Y</a:t>
            </a:r>
            <a:r>
              <a:rPr lang="en-US" sz="2800" baseline="-25000" dirty="0" err="1"/>
              <a:t>j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1571624" y="234040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  <a:r>
              <a:rPr lang="en-US" sz="2800" baseline="-25000" dirty="0"/>
              <a:t>i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4422527" y="83525"/>
            <a:ext cx="4654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Our sub-problems will be finding LCS’s of prefixes to X and Y.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Let </a:t>
            </a:r>
            <a:r>
              <a:rPr lang="en-US" sz="2400" dirty="0">
                <a:solidFill>
                  <a:schemeClr val="accent1"/>
                </a:solidFill>
              </a:rPr>
              <a:t>C[</a:t>
            </a:r>
            <a:r>
              <a:rPr lang="en-US" sz="2400" dirty="0" err="1">
                <a:solidFill>
                  <a:schemeClr val="accent1"/>
                </a:solidFill>
              </a:rPr>
              <a:t>i,j</a:t>
            </a:r>
            <a:r>
              <a:rPr lang="en-US" sz="2400" dirty="0">
                <a:solidFill>
                  <a:schemeClr val="accent1"/>
                </a:solidFill>
              </a:rPr>
              <a:t>] = </a:t>
            </a:r>
            <a:r>
              <a:rPr lang="en-US" sz="2400" dirty="0" err="1">
                <a:solidFill>
                  <a:schemeClr val="accent1"/>
                </a:solidFill>
              </a:rPr>
              <a:t>length_of_LCS</a:t>
            </a:r>
            <a:r>
              <a:rPr lang="en-US" sz="2400" dirty="0">
                <a:solidFill>
                  <a:schemeClr val="accent1"/>
                </a:solidFill>
              </a:rPr>
              <a:t>( X</a:t>
            </a:r>
            <a:r>
              <a:rPr lang="en-US" sz="2400" baseline="-25000" dirty="0">
                <a:solidFill>
                  <a:schemeClr val="accent1"/>
                </a:solidFill>
              </a:rPr>
              <a:t>i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r>
              <a:rPr lang="en-US" sz="2400" dirty="0" err="1">
                <a:solidFill>
                  <a:schemeClr val="accent1"/>
                </a:solidFill>
              </a:rPr>
              <a:t>Y</a:t>
            </a:r>
            <a:r>
              <a:rPr lang="en-US" sz="2400" baseline="-25000" dirty="0" err="1">
                <a:solidFill>
                  <a:schemeClr val="accent1"/>
                </a:solidFill>
              </a:rPr>
              <a:t>j</a:t>
            </a:r>
            <a:r>
              <a:rPr lang="en-US" sz="2400" dirty="0">
                <a:solidFill>
                  <a:schemeClr val="accent1"/>
                </a:solidFill>
              </a:rPr>
              <a:t> 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0709" y="1022244"/>
            <a:ext cx="4700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Case 2: X[</a:t>
            </a:r>
            <a:r>
              <a:rPr lang="en-US" sz="2800" dirty="0" err="1">
                <a:solidFill>
                  <a:schemeClr val="accent1"/>
                </a:solidFill>
              </a:rPr>
              <a:t>i</a:t>
            </a:r>
            <a:r>
              <a:rPr lang="en-US" sz="2800" dirty="0">
                <a:solidFill>
                  <a:schemeClr val="accent1"/>
                </a:solidFill>
              </a:rPr>
              <a:t>] != Y[j]</a:t>
            </a:r>
          </a:p>
        </p:txBody>
      </p:sp>
      <p:sp>
        <p:nvSpPr>
          <p:cNvPr id="22" name="Right Brace 21"/>
          <p:cNvSpPr/>
          <p:nvPr/>
        </p:nvSpPr>
        <p:spPr>
          <a:xfrm rot="5400000" flipH="1">
            <a:off x="3444769" y="738575"/>
            <a:ext cx="384625" cy="2505807"/>
          </a:xfrm>
          <a:prstGeom prst="rightBrace">
            <a:avLst>
              <a:gd name="adj1" fmla="val 8333"/>
              <a:gd name="adj2" fmla="val 48588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30110" y="1419536"/>
            <a:ext cx="504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</a:rPr>
              <a:t>i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24" name="Right Brace 23"/>
          <p:cNvSpPr/>
          <p:nvPr/>
        </p:nvSpPr>
        <p:spPr>
          <a:xfrm rot="5400000" flipH="1">
            <a:off x="3970839" y="1625923"/>
            <a:ext cx="384625" cy="3478826"/>
          </a:xfrm>
          <a:prstGeom prst="rightBrace">
            <a:avLst>
              <a:gd name="adj1" fmla="val 8333"/>
              <a:gd name="adj2" fmla="val 18259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34701" y="2790647"/>
            <a:ext cx="69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j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95292" y="1532229"/>
            <a:ext cx="1242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These are </a:t>
            </a:r>
            <a:r>
              <a:rPr lang="en-US" b="1" dirty="0">
                <a:solidFill>
                  <a:srgbClr val="8B1B17"/>
                </a:solidFill>
              </a:rPr>
              <a:t>not</a:t>
            </a:r>
            <a:r>
              <a:rPr lang="en-US" dirty="0">
                <a:solidFill>
                  <a:schemeClr val="accent1"/>
                </a:solidFill>
              </a:rPr>
              <a:t> the same</a:t>
            </a:r>
          </a:p>
        </p:txBody>
      </p:sp>
      <p:cxnSp>
        <p:nvCxnSpPr>
          <p:cNvPr id="28" name="Straight Arrow Connector 27"/>
          <p:cNvCxnSpPr>
            <a:stCxn id="26" idx="2"/>
            <a:endCxn id="15" idx="3"/>
          </p:cNvCxnSpPr>
          <p:nvPr/>
        </p:nvCxnSpPr>
        <p:spPr>
          <a:xfrm flipH="1">
            <a:off x="5889376" y="2455559"/>
            <a:ext cx="1027239" cy="14965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6" idx="1"/>
            <a:endCxn id="8" idx="3"/>
          </p:cNvCxnSpPr>
          <p:nvPr/>
        </p:nvCxnSpPr>
        <p:spPr>
          <a:xfrm flipH="1">
            <a:off x="4889986" y="1993894"/>
            <a:ext cx="1405306" cy="5532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02977" y="4776931"/>
            <a:ext cx="8353096" cy="2257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500"/>
              </a:lnSpc>
              <a:buFont typeface="Arial" charset="0"/>
              <a:buChar char="•"/>
            </a:pPr>
            <a:r>
              <a:rPr lang="en-US" sz="3200" dirty="0"/>
              <a:t>Then C[</a:t>
            </a:r>
            <a:r>
              <a:rPr lang="en-US" sz="3200" dirty="0" err="1"/>
              <a:t>i,j</a:t>
            </a:r>
            <a:r>
              <a:rPr lang="en-US" sz="3200" dirty="0"/>
              <a:t>] = max{ C[i-1,j], C[i,j-1] }.</a:t>
            </a:r>
            <a:endParaRPr lang="en-US" sz="600" dirty="0"/>
          </a:p>
          <a:p>
            <a:pPr marL="800100" lvl="1" indent="-342900">
              <a:lnSpc>
                <a:spcPts val="3500"/>
              </a:lnSpc>
              <a:buFont typeface="Arial" charset="0"/>
              <a:buChar char="•"/>
            </a:pPr>
            <a:r>
              <a:rPr lang="en-US" sz="2400" dirty="0"/>
              <a:t>either</a:t>
            </a:r>
            <a:r>
              <a:rPr lang="en-US" sz="2400" dirty="0">
                <a:solidFill>
                  <a:schemeClr val="accent4"/>
                </a:solidFill>
              </a:rPr>
              <a:t> LCS(</a:t>
            </a:r>
            <a:r>
              <a:rPr lang="en-US" sz="2400" dirty="0" err="1">
                <a:solidFill>
                  <a:schemeClr val="accent4"/>
                </a:solidFill>
              </a:rPr>
              <a:t>X</a:t>
            </a:r>
            <a:r>
              <a:rPr lang="en-US" sz="2400" baseline="-25000" dirty="0" err="1">
                <a:solidFill>
                  <a:schemeClr val="accent4"/>
                </a:solidFill>
              </a:rPr>
              <a:t>i</a:t>
            </a:r>
            <a:r>
              <a:rPr lang="en-US" sz="2400" dirty="0" err="1">
                <a:solidFill>
                  <a:schemeClr val="accent4"/>
                </a:solidFill>
              </a:rPr>
              <a:t>,Y</a:t>
            </a:r>
            <a:r>
              <a:rPr lang="en-US" sz="2400" baseline="-25000" dirty="0" err="1">
                <a:solidFill>
                  <a:schemeClr val="accent4"/>
                </a:solidFill>
              </a:rPr>
              <a:t>j</a:t>
            </a:r>
            <a:r>
              <a:rPr lang="en-US" sz="2400" dirty="0">
                <a:solidFill>
                  <a:schemeClr val="accent4"/>
                </a:solidFill>
              </a:rPr>
              <a:t>) </a:t>
            </a:r>
            <a:r>
              <a:rPr lang="en-US" sz="2400" dirty="0"/>
              <a:t>=</a:t>
            </a:r>
            <a:r>
              <a:rPr lang="en-US" sz="2400" dirty="0">
                <a:solidFill>
                  <a:schemeClr val="accent4"/>
                </a:solidFill>
              </a:rPr>
              <a:t> LCS(X</a:t>
            </a:r>
            <a:r>
              <a:rPr lang="en-US" sz="2400" baseline="-25000" dirty="0">
                <a:solidFill>
                  <a:schemeClr val="accent4"/>
                </a:solidFill>
              </a:rPr>
              <a:t>i-1</a:t>
            </a:r>
            <a:r>
              <a:rPr lang="en-US" sz="2400" dirty="0">
                <a:solidFill>
                  <a:schemeClr val="accent4"/>
                </a:solidFill>
              </a:rPr>
              <a:t>,Y</a:t>
            </a:r>
            <a:r>
              <a:rPr lang="en-US" sz="2400" baseline="-25000" dirty="0">
                <a:solidFill>
                  <a:schemeClr val="accent4"/>
                </a:solidFill>
              </a:rPr>
              <a:t>j</a:t>
            </a:r>
            <a:r>
              <a:rPr lang="en-US" sz="2400" dirty="0">
                <a:solidFill>
                  <a:schemeClr val="accent4"/>
                </a:solidFill>
              </a:rPr>
              <a:t>) </a:t>
            </a:r>
            <a:r>
              <a:rPr lang="en-US" sz="2400" dirty="0"/>
              <a:t>and       is not involved,</a:t>
            </a:r>
          </a:p>
          <a:p>
            <a:pPr marL="800100" lvl="1" indent="-342900">
              <a:lnSpc>
                <a:spcPts val="3500"/>
              </a:lnSpc>
              <a:buFont typeface="Arial" charset="0"/>
              <a:buChar char="•"/>
            </a:pPr>
            <a:r>
              <a:rPr lang="en-US" sz="2400" dirty="0"/>
              <a:t>or</a:t>
            </a:r>
            <a:r>
              <a:rPr lang="en-US" sz="2400" dirty="0">
                <a:solidFill>
                  <a:schemeClr val="accent4"/>
                </a:solidFill>
              </a:rPr>
              <a:t> LCS(</a:t>
            </a:r>
            <a:r>
              <a:rPr lang="en-US" sz="2400" dirty="0" err="1">
                <a:solidFill>
                  <a:schemeClr val="accent4"/>
                </a:solidFill>
              </a:rPr>
              <a:t>X</a:t>
            </a:r>
            <a:r>
              <a:rPr lang="en-US" sz="2400" baseline="-25000" dirty="0" err="1">
                <a:solidFill>
                  <a:schemeClr val="accent4"/>
                </a:solidFill>
              </a:rPr>
              <a:t>i</a:t>
            </a:r>
            <a:r>
              <a:rPr lang="en-US" sz="2400" dirty="0" err="1">
                <a:solidFill>
                  <a:schemeClr val="accent4"/>
                </a:solidFill>
              </a:rPr>
              <a:t>,Y</a:t>
            </a:r>
            <a:r>
              <a:rPr lang="en-US" sz="2400" baseline="-25000" dirty="0" err="1">
                <a:solidFill>
                  <a:schemeClr val="accent4"/>
                </a:solidFill>
              </a:rPr>
              <a:t>j</a:t>
            </a:r>
            <a:r>
              <a:rPr lang="en-US" sz="2400" dirty="0">
                <a:solidFill>
                  <a:schemeClr val="accent4"/>
                </a:solidFill>
              </a:rPr>
              <a:t>) </a:t>
            </a:r>
            <a:r>
              <a:rPr lang="en-US" sz="2400" dirty="0"/>
              <a:t>=</a:t>
            </a:r>
            <a:r>
              <a:rPr lang="en-US" sz="2400" dirty="0">
                <a:solidFill>
                  <a:schemeClr val="accent4"/>
                </a:solidFill>
              </a:rPr>
              <a:t> LCS(X</a:t>
            </a:r>
            <a:r>
              <a:rPr lang="en-US" sz="2400" baseline="-25000" dirty="0">
                <a:solidFill>
                  <a:schemeClr val="accent4"/>
                </a:solidFill>
              </a:rPr>
              <a:t>i</a:t>
            </a:r>
            <a:r>
              <a:rPr lang="en-US" sz="2400" dirty="0">
                <a:solidFill>
                  <a:schemeClr val="accent4"/>
                </a:solidFill>
              </a:rPr>
              <a:t>,Y</a:t>
            </a:r>
            <a:r>
              <a:rPr lang="en-US" sz="2400" baseline="-25000" dirty="0">
                <a:solidFill>
                  <a:schemeClr val="accent4"/>
                </a:solidFill>
              </a:rPr>
              <a:t>j-1</a:t>
            </a:r>
            <a:r>
              <a:rPr lang="en-US" sz="2400" dirty="0">
                <a:solidFill>
                  <a:schemeClr val="accent4"/>
                </a:solidFill>
              </a:rPr>
              <a:t>) </a:t>
            </a:r>
            <a:r>
              <a:rPr lang="en-US" sz="2400" dirty="0"/>
              <a:t>and       is not involved,</a:t>
            </a:r>
          </a:p>
          <a:p>
            <a:pPr marL="800100" lvl="1" indent="-342900">
              <a:lnSpc>
                <a:spcPts val="3500"/>
              </a:lnSpc>
              <a:buFont typeface="Arial" charset="0"/>
              <a:buChar char="•"/>
            </a:pPr>
            <a:r>
              <a:rPr lang="en-US" sz="2400" dirty="0"/>
              <a:t>(maybe both are not involved, that’s covered by the “or”).</a:t>
            </a:r>
          </a:p>
          <a:p>
            <a:pPr marL="800100" lvl="1" indent="-342900">
              <a:buFont typeface="Arial" charset="0"/>
              <a:buChar char="•"/>
            </a:pP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39626" y="5795404"/>
            <a:ext cx="252047" cy="3291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303840" y="5322409"/>
            <a:ext cx="278425" cy="3799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DCCB745-B5B0-474A-BBA5-0E69A0AB3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 bldLvl="2"/>
      <p:bldP spid="3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formulation </a:t>
            </a:r>
            <a:br>
              <a:rPr lang="en-US" dirty="0"/>
            </a:br>
            <a:r>
              <a:rPr lang="en-US" sz="3600" dirty="0"/>
              <a:t>of the optimal 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2798640"/>
                <a:ext cx="8292612" cy="1374775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𝐶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𝑗</m:t>
                        </m:r>
                      </m:e>
                    </m:d>
                    <m:r>
                      <a:rPr lang="en-US" sz="2000" b="0" i="1" smtClean="0">
                        <a:latin typeface="Cambria Math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mr-I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mr-IN" sz="2000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000" b="0" i="1" smtClean="0">
                                <a:solidFill>
                                  <a:srgbClr val="E95669"/>
                                </a:solidFill>
                                <a:latin typeface="Cambria Math" charset="0"/>
                              </a:rPr>
                              <m:t>0</m:t>
                            </m:r>
                            <m:r>
                              <a:rPr lang="en-US" sz="2000" b="0" i="1" smtClean="0">
                                <a:solidFill>
                                  <a:schemeClr val="accent5"/>
                                </a:solidFill>
                                <a:latin typeface="Cambria Math" charset="0"/>
                              </a:rPr>
                              <m:t>                                   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solidFill>
                                  <a:srgbClr val="E95669"/>
                                </a:solidFill>
                                <a:latin typeface="Cambria Math" charset="0"/>
                              </a:rPr>
                              <m:t>if</m:t>
                            </m:r>
                            <m:r>
                              <a:rPr lang="en-US" sz="2000" b="0" i="1" smtClean="0">
                                <a:solidFill>
                                  <a:srgbClr val="E95669"/>
                                </a:solidFill>
                                <a:latin typeface="Cambria Math" charset="0"/>
                              </a:rPr>
                              <m:t>  </m:t>
                            </m:r>
                            <m:r>
                              <a:rPr lang="en-US" sz="2000" b="0" i="1" smtClean="0">
                                <a:solidFill>
                                  <a:srgbClr val="E95669"/>
                                </a:solidFill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US" sz="2000" b="0" i="1" smtClean="0">
                                <a:solidFill>
                                  <a:srgbClr val="E95669"/>
                                </a:solidFill>
                                <a:latin typeface="Cambria Math" charset="0"/>
                              </a:rPr>
                              <m:t>=0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solidFill>
                                  <a:srgbClr val="E95669"/>
                                </a:solidFill>
                                <a:latin typeface="Cambria Math" charset="0"/>
                              </a:rPr>
                              <m:t>or</m:t>
                            </m:r>
                            <m:r>
                              <a:rPr lang="en-US" sz="2000" b="0" i="1" smtClean="0">
                                <a:solidFill>
                                  <a:srgbClr val="E95669"/>
                                </a:solidFill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solidFill>
                                  <a:srgbClr val="E95669"/>
                                </a:solidFill>
                                <a:latin typeface="Cambria Math" charset="0"/>
                              </a:rPr>
                              <m:t>𝑗</m:t>
                            </m:r>
                            <m:r>
                              <a:rPr lang="en-US" sz="2000" b="0" i="1" smtClean="0">
                                <a:solidFill>
                                  <a:srgbClr val="E95669"/>
                                </a:solidFill>
                                <a:latin typeface="Cambria Math" charset="0"/>
                              </a:rPr>
                              <m:t>=0</m:t>
                            </m:r>
                          </m:e>
                          <m:e>
                            <m:r>
                              <a:rPr lang="en-US" sz="20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𝐶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0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−1,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𝑗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en-US" sz="20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+1                      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if</m:t>
                            </m:r>
                            <m:r>
                              <a:rPr lang="en-US" sz="20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𝑋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0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e>
                            </m:d>
                            <m:r>
                              <a:rPr lang="en-US" sz="20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=</m:t>
                            </m:r>
                            <m:r>
                              <a:rPr lang="en-US" sz="20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𝑌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0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𝑗</m:t>
                                </m:r>
                              </m:e>
                            </m:d>
                            <m:r>
                              <a:rPr lang="en-US" sz="20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and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US" sz="20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,</m:t>
                            </m:r>
                            <m:r>
                              <a:rPr lang="en-US" sz="20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𝑗</m:t>
                            </m:r>
                            <m:r>
                              <a:rPr lang="en-US" sz="20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&gt;0</m:t>
                            </m:r>
                          </m:e>
                          <m:e>
                            <m:func>
                              <m:funcPr>
                                <m:ctrlPr>
                                  <a:rPr lang="en-US" sz="2000" b="0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solidFill>
                                      <a:schemeClr val="accent4"/>
                                    </a:solidFill>
                                    <a:latin typeface="Cambria Math" charset="0"/>
                                  </a:rPr>
                                  <m:t>max</m:t>
                                </m:r>
                              </m:fName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sz="20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 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𝐶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2000" b="0" i="1" smtClean="0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chemeClr val="accent4"/>
                                            </a:solidFill>
                                            <a:latin typeface="Cambria Math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2000" b="0" i="1" smtClean="0">
                                            <a:solidFill>
                                              <a:schemeClr val="accent4"/>
                                            </a:solidFill>
                                            <a:latin typeface="Cambria Math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000" b="0" i="1" smtClean="0">
                                            <a:solidFill>
                                              <a:schemeClr val="accent4"/>
                                            </a:solidFill>
                                            <a:latin typeface="Cambria Math" charset="0"/>
                                          </a:rPr>
                                          <m:t>𝑗</m:t>
                                        </m:r>
                                        <m:r>
                                          <a:rPr lang="en-US" sz="2000" b="0" i="1" smtClean="0">
                                            <a:solidFill>
                                              <a:schemeClr val="accent4"/>
                                            </a:solidFill>
                                            <a:latin typeface="Cambria Math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  <m:r>
                                      <a:rPr lang="en-US" sz="20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, 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𝐶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2000" b="0" i="1" smtClean="0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chemeClr val="accent4"/>
                                            </a:solidFill>
                                            <a:latin typeface="Cambria Math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2000" b="0" i="1" smtClean="0">
                                            <a:solidFill>
                                              <a:schemeClr val="accent4"/>
                                            </a:solidFill>
                                            <a:latin typeface="Cambria Math" charset="0"/>
                                          </a:rPr>
                                          <m:t>−1,</m:t>
                                        </m:r>
                                        <m:r>
                                          <a:rPr lang="en-US" sz="2000" b="0" i="1" smtClean="0">
                                            <a:solidFill>
                                              <a:schemeClr val="accent4"/>
                                            </a:solidFill>
                                            <a:latin typeface="Cambria Math" charset="0"/>
                                          </a:rPr>
                                          <m:t>𝑗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</m:func>
                            <m:r>
                              <a:rPr lang="en-US" sz="20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  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if</m:t>
                            </m:r>
                            <m:r>
                              <a:rPr lang="en-US" sz="20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𝑋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000" b="0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chemeClr val="accent4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e>
                            </m:d>
                            <m:r>
                              <a:rPr lang="en-US" sz="20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≠</m:t>
                            </m:r>
                            <m:r>
                              <a:rPr lang="en-US" sz="20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𝑌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000" b="0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chemeClr val="accent4"/>
                                    </a:solidFill>
                                    <a:latin typeface="Cambria Math" charset="0"/>
                                  </a:rPr>
                                  <m:t>𝑗</m:t>
                                </m:r>
                              </m:e>
                            </m:d>
                            <m:r>
                              <m:rPr>
                                <m:nor/>
                              </m:rPr>
                              <a:rPr lang="en-US" sz="2000" b="0" i="0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 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and</m:t>
                            </m:r>
                            <m:r>
                              <a:rPr lang="en-US" sz="20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US" sz="20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,</m:t>
                            </m:r>
                            <m:r>
                              <a:rPr lang="en-US" sz="20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𝑗</m:t>
                            </m:r>
                            <m:r>
                              <a:rPr lang="en-US" sz="20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&gt;0</m:t>
                            </m:r>
                          </m:e>
                        </m:eqArr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2798640"/>
                <a:ext cx="8292612" cy="1374775"/>
              </a:xfrm>
              <a:blipFill rotWithShape="0">
                <a:blip r:embed="rId2"/>
                <a:stretch>
                  <a:fillRect t="-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/>
          <p:cNvGrpSpPr/>
          <p:nvPr/>
        </p:nvGrpSpPr>
        <p:grpSpPr>
          <a:xfrm>
            <a:off x="293076" y="5396022"/>
            <a:ext cx="3477012" cy="1210077"/>
            <a:chOff x="4376368" y="5038284"/>
            <a:chExt cx="4326546" cy="1563280"/>
          </a:xfrm>
        </p:grpSpPr>
        <p:sp>
          <p:nvSpPr>
            <p:cNvPr id="4" name="Rectangle 3"/>
            <p:cNvSpPr/>
            <p:nvPr/>
          </p:nvSpPr>
          <p:spPr>
            <a:xfrm>
              <a:off x="5206509" y="5038284"/>
              <a:ext cx="504093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5710602" y="5038284"/>
              <a:ext cx="504093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6191248" y="5038284"/>
              <a:ext cx="504093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695340" y="5038284"/>
              <a:ext cx="504093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7199431" y="5038284"/>
              <a:ext cx="504093" cy="63304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197716" y="5968518"/>
              <a:ext cx="504092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701808" y="5968518"/>
              <a:ext cx="504092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82454" y="5968518"/>
              <a:ext cx="504092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686546" y="5968518"/>
              <a:ext cx="504092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190638" y="5968518"/>
              <a:ext cx="504092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694730" y="5968518"/>
              <a:ext cx="504092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198822" y="5968518"/>
              <a:ext cx="504092" cy="63304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376368" y="6017163"/>
              <a:ext cx="5436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Y</a:t>
              </a:r>
              <a:r>
                <a:rPr lang="en-US" sz="2800" baseline="-25000" dirty="0" err="1"/>
                <a:t>j</a:t>
              </a:r>
              <a:endParaRPr lang="en-US" sz="28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385162" y="5148110"/>
              <a:ext cx="5436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X</a:t>
              </a:r>
              <a:r>
                <a:rPr lang="en-US" sz="2800" baseline="-25000" dirty="0"/>
                <a:t>i</a:t>
              </a:r>
              <a:endParaRPr lang="en-US" sz="2800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393475" y="5394946"/>
            <a:ext cx="3517066" cy="1211152"/>
            <a:chOff x="1562830" y="2723586"/>
            <a:chExt cx="4326546" cy="1545086"/>
          </a:xfrm>
        </p:grpSpPr>
        <p:sp>
          <p:nvSpPr>
            <p:cNvPr id="23" name="Rectangle 22"/>
            <p:cNvSpPr/>
            <p:nvPr/>
          </p:nvSpPr>
          <p:spPr>
            <a:xfrm>
              <a:off x="2392972" y="2723586"/>
              <a:ext cx="504092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897064" y="2723586"/>
              <a:ext cx="504092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377710" y="2723586"/>
              <a:ext cx="504092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881802" y="2723586"/>
              <a:ext cx="504092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385894" y="2723586"/>
              <a:ext cx="504092" cy="63304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T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384178" y="3635626"/>
              <a:ext cx="504092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888270" y="3635626"/>
              <a:ext cx="504092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368916" y="3635626"/>
              <a:ext cx="504092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873008" y="3635626"/>
              <a:ext cx="504092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377100" y="3635626"/>
              <a:ext cx="504092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881192" y="3635626"/>
              <a:ext cx="504092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385284" y="3635626"/>
              <a:ext cx="504092" cy="63304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562830" y="3684271"/>
              <a:ext cx="5436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Y</a:t>
              </a:r>
              <a:r>
                <a:rPr lang="en-US" sz="2800" baseline="-25000" dirty="0" err="1"/>
                <a:t>j</a:t>
              </a:r>
              <a:endParaRPr lang="en-US" sz="28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571623" y="2833411"/>
              <a:ext cx="576634" cy="667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X</a:t>
              </a:r>
              <a:r>
                <a:rPr lang="en-US" sz="2800" baseline="-25000" dirty="0"/>
                <a:t>i</a:t>
              </a:r>
              <a:endParaRPr lang="en-US" sz="2800" dirty="0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275082" y="4793188"/>
            <a:ext cx="1090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Case 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90294" y="4806918"/>
            <a:ext cx="1090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Case 2</a:t>
            </a:r>
          </a:p>
        </p:txBody>
      </p:sp>
      <p:sp>
        <p:nvSpPr>
          <p:cNvPr id="46" name="Freeform 45"/>
          <p:cNvSpPr/>
          <p:nvPr/>
        </p:nvSpPr>
        <p:spPr>
          <a:xfrm>
            <a:off x="5625761" y="3634154"/>
            <a:ext cx="3184165" cy="1137138"/>
          </a:xfrm>
          <a:custGeom>
            <a:avLst/>
            <a:gdLst>
              <a:gd name="connsiteX0" fmla="*/ 2521777 w 3184165"/>
              <a:gd name="connsiteY0" fmla="*/ 0 h 1137138"/>
              <a:gd name="connsiteX1" fmla="*/ 2873470 w 3184165"/>
              <a:gd name="connsiteY1" fmla="*/ 93784 h 1137138"/>
              <a:gd name="connsiteX2" fmla="*/ 3072762 w 3184165"/>
              <a:gd name="connsiteY2" fmla="*/ 562708 h 1137138"/>
              <a:gd name="connsiteX3" fmla="*/ 1032947 w 3184165"/>
              <a:gd name="connsiteY3" fmla="*/ 715108 h 1137138"/>
              <a:gd name="connsiteX4" fmla="*/ 130270 w 3184165"/>
              <a:gd name="connsiteY4" fmla="*/ 773723 h 1137138"/>
              <a:gd name="connsiteX5" fmla="*/ 24762 w 3184165"/>
              <a:gd name="connsiteY5" fmla="*/ 1137138 h 1137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84165" h="1137138">
                <a:moveTo>
                  <a:pt x="2521777" y="0"/>
                </a:moveTo>
                <a:cubicBezTo>
                  <a:pt x="2651708" y="-1"/>
                  <a:pt x="2781639" y="-1"/>
                  <a:pt x="2873470" y="93784"/>
                </a:cubicBezTo>
                <a:cubicBezTo>
                  <a:pt x="2965301" y="187569"/>
                  <a:pt x="3379516" y="459154"/>
                  <a:pt x="3072762" y="562708"/>
                </a:cubicBezTo>
                <a:cubicBezTo>
                  <a:pt x="2766008" y="666262"/>
                  <a:pt x="1032947" y="715108"/>
                  <a:pt x="1032947" y="715108"/>
                </a:cubicBezTo>
                <a:cubicBezTo>
                  <a:pt x="542532" y="750277"/>
                  <a:pt x="298301" y="703385"/>
                  <a:pt x="130270" y="773723"/>
                </a:cubicBezTo>
                <a:cubicBezTo>
                  <a:pt x="-37761" y="844061"/>
                  <a:pt x="-6500" y="990599"/>
                  <a:pt x="24762" y="1137138"/>
                </a:cubicBezTo>
              </a:path>
            </a:pathLst>
          </a:custGeom>
          <a:noFill/>
          <a:ln w="28575">
            <a:solidFill>
              <a:schemeClr val="accent4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300012" y="3329354"/>
            <a:ext cx="8582264" cy="1465384"/>
          </a:xfrm>
          <a:custGeom>
            <a:avLst/>
            <a:gdLst>
              <a:gd name="connsiteX0" fmla="*/ 7800634 w 8582264"/>
              <a:gd name="connsiteY0" fmla="*/ 0 h 1465384"/>
              <a:gd name="connsiteX1" fmla="*/ 8222665 w 8582264"/>
              <a:gd name="connsiteY1" fmla="*/ 199292 h 1465384"/>
              <a:gd name="connsiteX2" fmla="*/ 7941311 w 8582264"/>
              <a:gd name="connsiteY2" fmla="*/ 679938 h 1465384"/>
              <a:gd name="connsiteX3" fmla="*/ 790234 w 8582264"/>
              <a:gd name="connsiteY3" fmla="*/ 926123 h 1465384"/>
              <a:gd name="connsiteX4" fmla="*/ 180634 w 8582264"/>
              <a:gd name="connsiteY4" fmla="*/ 1465384 h 1465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82264" h="1465384">
                <a:moveTo>
                  <a:pt x="7800634" y="0"/>
                </a:moveTo>
                <a:cubicBezTo>
                  <a:pt x="7999926" y="42984"/>
                  <a:pt x="8199219" y="85969"/>
                  <a:pt x="8222665" y="199292"/>
                </a:cubicBezTo>
                <a:cubicBezTo>
                  <a:pt x="8246111" y="312615"/>
                  <a:pt x="9180049" y="558800"/>
                  <a:pt x="7941311" y="679938"/>
                </a:cubicBezTo>
                <a:cubicBezTo>
                  <a:pt x="6702573" y="801076"/>
                  <a:pt x="2083680" y="795215"/>
                  <a:pt x="790234" y="926123"/>
                </a:cubicBezTo>
                <a:cubicBezTo>
                  <a:pt x="-503212" y="1057031"/>
                  <a:pt x="180634" y="1465384"/>
                  <a:pt x="180634" y="1465384"/>
                </a:cubicBezTo>
              </a:path>
            </a:pathLst>
          </a:custGeom>
          <a:noFill/>
          <a:ln w="25400">
            <a:solidFill>
              <a:schemeClr val="accent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5459310" y="1051502"/>
            <a:ext cx="3517066" cy="1125063"/>
            <a:chOff x="1562830" y="2833411"/>
            <a:chExt cx="4326546" cy="1435261"/>
          </a:xfrm>
        </p:grpSpPr>
        <p:sp>
          <p:nvSpPr>
            <p:cNvPr id="56" name="Rectangle 55"/>
            <p:cNvSpPr/>
            <p:nvPr/>
          </p:nvSpPr>
          <p:spPr>
            <a:xfrm>
              <a:off x="2384178" y="3635626"/>
              <a:ext cx="504092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888270" y="3635626"/>
              <a:ext cx="504092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368916" y="3635626"/>
              <a:ext cx="504092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3873008" y="3635626"/>
              <a:ext cx="504092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377100" y="3635626"/>
              <a:ext cx="504092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881192" y="3635626"/>
              <a:ext cx="504092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385284" y="3635626"/>
              <a:ext cx="504092" cy="63304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562830" y="3684271"/>
              <a:ext cx="5436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Y</a:t>
              </a:r>
              <a:r>
                <a:rPr lang="en-US" sz="2800" baseline="-25000" dirty="0" err="1"/>
                <a:t>j</a:t>
              </a:r>
              <a:endParaRPr lang="en-US" sz="28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571622" y="2833411"/>
              <a:ext cx="672981" cy="667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X</a:t>
              </a:r>
              <a:r>
                <a:rPr lang="en-US" sz="2800" baseline="-25000" dirty="0"/>
                <a:t>0</a:t>
              </a:r>
              <a:endParaRPr lang="en-US" sz="2800" dirty="0"/>
            </a:p>
          </p:txBody>
        </p:sp>
      </p:grpSp>
      <p:sp>
        <p:nvSpPr>
          <p:cNvPr id="65" name="Rectangle 64"/>
          <p:cNvSpPr/>
          <p:nvPr/>
        </p:nvSpPr>
        <p:spPr>
          <a:xfrm flipH="1">
            <a:off x="6138639" y="1055155"/>
            <a:ext cx="58686" cy="4962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Freeform 65"/>
          <p:cNvSpPr/>
          <p:nvPr/>
        </p:nvSpPr>
        <p:spPr>
          <a:xfrm>
            <a:off x="7139354" y="2262554"/>
            <a:ext cx="527538" cy="742371"/>
          </a:xfrm>
          <a:custGeom>
            <a:avLst/>
            <a:gdLst>
              <a:gd name="connsiteX0" fmla="*/ 0 w 527538"/>
              <a:gd name="connsiteY0" fmla="*/ 715108 h 742371"/>
              <a:gd name="connsiteX1" fmla="*/ 375138 w 527538"/>
              <a:gd name="connsiteY1" fmla="*/ 656492 h 742371"/>
              <a:gd name="connsiteX2" fmla="*/ 527538 w 527538"/>
              <a:gd name="connsiteY2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7538" h="742371">
                <a:moveTo>
                  <a:pt x="0" y="715108"/>
                </a:moveTo>
                <a:cubicBezTo>
                  <a:pt x="143607" y="745392"/>
                  <a:pt x="287215" y="775677"/>
                  <a:pt x="375138" y="656492"/>
                </a:cubicBezTo>
                <a:cubicBezTo>
                  <a:pt x="463061" y="537307"/>
                  <a:pt x="527538" y="0"/>
                  <a:pt x="527538" y="0"/>
                </a:cubicBezTo>
              </a:path>
            </a:pathLst>
          </a:custGeom>
          <a:noFill/>
          <a:ln w="25400">
            <a:solidFill>
              <a:srgbClr val="E95669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95669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747041" y="2321169"/>
            <a:ext cx="1062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95669"/>
                </a:solidFill>
              </a:rPr>
              <a:t>Case 0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7617402-FF9F-D340-86F6-FBDB1298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48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6" grpId="0" animBg="1"/>
      <p:bldP spid="49" grpId="0" animBg="1"/>
      <p:bldP spid="65" grpId="0" animBg="1"/>
      <p:bldP spid="66" grpId="0" animBg="1"/>
      <p:bldP spid="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</a:t>
            </a:r>
            <a:r>
              <a:rPr lang="en-US" sz="2800" dirty="0">
                <a:solidFill>
                  <a:schemeClr val="accent3"/>
                </a:solidFill>
              </a:rPr>
              <a:t>for applying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16731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Step 1: </a:t>
            </a:r>
            <a:r>
              <a:rPr lang="en-US" dirty="0"/>
              <a:t>Identify </a:t>
            </a:r>
            <a:r>
              <a:rPr lang="en-US" dirty="0">
                <a:solidFill>
                  <a:schemeClr val="accent1"/>
                </a:solidFill>
              </a:rPr>
              <a:t>optimal substructure.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2: </a:t>
            </a:r>
            <a:r>
              <a:rPr lang="en-US" dirty="0"/>
              <a:t>Find a </a:t>
            </a:r>
            <a:r>
              <a:rPr lang="en-US" dirty="0">
                <a:solidFill>
                  <a:schemeClr val="accent6"/>
                </a:solidFill>
              </a:rPr>
              <a:t>recursive formulation </a:t>
            </a:r>
            <a:r>
              <a:rPr lang="en-US" dirty="0"/>
              <a:t>for the length of the longest common subsequence.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3: </a:t>
            </a:r>
            <a:r>
              <a:rPr lang="en-US" dirty="0">
                <a:solidFill>
                  <a:schemeClr val="accent5"/>
                </a:solidFill>
              </a:rPr>
              <a:t>Use dynamic programming </a:t>
            </a:r>
            <a:r>
              <a:rPr lang="en-US" dirty="0"/>
              <a:t>to find the length of the longest common subsequence.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4: </a:t>
            </a:r>
            <a:r>
              <a:rPr lang="en-US" dirty="0"/>
              <a:t>If needed, keep track of some additional info so that the algorithm from Step 3 can </a:t>
            </a:r>
            <a:r>
              <a:rPr lang="en-US" dirty="0">
                <a:solidFill>
                  <a:srgbClr val="B400AB"/>
                </a:solidFill>
              </a:rPr>
              <a:t>find the actual LCS.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5: </a:t>
            </a:r>
            <a:r>
              <a:rPr lang="en-US" dirty="0"/>
              <a:t>If needed, </a:t>
            </a:r>
            <a:r>
              <a:rPr lang="en-US" dirty="0">
                <a:solidFill>
                  <a:srgbClr val="7030A0"/>
                </a:solidFill>
              </a:rPr>
              <a:t>code this up like a reasonable person.</a:t>
            </a:r>
          </a:p>
        </p:txBody>
      </p:sp>
      <p:sp>
        <p:nvSpPr>
          <p:cNvPr id="4" name="Left Arrow 3"/>
          <p:cNvSpPr/>
          <p:nvPr/>
        </p:nvSpPr>
        <p:spPr>
          <a:xfrm rot="19006928">
            <a:off x="8064011" y="2610952"/>
            <a:ext cx="902677" cy="454634"/>
          </a:xfrm>
          <a:prstGeom prst="leftArrow">
            <a:avLst/>
          </a:prstGeom>
          <a:solidFill>
            <a:schemeClr val="accent5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F2F6A2-0A5A-174B-A16B-3B9D693F3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594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1239"/>
          </a:xfrm>
        </p:spPr>
        <p:txBody>
          <a:bodyPr>
            <a:normAutofit/>
          </a:bodyPr>
          <a:lstStyle/>
          <a:p>
            <a:r>
              <a:rPr lang="en-US" dirty="0"/>
              <a:t>LCS DP</a:t>
            </a:r>
            <a:endParaRPr lang="en-US" sz="31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00537"/>
            <a:ext cx="7886700" cy="4776426"/>
          </a:xfrm>
        </p:spPr>
        <p:txBody>
          <a:bodyPr/>
          <a:lstStyle/>
          <a:p>
            <a:r>
              <a:rPr lang="en-US" b="1" dirty="0"/>
              <a:t>LCS</a:t>
            </a:r>
            <a:r>
              <a:rPr lang="en-US" dirty="0"/>
              <a:t>(X, Y):</a:t>
            </a:r>
          </a:p>
          <a:p>
            <a:pPr lvl="1"/>
            <a:r>
              <a:rPr lang="en-US" dirty="0">
                <a:solidFill>
                  <a:srgbClr val="E95669"/>
                </a:solidFill>
              </a:rPr>
              <a:t>C[i,0] = C[0,j] = 0 for all </a:t>
            </a:r>
            <a:r>
              <a:rPr lang="en-US" dirty="0" err="1">
                <a:solidFill>
                  <a:srgbClr val="E95669"/>
                </a:solidFill>
              </a:rPr>
              <a:t>i</a:t>
            </a:r>
            <a:r>
              <a:rPr lang="en-US" dirty="0">
                <a:solidFill>
                  <a:srgbClr val="E95669"/>
                </a:solidFill>
              </a:rPr>
              <a:t> = 0,</a:t>
            </a:r>
            <a:r>
              <a:rPr lang="mr-IN" dirty="0">
                <a:solidFill>
                  <a:srgbClr val="E95669"/>
                </a:solidFill>
              </a:rPr>
              <a:t>…</a:t>
            </a:r>
            <a:r>
              <a:rPr lang="en-US" dirty="0">
                <a:solidFill>
                  <a:srgbClr val="E95669"/>
                </a:solidFill>
              </a:rPr>
              <a:t>,m, j=0,</a:t>
            </a:r>
            <a:r>
              <a:rPr lang="mr-IN" dirty="0">
                <a:solidFill>
                  <a:srgbClr val="E95669"/>
                </a:solidFill>
              </a:rPr>
              <a:t>…</a:t>
            </a:r>
            <a:r>
              <a:rPr lang="en-US" dirty="0">
                <a:solidFill>
                  <a:srgbClr val="E95669"/>
                </a:solidFill>
              </a:rPr>
              <a:t>n.</a:t>
            </a:r>
          </a:p>
          <a:p>
            <a:pPr lvl="1"/>
            <a:r>
              <a:rPr lang="en-US" b="1" dirty="0"/>
              <a:t>For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= 1,</a:t>
            </a:r>
            <a:r>
              <a:rPr lang="mr-IN" dirty="0"/>
              <a:t>…</a:t>
            </a:r>
            <a:r>
              <a:rPr lang="en-US" dirty="0"/>
              <a:t>,m and j = 1,</a:t>
            </a:r>
            <a:r>
              <a:rPr lang="mr-IN" dirty="0"/>
              <a:t>…</a:t>
            </a:r>
            <a:r>
              <a:rPr lang="en-US" dirty="0"/>
              <a:t>,n:</a:t>
            </a:r>
          </a:p>
          <a:p>
            <a:pPr lvl="2"/>
            <a:r>
              <a:rPr lang="en-US" sz="2400" b="1" dirty="0">
                <a:solidFill>
                  <a:schemeClr val="accent1"/>
                </a:solidFill>
              </a:rPr>
              <a:t>If </a:t>
            </a:r>
            <a:r>
              <a:rPr lang="en-US" sz="2400" dirty="0">
                <a:solidFill>
                  <a:schemeClr val="accent1"/>
                </a:solidFill>
              </a:rPr>
              <a:t>X[</a:t>
            </a:r>
            <a:r>
              <a:rPr lang="en-US" sz="2400" dirty="0" err="1">
                <a:solidFill>
                  <a:schemeClr val="accent1"/>
                </a:solidFill>
              </a:rPr>
              <a:t>i</a:t>
            </a:r>
            <a:r>
              <a:rPr lang="en-US" sz="2400" dirty="0">
                <a:solidFill>
                  <a:schemeClr val="accent1"/>
                </a:solidFill>
              </a:rPr>
              <a:t>] = Y[j]:</a:t>
            </a:r>
          </a:p>
          <a:p>
            <a:pPr lvl="3"/>
            <a:r>
              <a:rPr lang="en-US" sz="2400" dirty="0">
                <a:solidFill>
                  <a:schemeClr val="accent1"/>
                </a:solidFill>
              </a:rPr>
              <a:t>C[</a:t>
            </a:r>
            <a:r>
              <a:rPr lang="en-US" sz="2400" dirty="0" err="1">
                <a:solidFill>
                  <a:schemeClr val="accent1"/>
                </a:solidFill>
              </a:rPr>
              <a:t>i,j</a:t>
            </a:r>
            <a:r>
              <a:rPr lang="en-US" sz="2400" dirty="0">
                <a:solidFill>
                  <a:schemeClr val="accent1"/>
                </a:solidFill>
              </a:rPr>
              <a:t>] = C[i-1,j-1]  + 1</a:t>
            </a:r>
          </a:p>
          <a:p>
            <a:pPr lvl="2"/>
            <a:r>
              <a:rPr lang="en-US" sz="2400" b="1" dirty="0">
                <a:solidFill>
                  <a:schemeClr val="accent4"/>
                </a:solidFill>
              </a:rPr>
              <a:t>Else:</a:t>
            </a:r>
          </a:p>
          <a:p>
            <a:pPr lvl="3"/>
            <a:r>
              <a:rPr lang="en-US" sz="2400" dirty="0">
                <a:solidFill>
                  <a:schemeClr val="accent4"/>
                </a:solidFill>
              </a:rPr>
              <a:t>C[</a:t>
            </a:r>
            <a:r>
              <a:rPr lang="en-US" sz="2400" dirty="0" err="1">
                <a:solidFill>
                  <a:schemeClr val="accent4"/>
                </a:solidFill>
              </a:rPr>
              <a:t>i,j</a:t>
            </a:r>
            <a:r>
              <a:rPr lang="en-US" sz="2400" dirty="0">
                <a:solidFill>
                  <a:schemeClr val="accent4"/>
                </a:solidFill>
              </a:rPr>
              <a:t>] = max{ C[i,j-1], C[i-1,j] }</a:t>
            </a:r>
          </a:p>
          <a:p>
            <a:pPr lvl="1"/>
            <a:r>
              <a:rPr lang="en-US" dirty="0"/>
              <a:t>Return C[</a:t>
            </a:r>
            <a:r>
              <a:rPr lang="en-US" dirty="0" err="1"/>
              <a:t>m,n</a:t>
            </a:r>
            <a:r>
              <a:rPr lang="en-US" dirty="0"/>
              <a:t>]</a:t>
            </a:r>
          </a:p>
          <a:p>
            <a:pPr lvl="2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1404153" y="5624511"/>
                <a:ext cx="8292612" cy="137477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sz="200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sz="2000" i="1" smtClean="0">
                              <a:latin typeface="Cambria Math" charset="0"/>
                            </a:rPr>
                            <m:t>𝑗</m:t>
                          </m:r>
                        </m:e>
                      </m:d>
                      <m:r>
                        <a:rPr lang="en-US" sz="2000" i="1" smtClean="0">
                          <a:latin typeface="Cambria Math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mr-IN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mr-IN" sz="20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000" i="1" smtClean="0">
                                  <a:solidFill>
                                    <a:srgbClr val="E95669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  <m:r>
                                <a:rPr lang="en-US" sz="200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              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2000" smtClean="0">
                                  <a:solidFill>
                                    <a:srgbClr val="E95669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2000" i="1" smtClean="0">
                                  <a:solidFill>
                                    <a:srgbClr val="E95669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a:rPr lang="en-US" sz="2000" i="1" smtClean="0">
                                  <a:solidFill>
                                    <a:srgbClr val="E95669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2000" i="1" smtClean="0">
                                  <a:solidFill>
                                    <a:srgbClr val="E95669"/>
                                  </a:solidFill>
                                  <a:latin typeface="Cambria Math" charset="0"/>
                                </a:rPr>
                                <m:t>=0 </m:t>
                              </m:r>
                              <m:r>
                                <m:rPr>
                                  <m:nor/>
                                </m:rPr>
                                <a:rPr lang="en-US" sz="2000" smtClean="0">
                                  <a:solidFill>
                                    <a:srgbClr val="E95669"/>
                                  </a:solidFill>
                                  <a:latin typeface="Cambria Math" charset="0"/>
                                </a:rPr>
                                <m:t>or</m:t>
                              </m:r>
                              <m:r>
                                <a:rPr lang="en-US" sz="2000" i="1" smtClean="0">
                                  <a:solidFill>
                                    <a:srgbClr val="E95669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2000" i="1" smtClean="0">
                                  <a:solidFill>
                                    <a:srgbClr val="E95669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2000" i="1" smtClean="0">
                                  <a:solidFill>
                                    <a:srgbClr val="E95669"/>
                                  </a:solidFill>
                                  <a:latin typeface="Cambria Math" charset="0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sz="200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𝐶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sz="200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−1,</m:t>
                                  </m:r>
                                  <m:r>
                                    <a:rPr lang="en-US" sz="200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  <m:r>
                                    <a:rPr lang="en-US" sz="200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+1</m:t>
                              </m:r>
                              <m:r>
                                <a:rPr lang="en-US" sz="200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200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200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200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200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=</m:t>
                              </m:r>
                              <m:r>
                                <a:rPr lang="en-US" sz="200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a:rPr lang="en-US" sz="200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00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00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en-US" sz="200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200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200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200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200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  <m:e>
                              <m:func>
                                <m:funcPr>
                                  <m:ctrlPr>
                                    <a:rPr lang="en-US" sz="200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max</m:t>
                                  </m:r>
                                </m:fName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200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 </m:t>
                                      </m:r>
                                      <m:r>
                                        <a:rPr lang="en-US" sz="200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200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00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00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  <m:r>
                                            <a:rPr lang="en-US" sz="200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</m:t>
                                          </m:r>
                                        </m:e>
                                      </m:d>
                                      <m:r>
                                        <a:rPr lang="en-US" sz="200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, </m:t>
                                      </m:r>
                                      <m:r>
                                        <a:rPr lang="en-US" sz="200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200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00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−1,</m:t>
                                          </m:r>
                                          <m:r>
                                            <a:rPr lang="en-US" sz="200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  <m:r>
                                <a:rPr lang="en-US" sz="200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 </m:t>
                              </m:r>
                              <m:r>
                                <m:rPr>
                                  <m:nor/>
                                </m:rPr>
                                <a:rPr lang="en-US" sz="200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200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200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200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≠</m:t>
                              </m:r>
                              <m:r>
                                <a:rPr lang="en-US" sz="200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200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sz="200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a:rPr lang="en-US" sz="200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200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200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200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200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4153" y="5624511"/>
                <a:ext cx="8292612" cy="1374775"/>
              </a:xfrm>
              <a:prstGeom prst="rect">
                <a:avLst/>
              </a:prstGeom>
              <a:blipFill rotWithShape="0">
                <a:blip r:embed="rId2"/>
                <a:stretch>
                  <a:fillRect t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 rot="1198211">
            <a:off x="6273479" y="3457947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F6E6C"/>
                </a:solidFill>
              </a:rPr>
              <a:t>Running time: O(nm)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30907-F6B2-9C4C-A83A-E70CDB460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20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Rectangle 3"/>
          <p:cNvSpPr/>
          <p:nvPr/>
        </p:nvSpPr>
        <p:spPr>
          <a:xfrm>
            <a:off x="6341241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Rectangle 4"/>
          <p:cNvSpPr/>
          <p:nvPr/>
        </p:nvSpPr>
        <p:spPr>
          <a:xfrm>
            <a:off x="6845333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" name="Rectangle 5"/>
          <p:cNvSpPr/>
          <p:nvPr/>
        </p:nvSpPr>
        <p:spPr>
          <a:xfrm>
            <a:off x="7325979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7830071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8334163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6341241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45333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25979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30071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60595" y="125997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Y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5860595" y="311719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09939" y="3720772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09939" y="4220560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09939" y="4717676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09939" y="5203217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09939" y="5701609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229150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744817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260188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775855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79575" y="4630071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968576" y="173967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Y</a:t>
            </a:r>
            <a:endParaRPr lang="en-US" sz="2800" dirty="0"/>
          </a:p>
        </p:txBody>
      </p:sp>
      <p:grpSp>
        <p:nvGrpSpPr>
          <p:cNvPr id="65" name="Group 64"/>
          <p:cNvGrpSpPr/>
          <p:nvPr/>
        </p:nvGrpSpPr>
        <p:grpSpPr>
          <a:xfrm>
            <a:off x="1706040" y="3234635"/>
            <a:ext cx="2572568" cy="2905853"/>
            <a:chOff x="1706040" y="3234635"/>
            <a:chExt cx="2572568" cy="2905853"/>
          </a:xfrm>
        </p:grpSpPr>
        <p:grpSp>
          <p:nvGrpSpPr>
            <p:cNvPr id="41" name="Group 40"/>
            <p:cNvGrpSpPr/>
            <p:nvPr/>
          </p:nvGrpSpPr>
          <p:grpSpPr>
            <a:xfrm>
              <a:off x="1708290" y="3234635"/>
              <a:ext cx="2054215" cy="2412745"/>
              <a:chOff x="618255" y="2644927"/>
              <a:chExt cx="2054215" cy="241274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20" name="Rectangle 19"/>
              <p:cNvSpPr/>
              <p:nvPr/>
            </p:nvSpPr>
            <p:spPr>
              <a:xfrm>
                <a:off x="618255" y="2644927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133922" y="26548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649589" y="26548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2165256" y="2656135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18255" y="3123872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1133922" y="3133788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649589" y="3133788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2165256" y="313508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21377" y="3596214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1137044" y="360613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652711" y="360613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168378" y="3607422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618255" y="4077743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133922" y="4087659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649589" y="4087659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2165256" y="4088951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618255" y="4566227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1133922" y="45761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1649589" y="45761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2165256" y="4577435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3" name="Rectangle 52"/>
            <p:cNvSpPr/>
            <p:nvPr/>
          </p:nvSpPr>
          <p:spPr>
            <a:xfrm>
              <a:off x="3771394" y="3246210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771394" y="3725155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774516" y="4197497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771394" y="4679026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771394" y="5167510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706040" y="5649043"/>
              <a:ext cx="504092" cy="49015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221707" y="5658959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737374" y="5658959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253041" y="5660251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3768708" y="5656923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446981" y="6034786"/>
                <a:ext cx="8292612" cy="13747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𝑗</m:t>
                          </m:r>
                        </m:e>
                      </m:d>
                      <m:r>
                        <a:rPr lang="en-US" sz="1400" b="0" i="1" smtClean="0">
                          <a:latin typeface="Cambria Math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mr-IN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mr-I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0                                    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=0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or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𝐶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−1,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+1                      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=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  <m:e>
                              <m:func>
                                <m:funcPr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max</m:t>
                                  </m:r>
                                </m:fName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 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</m:t>
                                          </m:r>
                                        </m:e>
                                      </m:d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, 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−1,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46981" y="6034786"/>
                <a:ext cx="8292612" cy="1374775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0DE9A9-9244-A048-8530-E17EF153A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45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4401"/>
            <a:ext cx="7886700" cy="4351338"/>
          </a:xfrm>
        </p:spPr>
        <p:txBody>
          <a:bodyPr/>
          <a:lstStyle/>
          <a:p>
            <a:r>
              <a:rPr lang="en-US" dirty="0"/>
              <a:t>Not coding in an action movie.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657985">
            <a:off x="6019065" y="663190"/>
            <a:ext cx="184730" cy="1323439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 rot="894320">
            <a:off x="4696958" y="39301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8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F6E6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Dynamic </a:t>
            </a:r>
          </a:p>
          <a:p>
            <a:pPr algn="ctr"/>
            <a:r>
              <a:rPr lang="en-US" sz="48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F6E6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Programming!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030" y="2816858"/>
            <a:ext cx="6555939" cy="39335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33104" y="6104090"/>
            <a:ext cx="3416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Tom Cruise programs dynamically in Mission Impossible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4487" y="3242236"/>
            <a:ext cx="3333503" cy="3333503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03B7F3-E69E-8E4B-B1C6-1892A4A51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>
            <a:off x="1706040" y="3234635"/>
            <a:ext cx="2572568" cy="2905853"/>
            <a:chOff x="1706040" y="3234635"/>
            <a:chExt cx="2572568" cy="2905853"/>
          </a:xfrm>
        </p:grpSpPr>
        <p:grpSp>
          <p:nvGrpSpPr>
            <p:cNvPr id="86" name="Group 85"/>
            <p:cNvGrpSpPr/>
            <p:nvPr/>
          </p:nvGrpSpPr>
          <p:grpSpPr>
            <a:xfrm>
              <a:off x="1708290" y="3234635"/>
              <a:ext cx="2054215" cy="2412745"/>
              <a:chOff x="618255" y="2644927"/>
              <a:chExt cx="2054215" cy="241274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97" name="Rectangle 96"/>
              <p:cNvSpPr/>
              <p:nvPr/>
            </p:nvSpPr>
            <p:spPr>
              <a:xfrm>
                <a:off x="618255" y="2644927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1133922" y="26548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1649589" y="26548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2165256" y="2656135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618255" y="3123872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1133922" y="3133788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1649589" y="3133788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2165256" y="313508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621377" y="3596214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1137044" y="360613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1652711" y="360613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2168378" y="3607422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618255" y="4077743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1133922" y="4087659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1649589" y="4087659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2165256" y="4088951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618255" y="4566227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1133922" y="45761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1649589" y="45761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2165256" y="4577435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7" name="Rectangle 86"/>
            <p:cNvSpPr/>
            <p:nvPr/>
          </p:nvSpPr>
          <p:spPr>
            <a:xfrm>
              <a:off x="3771394" y="3246210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3771394" y="3725155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3774516" y="4197497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3771394" y="4679026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3771394" y="5167510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706040" y="5649043"/>
              <a:ext cx="504092" cy="49015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221707" y="5658959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737374" y="5658959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3253041" y="5660251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768708" y="5656923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Rectangle 3"/>
          <p:cNvSpPr/>
          <p:nvPr/>
        </p:nvSpPr>
        <p:spPr>
          <a:xfrm>
            <a:off x="6341241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Rectangle 4"/>
          <p:cNvSpPr/>
          <p:nvPr/>
        </p:nvSpPr>
        <p:spPr>
          <a:xfrm>
            <a:off x="6845333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" name="Rectangle 5"/>
          <p:cNvSpPr/>
          <p:nvPr/>
        </p:nvSpPr>
        <p:spPr>
          <a:xfrm>
            <a:off x="7325979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7830071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8334163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6341241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45333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25979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30071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60595" y="125997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Y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5860595" y="311719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08290" y="3234635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23957" y="32445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739624" y="32445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255291" y="3245843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708290" y="3713580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223957" y="372349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739624" y="372349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255291" y="372478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711412" y="4185922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227079" y="419583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742746" y="419583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258413" y="4197130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708290" y="4667451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223957" y="467736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739624" y="467736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255291" y="4678659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708290" y="5155935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223957" y="51658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739624" y="51658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255291" y="5167143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09939" y="3720772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09939" y="4220560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09939" y="4717676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09939" y="5203217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09939" y="5701609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229150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744817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260188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775855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79575" y="4630071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968576" y="173967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Y</a:t>
            </a:r>
            <a:endParaRPr lang="en-US" sz="2800" dirty="0"/>
          </a:p>
        </p:txBody>
      </p:sp>
      <p:sp>
        <p:nvSpPr>
          <p:cNvPr id="53" name="Rectangle 52"/>
          <p:cNvSpPr/>
          <p:nvPr/>
        </p:nvSpPr>
        <p:spPr>
          <a:xfrm>
            <a:off x="3771394" y="3246210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771394" y="3725155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774516" y="419749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771394" y="467902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771394" y="5167510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706040" y="5649043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9" name="Rectangle 58"/>
          <p:cNvSpPr/>
          <p:nvPr/>
        </p:nvSpPr>
        <p:spPr>
          <a:xfrm>
            <a:off x="2221707" y="5658959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737374" y="5658959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253041" y="56602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768708" y="5656923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446981" y="6034786"/>
                <a:ext cx="8292612" cy="13747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𝑗</m:t>
                          </m:r>
                        </m:e>
                      </m:d>
                      <m:r>
                        <a:rPr lang="en-US" sz="1400" b="0" i="1" smtClean="0">
                          <a:latin typeface="Cambria Math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mr-IN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mr-I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0                                    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=0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or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𝐶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−1,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+1                      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=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  <m:e>
                              <m:func>
                                <m:funcPr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max</m:t>
                                  </m:r>
                                </m:fName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 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</m:t>
                                          </m:r>
                                        </m:e>
                                      </m:d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, 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−1,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46981" y="6034786"/>
                <a:ext cx="8292612" cy="1374775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352003" y="3692184"/>
            <a:ext cx="2986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So the LCM of X and Y has </a:t>
            </a:r>
            <a:r>
              <a:rPr lang="en-US" sz="2800">
                <a:solidFill>
                  <a:srgbClr val="7030A0"/>
                </a:solidFill>
              </a:rPr>
              <a:t>length 3.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CDB0A35-0B47-1D4D-AADA-C3686C923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34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60" grpId="0" animBg="1"/>
      <p:bldP spid="61" grpId="0" animBg="1"/>
      <p:bldP spid="62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</a:t>
            </a:r>
            <a:r>
              <a:rPr lang="en-US" sz="2800" dirty="0">
                <a:solidFill>
                  <a:schemeClr val="accent3"/>
                </a:solidFill>
              </a:rPr>
              <a:t>for applying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16731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Step 1: </a:t>
            </a:r>
            <a:r>
              <a:rPr lang="en-US" dirty="0"/>
              <a:t>Identify </a:t>
            </a:r>
            <a:r>
              <a:rPr lang="en-US" dirty="0">
                <a:solidFill>
                  <a:schemeClr val="accent1"/>
                </a:solidFill>
              </a:rPr>
              <a:t>optimal substructure.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2: </a:t>
            </a:r>
            <a:r>
              <a:rPr lang="en-US" dirty="0"/>
              <a:t>Find a </a:t>
            </a:r>
            <a:r>
              <a:rPr lang="en-US" dirty="0">
                <a:solidFill>
                  <a:schemeClr val="accent6"/>
                </a:solidFill>
              </a:rPr>
              <a:t>recursive formulation </a:t>
            </a:r>
            <a:r>
              <a:rPr lang="en-US" dirty="0"/>
              <a:t>for the length of the longest common subsequence.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3: </a:t>
            </a:r>
            <a:r>
              <a:rPr lang="en-US" dirty="0">
                <a:solidFill>
                  <a:schemeClr val="accent5"/>
                </a:solidFill>
              </a:rPr>
              <a:t>Use dynamic programming </a:t>
            </a:r>
            <a:r>
              <a:rPr lang="en-US" dirty="0"/>
              <a:t>to find the length of the longest common subsequence.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4: </a:t>
            </a:r>
            <a:r>
              <a:rPr lang="en-US" dirty="0"/>
              <a:t>If needed, keep track of some additional info so that the algorithm from Step 3 can </a:t>
            </a:r>
            <a:r>
              <a:rPr lang="en-US" dirty="0">
                <a:solidFill>
                  <a:srgbClr val="B400AB"/>
                </a:solidFill>
              </a:rPr>
              <a:t>find the actual LCS.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5: </a:t>
            </a:r>
            <a:r>
              <a:rPr lang="en-US" dirty="0"/>
              <a:t>If needed, </a:t>
            </a:r>
            <a:r>
              <a:rPr lang="en-US" dirty="0">
                <a:solidFill>
                  <a:srgbClr val="7030A0"/>
                </a:solidFill>
              </a:rPr>
              <a:t>code this up like a reasonable person.</a:t>
            </a:r>
          </a:p>
        </p:txBody>
      </p:sp>
      <p:sp>
        <p:nvSpPr>
          <p:cNvPr id="4" name="Left Arrow 3"/>
          <p:cNvSpPr/>
          <p:nvPr/>
        </p:nvSpPr>
        <p:spPr>
          <a:xfrm rot="19006928">
            <a:off x="7936690" y="3814719"/>
            <a:ext cx="902677" cy="454634"/>
          </a:xfrm>
          <a:prstGeom prst="leftArrow">
            <a:avLst/>
          </a:prstGeom>
          <a:solidFill>
            <a:srgbClr val="B400AB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DF8636-E16B-9440-9228-421C2645B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110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Rectangle 3"/>
          <p:cNvSpPr/>
          <p:nvPr/>
        </p:nvSpPr>
        <p:spPr>
          <a:xfrm>
            <a:off x="6341241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Rectangle 4"/>
          <p:cNvSpPr/>
          <p:nvPr/>
        </p:nvSpPr>
        <p:spPr>
          <a:xfrm>
            <a:off x="6845333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" name="Rectangle 5"/>
          <p:cNvSpPr/>
          <p:nvPr/>
        </p:nvSpPr>
        <p:spPr>
          <a:xfrm>
            <a:off x="7325979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7830071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8334163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6341241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45333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25979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30071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60595" y="125997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Y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5860595" y="311719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09939" y="3720772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09939" y="4220560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09939" y="4717676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09939" y="5203217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09939" y="5701609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229150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744817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260188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775855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79575" y="4630071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968576" y="173967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Y</a:t>
            </a:r>
            <a:endParaRPr lang="en-US" sz="2800" dirty="0"/>
          </a:p>
        </p:txBody>
      </p:sp>
      <p:grpSp>
        <p:nvGrpSpPr>
          <p:cNvPr id="65" name="Group 64"/>
          <p:cNvGrpSpPr/>
          <p:nvPr/>
        </p:nvGrpSpPr>
        <p:grpSpPr>
          <a:xfrm>
            <a:off x="1706040" y="3234635"/>
            <a:ext cx="2572568" cy="2905853"/>
            <a:chOff x="1706040" y="3234635"/>
            <a:chExt cx="2572568" cy="2905853"/>
          </a:xfrm>
        </p:grpSpPr>
        <p:grpSp>
          <p:nvGrpSpPr>
            <p:cNvPr id="41" name="Group 40"/>
            <p:cNvGrpSpPr/>
            <p:nvPr/>
          </p:nvGrpSpPr>
          <p:grpSpPr>
            <a:xfrm>
              <a:off x="1708290" y="3234635"/>
              <a:ext cx="2054215" cy="2412745"/>
              <a:chOff x="618255" y="2644927"/>
              <a:chExt cx="2054215" cy="241274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20" name="Rectangle 19"/>
              <p:cNvSpPr/>
              <p:nvPr/>
            </p:nvSpPr>
            <p:spPr>
              <a:xfrm>
                <a:off x="618255" y="2644927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133922" y="26548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649589" y="26548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2165256" y="2656135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18255" y="3123872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1133922" y="3133788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649589" y="3133788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2165256" y="313508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21377" y="3596214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1137044" y="360613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652711" y="360613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168378" y="3607422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618255" y="4077743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133922" y="4087659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649589" y="4087659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2165256" y="4088951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618255" y="4566227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1133922" y="45761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1649589" y="45761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2165256" y="4577435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3" name="Rectangle 52"/>
            <p:cNvSpPr/>
            <p:nvPr/>
          </p:nvSpPr>
          <p:spPr>
            <a:xfrm>
              <a:off x="3771394" y="3246210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771394" y="3725155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774516" y="4197497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771394" y="4679026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771394" y="5167510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706040" y="5649043"/>
              <a:ext cx="504092" cy="49015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221707" y="5658959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737374" y="5658959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253041" y="5660251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3768708" y="5656923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446981" y="6034786"/>
                <a:ext cx="8292612" cy="13747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𝑗</m:t>
                          </m:r>
                        </m:e>
                      </m:d>
                      <m:r>
                        <a:rPr lang="en-US" sz="1400" b="0" i="1" smtClean="0">
                          <a:latin typeface="Cambria Math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mr-IN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mr-I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0                                    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=0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or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𝐶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−1,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+1                      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=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  <m:e>
                              <m:func>
                                <m:funcPr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max</m:t>
                                  </m:r>
                                </m:fName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 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</m:t>
                                          </m:r>
                                        </m:e>
                                      </m:d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, 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−1,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46981" y="6034786"/>
                <a:ext cx="8292612" cy="1374775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09A63D-6CF0-194B-9DBE-6E96D6249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67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>
            <a:off x="1706040" y="3234635"/>
            <a:ext cx="2572568" cy="2905853"/>
            <a:chOff x="1706040" y="3234635"/>
            <a:chExt cx="2572568" cy="2905853"/>
          </a:xfrm>
        </p:grpSpPr>
        <p:grpSp>
          <p:nvGrpSpPr>
            <p:cNvPr id="86" name="Group 85"/>
            <p:cNvGrpSpPr/>
            <p:nvPr/>
          </p:nvGrpSpPr>
          <p:grpSpPr>
            <a:xfrm>
              <a:off x="1708290" y="3234635"/>
              <a:ext cx="2054215" cy="2412745"/>
              <a:chOff x="618255" y="2644927"/>
              <a:chExt cx="2054215" cy="241274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97" name="Rectangle 96"/>
              <p:cNvSpPr/>
              <p:nvPr/>
            </p:nvSpPr>
            <p:spPr>
              <a:xfrm>
                <a:off x="618255" y="2644927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1133922" y="26548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1649589" y="26548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2165256" y="2656135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618255" y="3123872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1133922" y="3133788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1649589" y="3133788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2165256" y="313508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621377" y="3596214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1137044" y="360613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1652711" y="360613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2168378" y="3607422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618255" y="4077743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1133922" y="4087659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1649589" y="4087659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2165256" y="4088951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618255" y="4566227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1133922" y="45761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1649589" y="45761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2165256" y="4577435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7" name="Rectangle 86"/>
            <p:cNvSpPr/>
            <p:nvPr/>
          </p:nvSpPr>
          <p:spPr>
            <a:xfrm>
              <a:off x="3771394" y="3246210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3771394" y="3725155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3774516" y="4197497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3771394" y="4679026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3771394" y="5167510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706040" y="5649043"/>
              <a:ext cx="504092" cy="49015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221707" y="5658959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737374" y="5658959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3253041" y="5660251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768708" y="5656923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Rectangle 3"/>
          <p:cNvSpPr/>
          <p:nvPr/>
        </p:nvSpPr>
        <p:spPr>
          <a:xfrm>
            <a:off x="6341241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Rectangle 4"/>
          <p:cNvSpPr/>
          <p:nvPr/>
        </p:nvSpPr>
        <p:spPr>
          <a:xfrm>
            <a:off x="6845333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" name="Rectangle 5"/>
          <p:cNvSpPr/>
          <p:nvPr/>
        </p:nvSpPr>
        <p:spPr>
          <a:xfrm>
            <a:off x="7325979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7830071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8334163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6341241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45333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25979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30071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60595" y="125997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Y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5860595" y="311719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08290" y="3234635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23957" y="32445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739624" y="32445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255291" y="3245843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708290" y="3713580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223957" y="372349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739624" y="372349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255291" y="372478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711412" y="4185922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227079" y="419583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742746" y="419583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258413" y="4197130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708290" y="4667451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223957" y="467736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739624" y="467736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255291" y="4678659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708290" y="5155935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223957" y="51658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739624" y="51658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255291" y="5167143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09939" y="3720772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09939" y="4220560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09939" y="4717676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09939" y="5203217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09939" y="5701609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229150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744817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260188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775855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79575" y="4630071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968576" y="173967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Y</a:t>
            </a:r>
            <a:endParaRPr lang="en-US" sz="2800" dirty="0"/>
          </a:p>
        </p:txBody>
      </p:sp>
      <p:sp>
        <p:nvSpPr>
          <p:cNvPr id="53" name="Rectangle 52"/>
          <p:cNvSpPr/>
          <p:nvPr/>
        </p:nvSpPr>
        <p:spPr>
          <a:xfrm>
            <a:off x="3771394" y="3246210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771394" y="3725155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774516" y="419749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771394" y="467902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771394" y="5167510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706040" y="5649043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9" name="Rectangle 58"/>
          <p:cNvSpPr/>
          <p:nvPr/>
        </p:nvSpPr>
        <p:spPr>
          <a:xfrm>
            <a:off x="2221707" y="5658959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737374" y="5658959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253041" y="56602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768708" y="5656923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446981" y="6034786"/>
                <a:ext cx="8292612" cy="13747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𝑗</m:t>
                          </m:r>
                        </m:e>
                      </m:d>
                      <m:r>
                        <a:rPr lang="en-US" sz="1400" b="0" i="1" smtClean="0">
                          <a:latin typeface="Cambria Math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mr-IN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mr-I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0                                    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=0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or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𝐶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−1,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+1                      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=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  <m:e>
                              <m:func>
                                <m:funcPr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max</m:t>
                                  </m:r>
                                </m:fName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 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</m:t>
                                          </m:r>
                                        </m:e>
                                      </m:d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, 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−1,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46981" y="6034786"/>
                <a:ext cx="8292612" cy="1374775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C62E96-2DD9-8F4D-B1F0-687AF1F3C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5976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>
            <a:off x="1706040" y="3234635"/>
            <a:ext cx="2572568" cy="2905853"/>
            <a:chOff x="1706040" y="3234635"/>
            <a:chExt cx="2572568" cy="2905853"/>
          </a:xfrm>
        </p:grpSpPr>
        <p:grpSp>
          <p:nvGrpSpPr>
            <p:cNvPr id="86" name="Group 85"/>
            <p:cNvGrpSpPr/>
            <p:nvPr/>
          </p:nvGrpSpPr>
          <p:grpSpPr>
            <a:xfrm>
              <a:off x="1708290" y="3234635"/>
              <a:ext cx="2054215" cy="2412745"/>
              <a:chOff x="618255" y="2644927"/>
              <a:chExt cx="2054215" cy="241274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97" name="Rectangle 96"/>
              <p:cNvSpPr/>
              <p:nvPr/>
            </p:nvSpPr>
            <p:spPr>
              <a:xfrm>
                <a:off x="618255" y="2644927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1133922" y="26548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1649589" y="26548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2165256" y="2656135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618255" y="3123872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1133922" y="3133788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1649589" y="3133788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2165256" y="313508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621377" y="3596214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1137044" y="360613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1652711" y="360613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2168378" y="3607422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618255" y="4077743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1133922" y="4087659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1649589" y="4087659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2165256" y="4088951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618255" y="4566227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1133922" y="45761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1649589" y="45761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2165256" y="4577435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7" name="Rectangle 86"/>
            <p:cNvSpPr/>
            <p:nvPr/>
          </p:nvSpPr>
          <p:spPr>
            <a:xfrm>
              <a:off x="3771394" y="3246210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3771394" y="3725155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3774516" y="4197497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3771394" y="4679026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3771394" y="5167510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706040" y="5649043"/>
              <a:ext cx="504092" cy="49015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221707" y="5658959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737374" y="5658959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3253041" y="5660251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768708" y="5656923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Rectangle 3"/>
          <p:cNvSpPr/>
          <p:nvPr/>
        </p:nvSpPr>
        <p:spPr>
          <a:xfrm>
            <a:off x="6341241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Rectangle 4"/>
          <p:cNvSpPr/>
          <p:nvPr/>
        </p:nvSpPr>
        <p:spPr>
          <a:xfrm>
            <a:off x="6845333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" name="Rectangle 5"/>
          <p:cNvSpPr/>
          <p:nvPr/>
        </p:nvSpPr>
        <p:spPr>
          <a:xfrm>
            <a:off x="7325979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7830071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8334163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6341241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45333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25979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30071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60595" y="125997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Y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5860595" y="311719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08290" y="3234635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23957" y="32445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739624" y="32445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255291" y="3245843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708290" y="3713580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223957" y="372349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739624" y="372349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255291" y="372478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711412" y="4185922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227079" y="419583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742746" y="419583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258413" y="4197130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708290" y="4667451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223957" y="467736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739624" y="467736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255291" y="4678659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708290" y="5155935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223957" y="51658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739624" y="51658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255291" y="5167143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09939" y="3720772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09939" y="4220560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09939" y="4717676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09939" y="5203217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09939" y="5701609"/>
            <a:ext cx="504092" cy="44846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229150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744817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260188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775855" y="2361234"/>
            <a:ext cx="504092" cy="47589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79575" y="4630071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968576" y="173967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Y</a:t>
            </a:r>
            <a:endParaRPr lang="en-US" sz="2800" dirty="0"/>
          </a:p>
        </p:txBody>
      </p:sp>
      <p:sp>
        <p:nvSpPr>
          <p:cNvPr id="53" name="Rectangle 52"/>
          <p:cNvSpPr/>
          <p:nvPr/>
        </p:nvSpPr>
        <p:spPr>
          <a:xfrm>
            <a:off x="3771394" y="3246210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771394" y="3725155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774516" y="419749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771394" y="467902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771394" y="5167510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706040" y="5649043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9" name="Rectangle 58"/>
          <p:cNvSpPr/>
          <p:nvPr/>
        </p:nvSpPr>
        <p:spPr>
          <a:xfrm>
            <a:off x="2221707" y="5658959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737374" y="5658959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253041" y="56602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768708" y="5656923"/>
            <a:ext cx="504092" cy="4802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446981" y="6034786"/>
                <a:ext cx="8292612" cy="13747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𝑗</m:t>
                          </m:r>
                        </m:e>
                      </m:d>
                      <m:r>
                        <a:rPr lang="en-US" sz="1400" b="0" i="1" smtClean="0">
                          <a:latin typeface="Cambria Math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mr-IN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mr-I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0                                    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=0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or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𝐶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−1,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+1                      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=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  <m:e>
                              <m:func>
                                <m:funcPr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max</m:t>
                                  </m:r>
                                </m:fName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 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</m:t>
                                          </m:r>
                                        </m:e>
                                      </m:d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, 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−1,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46981" y="6034786"/>
                <a:ext cx="8292612" cy="1374775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220182" y="2662177"/>
            <a:ext cx="3295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Once we’ve filled this in, we can work backwards.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2B6CD7B-78A1-6043-8806-3F50045B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863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>
            <a:off x="1706040" y="3234635"/>
            <a:ext cx="2572568" cy="2905853"/>
            <a:chOff x="1706040" y="3234635"/>
            <a:chExt cx="2572568" cy="2905853"/>
          </a:xfrm>
        </p:grpSpPr>
        <p:grpSp>
          <p:nvGrpSpPr>
            <p:cNvPr id="86" name="Group 85"/>
            <p:cNvGrpSpPr/>
            <p:nvPr/>
          </p:nvGrpSpPr>
          <p:grpSpPr>
            <a:xfrm>
              <a:off x="1708290" y="3234635"/>
              <a:ext cx="2054215" cy="2412745"/>
              <a:chOff x="618255" y="2644927"/>
              <a:chExt cx="2054215" cy="241274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97" name="Rectangle 96"/>
              <p:cNvSpPr/>
              <p:nvPr/>
            </p:nvSpPr>
            <p:spPr>
              <a:xfrm>
                <a:off x="618255" y="2644927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1133922" y="26548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1649589" y="26548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2165256" y="2656135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618255" y="3123872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1133922" y="3133788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1649589" y="3133788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2165256" y="313508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621377" y="3596214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1137044" y="360613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1652711" y="360613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2168378" y="3607422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618255" y="4077743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1133922" y="4087659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1649589" y="4087659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2165256" y="4088951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618255" y="4566227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1133922" y="45761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1649589" y="45761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2165256" y="4577435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7" name="Rectangle 86"/>
            <p:cNvSpPr/>
            <p:nvPr/>
          </p:nvSpPr>
          <p:spPr>
            <a:xfrm>
              <a:off x="3771394" y="3246210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3771394" y="3725155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3774516" y="4197497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3771394" y="4679026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3771394" y="5167510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706040" y="5649043"/>
              <a:ext cx="504092" cy="49015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221707" y="5658959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737374" y="5658959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3253041" y="5660251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768708" y="5656923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Rectangle 3"/>
          <p:cNvSpPr/>
          <p:nvPr/>
        </p:nvSpPr>
        <p:spPr>
          <a:xfrm>
            <a:off x="6341241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Rectangle 4"/>
          <p:cNvSpPr/>
          <p:nvPr/>
        </p:nvSpPr>
        <p:spPr>
          <a:xfrm>
            <a:off x="6845333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" name="Rectangle 5"/>
          <p:cNvSpPr/>
          <p:nvPr/>
        </p:nvSpPr>
        <p:spPr>
          <a:xfrm>
            <a:off x="7325979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7830071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8334163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6341241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45333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25979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30071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60595" y="125997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Y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5860595" y="311719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08290" y="3234635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23957" y="32445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739624" y="32445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255291" y="3245843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708290" y="3713580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223957" y="372349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739624" y="372349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255291" y="372478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711412" y="4185922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227079" y="419583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742746" y="419583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258413" y="4197130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708290" y="4667451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223957" y="467736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739624" y="467736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255291" y="4678659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708290" y="5155935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223957" y="51658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739624" y="51658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255291" y="5167143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09939" y="3720772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09939" y="4220560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09939" y="4717676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09939" y="5203217"/>
            <a:ext cx="504092" cy="44846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09939" y="5701609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229150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744817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260188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775855" y="2361234"/>
            <a:ext cx="504092" cy="47589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79575" y="4630071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968576" y="173967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Y</a:t>
            </a:r>
            <a:endParaRPr lang="en-US" sz="2800" dirty="0"/>
          </a:p>
        </p:txBody>
      </p:sp>
      <p:sp>
        <p:nvSpPr>
          <p:cNvPr id="53" name="Rectangle 52"/>
          <p:cNvSpPr/>
          <p:nvPr/>
        </p:nvSpPr>
        <p:spPr>
          <a:xfrm>
            <a:off x="3771394" y="3246210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771394" y="3725155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774516" y="419749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771394" y="467902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771394" y="5167510"/>
            <a:ext cx="504092" cy="4802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706040" y="5649043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9" name="Rectangle 58"/>
          <p:cNvSpPr/>
          <p:nvPr/>
        </p:nvSpPr>
        <p:spPr>
          <a:xfrm>
            <a:off x="2221707" y="5658959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737374" y="5658959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253041" y="56602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768708" y="5656923"/>
            <a:ext cx="504092" cy="4802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446981" y="6034786"/>
                <a:ext cx="8292612" cy="13747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𝑗</m:t>
                          </m:r>
                        </m:e>
                      </m:d>
                      <m:r>
                        <a:rPr lang="en-US" sz="1400" b="0" i="1" smtClean="0">
                          <a:latin typeface="Cambria Math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mr-IN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mr-I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0                                    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=0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or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𝐶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−1,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+1                      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=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  <m:e>
                              <m:func>
                                <m:funcPr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max</m:t>
                                  </m:r>
                                </m:fName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 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</m:t>
                                          </m:r>
                                        </m:e>
                                      </m:d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, 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−1,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46981" y="6034786"/>
                <a:ext cx="8292612" cy="1374775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220182" y="2662177"/>
            <a:ext cx="3295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Once we’ve filled this in, we can work backwards.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373976" y="5291283"/>
            <a:ext cx="2522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That 3 must have come from the 3 above it.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EBE36E8-97E0-5249-899E-BDFC038E0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79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>
            <a:off x="1706040" y="3234635"/>
            <a:ext cx="2572568" cy="2905853"/>
            <a:chOff x="1706040" y="3234635"/>
            <a:chExt cx="2572568" cy="2905853"/>
          </a:xfrm>
        </p:grpSpPr>
        <p:grpSp>
          <p:nvGrpSpPr>
            <p:cNvPr id="86" name="Group 85"/>
            <p:cNvGrpSpPr/>
            <p:nvPr/>
          </p:nvGrpSpPr>
          <p:grpSpPr>
            <a:xfrm>
              <a:off x="1708290" y="3234635"/>
              <a:ext cx="2054215" cy="2412745"/>
              <a:chOff x="618255" y="2644927"/>
              <a:chExt cx="2054215" cy="241274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97" name="Rectangle 96"/>
              <p:cNvSpPr/>
              <p:nvPr/>
            </p:nvSpPr>
            <p:spPr>
              <a:xfrm>
                <a:off x="618255" y="2644927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1133922" y="26548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1649589" y="26548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2165256" y="2656135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618255" y="3123872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1133922" y="3133788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1649589" y="3133788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2165256" y="313508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621377" y="3596214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1137044" y="360613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1652711" y="360613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2168378" y="3607422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618255" y="4077743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1133922" y="4087659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1649589" y="4087659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2165256" y="4088951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618255" y="4566227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1133922" y="45761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1649589" y="45761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2165256" y="4577435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7" name="Rectangle 86"/>
            <p:cNvSpPr/>
            <p:nvPr/>
          </p:nvSpPr>
          <p:spPr>
            <a:xfrm>
              <a:off x="3771394" y="3246210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3771394" y="3725155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3774516" y="4197497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3771394" y="4679026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3771394" y="5167510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706040" y="5649043"/>
              <a:ext cx="504092" cy="49015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221707" y="5658959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737374" y="5658959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3253041" y="5660251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768708" y="5656923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Rectangle 3"/>
          <p:cNvSpPr/>
          <p:nvPr/>
        </p:nvSpPr>
        <p:spPr>
          <a:xfrm>
            <a:off x="6341241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Rectangle 4"/>
          <p:cNvSpPr/>
          <p:nvPr/>
        </p:nvSpPr>
        <p:spPr>
          <a:xfrm>
            <a:off x="6845333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" name="Rectangle 5"/>
          <p:cNvSpPr/>
          <p:nvPr/>
        </p:nvSpPr>
        <p:spPr>
          <a:xfrm>
            <a:off x="7325979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7830071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8334163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6341241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45333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25979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30071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60595" y="125997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Y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5860595" y="311719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08290" y="3234635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23957" y="32445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739624" y="32445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255291" y="3245843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708290" y="3713580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223957" y="372349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739624" y="372349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255291" y="372478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711412" y="4185922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227079" y="419583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742746" y="419583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258413" y="4197130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708290" y="4667451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223957" y="467736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739624" y="467736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255291" y="4678659"/>
            <a:ext cx="504092" cy="4802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708290" y="5155935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223957" y="51658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739624" y="51658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255291" y="5167143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09939" y="3720772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09939" y="4220560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09939" y="4717676"/>
            <a:ext cx="504092" cy="44846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09939" y="5203217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09939" y="5701609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229150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744817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260188" y="2361234"/>
            <a:ext cx="504092" cy="47589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775855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79575" y="4630071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968576" y="173967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Y</a:t>
            </a:r>
            <a:endParaRPr lang="en-US" sz="2800" dirty="0"/>
          </a:p>
        </p:txBody>
      </p:sp>
      <p:sp>
        <p:nvSpPr>
          <p:cNvPr id="53" name="Rectangle 52"/>
          <p:cNvSpPr/>
          <p:nvPr/>
        </p:nvSpPr>
        <p:spPr>
          <a:xfrm>
            <a:off x="3771394" y="3246210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771394" y="3725155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774516" y="419749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771394" y="467902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771394" y="5167510"/>
            <a:ext cx="504092" cy="480237"/>
          </a:xfrm>
          <a:prstGeom prst="rect">
            <a:avLst/>
          </a:prstGeom>
          <a:solidFill>
            <a:srgbClr val="FFAADC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706040" y="5649043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9" name="Rectangle 58"/>
          <p:cNvSpPr/>
          <p:nvPr/>
        </p:nvSpPr>
        <p:spPr>
          <a:xfrm>
            <a:off x="2221707" y="5658959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737374" y="5658959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253041" y="56602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768708" y="5656923"/>
            <a:ext cx="504092" cy="4802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446981" y="6034786"/>
                <a:ext cx="8292612" cy="13747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𝑗</m:t>
                          </m:r>
                        </m:e>
                      </m:d>
                      <m:r>
                        <a:rPr lang="en-US" sz="1400" b="0" i="1" smtClean="0">
                          <a:latin typeface="Cambria Math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mr-IN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mr-I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0                                    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=0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or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𝐶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−1,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+1                      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=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  <m:e>
                              <m:func>
                                <m:funcPr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max</m:t>
                                  </m:r>
                                </m:fName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 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</m:t>
                                          </m:r>
                                        </m:e>
                                      </m:d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, 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−1,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46981" y="6034786"/>
                <a:ext cx="8292612" cy="1374775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220182" y="2662177"/>
            <a:ext cx="3295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Once we’ve filled this in, we can work backwards.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</p:txBody>
      </p:sp>
      <p:sp>
        <p:nvSpPr>
          <p:cNvPr id="117" name="TextBox 116"/>
          <p:cNvSpPr txBox="1"/>
          <p:nvPr/>
        </p:nvSpPr>
        <p:spPr>
          <a:xfrm>
            <a:off x="4344984" y="4837688"/>
            <a:ext cx="2727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This 3 came from that 2 </a:t>
            </a:r>
            <a:r>
              <a:rPr lang="mr-IN" dirty="0">
                <a:solidFill>
                  <a:schemeClr val="accent5"/>
                </a:solidFill>
              </a:rPr>
              <a:t>–</a:t>
            </a:r>
            <a:r>
              <a:rPr lang="en-US" dirty="0">
                <a:solidFill>
                  <a:schemeClr val="accent5"/>
                </a:solidFill>
              </a:rPr>
              <a:t> we found a match!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5220182" y="2662177"/>
            <a:ext cx="32951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Once we’ve filled this in, we can work backwards.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A diagonal jump means that we found an element of the LCS!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7C3253F-0949-6642-9EF2-F4952AC81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26</a:t>
            </a:fld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94ABA853-7E25-F641-B5D4-B9D295F773AC}"/>
              </a:ext>
            </a:extLst>
          </p:cNvPr>
          <p:cNvSpPr/>
          <p:nvPr/>
        </p:nvSpPr>
        <p:spPr>
          <a:xfrm>
            <a:off x="7461611" y="4703832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57830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>
            <a:off x="1706040" y="3234635"/>
            <a:ext cx="2572568" cy="2905853"/>
            <a:chOff x="1706040" y="3234635"/>
            <a:chExt cx="2572568" cy="2905853"/>
          </a:xfrm>
        </p:grpSpPr>
        <p:grpSp>
          <p:nvGrpSpPr>
            <p:cNvPr id="86" name="Group 85"/>
            <p:cNvGrpSpPr/>
            <p:nvPr/>
          </p:nvGrpSpPr>
          <p:grpSpPr>
            <a:xfrm>
              <a:off x="1708290" y="3234635"/>
              <a:ext cx="2054215" cy="2412745"/>
              <a:chOff x="618255" y="2644927"/>
              <a:chExt cx="2054215" cy="241274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97" name="Rectangle 96"/>
              <p:cNvSpPr/>
              <p:nvPr/>
            </p:nvSpPr>
            <p:spPr>
              <a:xfrm>
                <a:off x="618255" y="2644927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1133922" y="26548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1649589" y="26548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2165256" y="2656135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618255" y="3123872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1133922" y="3133788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1649589" y="3133788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2165256" y="313508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621377" y="3596214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1137044" y="360613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1652711" y="360613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2168378" y="3607422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618255" y="4077743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1133922" y="4087659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1649589" y="4087659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2165256" y="4088951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618255" y="4566227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1133922" y="45761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1649589" y="45761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2165256" y="4577435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7" name="Rectangle 86"/>
            <p:cNvSpPr/>
            <p:nvPr/>
          </p:nvSpPr>
          <p:spPr>
            <a:xfrm>
              <a:off x="3771394" y="3246210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3771394" y="3725155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3774516" y="4197497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3771394" y="4679026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3771394" y="5167510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706040" y="5649043"/>
              <a:ext cx="504092" cy="49015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221707" y="5658959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737374" y="5658959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3253041" y="5660251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768708" y="5656923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Rectangle 3"/>
          <p:cNvSpPr/>
          <p:nvPr/>
        </p:nvSpPr>
        <p:spPr>
          <a:xfrm>
            <a:off x="6341241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Rectangle 4"/>
          <p:cNvSpPr/>
          <p:nvPr/>
        </p:nvSpPr>
        <p:spPr>
          <a:xfrm>
            <a:off x="6845333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" name="Rectangle 5"/>
          <p:cNvSpPr/>
          <p:nvPr/>
        </p:nvSpPr>
        <p:spPr>
          <a:xfrm>
            <a:off x="7325979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7830071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8334163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6341241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45333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25979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30071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60595" y="125997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Y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5860595" y="311719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08290" y="3234635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23957" y="32445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739624" y="32445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255291" y="3245843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708290" y="3713580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223957" y="372349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739624" y="372349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255291" y="372478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711412" y="4185922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227079" y="419583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742746" y="419583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258413" y="4197130"/>
            <a:ext cx="504092" cy="4802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708290" y="4667451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223957" y="467736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739624" y="467736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255291" y="4678659"/>
            <a:ext cx="504092" cy="4802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708290" y="5155935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223957" y="51658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739624" y="51658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255291" y="5167143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09939" y="3720772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09939" y="4220560"/>
            <a:ext cx="504092" cy="44846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09939" y="4717676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09939" y="5203217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09939" y="5701609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229150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744817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260188" y="2361234"/>
            <a:ext cx="504092" cy="47589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775855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79575" y="4630071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968576" y="173967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Y</a:t>
            </a:r>
            <a:endParaRPr lang="en-US" sz="2800" dirty="0"/>
          </a:p>
        </p:txBody>
      </p:sp>
      <p:sp>
        <p:nvSpPr>
          <p:cNvPr id="53" name="Rectangle 52"/>
          <p:cNvSpPr/>
          <p:nvPr/>
        </p:nvSpPr>
        <p:spPr>
          <a:xfrm>
            <a:off x="3771394" y="3246210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771394" y="3725155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774516" y="419749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771394" y="467902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771394" y="5167510"/>
            <a:ext cx="504092" cy="480237"/>
          </a:xfrm>
          <a:prstGeom prst="rect">
            <a:avLst/>
          </a:prstGeom>
          <a:solidFill>
            <a:srgbClr val="FFAADC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706040" y="5649043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9" name="Rectangle 58"/>
          <p:cNvSpPr/>
          <p:nvPr/>
        </p:nvSpPr>
        <p:spPr>
          <a:xfrm>
            <a:off x="2221707" y="5658959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737374" y="5658959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253041" y="56602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768708" y="5656923"/>
            <a:ext cx="504092" cy="4802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446981" y="6034786"/>
                <a:ext cx="8292612" cy="13747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𝑗</m:t>
                          </m:r>
                        </m:e>
                      </m:d>
                      <m:r>
                        <a:rPr lang="en-US" sz="1400" b="0" i="1" smtClean="0">
                          <a:latin typeface="Cambria Math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mr-IN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mr-I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0                                    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=0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or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𝐶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−1,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+1                      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=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  <m:e>
                              <m:func>
                                <m:funcPr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max</m:t>
                                  </m:r>
                                </m:fName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 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</m:t>
                                          </m:r>
                                        </m:e>
                                      </m:d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, 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−1,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46981" y="6034786"/>
                <a:ext cx="8292612" cy="1374775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220182" y="2662177"/>
            <a:ext cx="32951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Once we’ve filled this in, we can work backwards.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A diagonal jump means that we found an element of the LCS!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</p:txBody>
      </p:sp>
      <p:sp>
        <p:nvSpPr>
          <p:cNvPr id="117" name="Rectangle 116"/>
          <p:cNvSpPr/>
          <p:nvPr/>
        </p:nvSpPr>
        <p:spPr>
          <a:xfrm>
            <a:off x="7461611" y="4703832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4356214" y="4321456"/>
            <a:ext cx="20234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That 2 may as well have come from this other 2.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27D238B-8CC5-CD45-A333-4C6DCE444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6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>
            <a:off x="1706040" y="3234635"/>
            <a:ext cx="2572568" cy="2905853"/>
            <a:chOff x="1706040" y="3234635"/>
            <a:chExt cx="2572568" cy="2905853"/>
          </a:xfrm>
        </p:grpSpPr>
        <p:grpSp>
          <p:nvGrpSpPr>
            <p:cNvPr id="86" name="Group 85"/>
            <p:cNvGrpSpPr/>
            <p:nvPr/>
          </p:nvGrpSpPr>
          <p:grpSpPr>
            <a:xfrm>
              <a:off x="1708290" y="3234635"/>
              <a:ext cx="2054215" cy="2412745"/>
              <a:chOff x="618255" y="2644927"/>
              <a:chExt cx="2054215" cy="241274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97" name="Rectangle 96"/>
              <p:cNvSpPr/>
              <p:nvPr/>
            </p:nvSpPr>
            <p:spPr>
              <a:xfrm>
                <a:off x="618255" y="2644927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1133922" y="26548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1649589" y="26548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2165256" y="2656135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618255" y="3123872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1133922" y="3133788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1649589" y="3133788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2165256" y="313508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621377" y="3596214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1137044" y="360613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1652711" y="360613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2168378" y="3607422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618255" y="4077743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1133922" y="4087659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1649589" y="4087659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2165256" y="4088951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618255" y="4566227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1133922" y="45761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1649589" y="45761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2165256" y="4577435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7" name="Rectangle 86"/>
            <p:cNvSpPr/>
            <p:nvPr/>
          </p:nvSpPr>
          <p:spPr>
            <a:xfrm>
              <a:off x="3771394" y="3246210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3771394" y="3725155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3774516" y="4197497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3771394" y="4679026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3771394" y="5167510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706040" y="5649043"/>
              <a:ext cx="504092" cy="49015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221707" y="5658959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737374" y="5658959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3253041" y="5660251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768708" y="5656923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Rectangle 3"/>
          <p:cNvSpPr/>
          <p:nvPr/>
        </p:nvSpPr>
        <p:spPr>
          <a:xfrm>
            <a:off x="6341241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Rectangle 4"/>
          <p:cNvSpPr/>
          <p:nvPr/>
        </p:nvSpPr>
        <p:spPr>
          <a:xfrm>
            <a:off x="6845333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" name="Rectangle 5"/>
          <p:cNvSpPr/>
          <p:nvPr/>
        </p:nvSpPr>
        <p:spPr>
          <a:xfrm>
            <a:off x="7325979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7830071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8334163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6341241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45333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25979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30071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60595" y="125997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Y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5860595" y="311719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08290" y="3234635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23957" y="32445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739624" y="32445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255291" y="3245843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708290" y="3713580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223957" y="372349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739624" y="372349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255291" y="372478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711412" y="4185922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227079" y="419583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742746" y="4195838"/>
            <a:ext cx="504092" cy="4802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258413" y="4197130"/>
            <a:ext cx="504092" cy="4802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708290" y="4667451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223957" y="467736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739624" y="467736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255291" y="4678659"/>
            <a:ext cx="504092" cy="4802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708290" y="5155935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223957" y="51658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739624" y="51658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255291" y="5167143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09939" y="3720772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09939" y="4220560"/>
            <a:ext cx="504092" cy="44846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09939" y="4717676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09939" y="5203217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09939" y="5701609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229150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744817" y="2361234"/>
            <a:ext cx="504092" cy="47589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260188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775855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79575" y="4630071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968576" y="173967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Y</a:t>
            </a:r>
            <a:endParaRPr lang="en-US" sz="2800" dirty="0"/>
          </a:p>
        </p:txBody>
      </p:sp>
      <p:sp>
        <p:nvSpPr>
          <p:cNvPr id="53" name="Rectangle 52"/>
          <p:cNvSpPr/>
          <p:nvPr/>
        </p:nvSpPr>
        <p:spPr>
          <a:xfrm>
            <a:off x="3771394" y="3246210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771394" y="3725155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774516" y="419749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771394" y="467902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771394" y="5167510"/>
            <a:ext cx="504092" cy="480237"/>
          </a:xfrm>
          <a:prstGeom prst="rect">
            <a:avLst/>
          </a:prstGeom>
          <a:solidFill>
            <a:srgbClr val="FFAADC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706040" y="5649043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9" name="Rectangle 58"/>
          <p:cNvSpPr/>
          <p:nvPr/>
        </p:nvSpPr>
        <p:spPr>
          <a:xfrm>
            <a:off x="2221707" y="5658959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737374" y="5658959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253041" y="56602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768708" y="5656923"/>
            <a:ext cx="504092" cy="4802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446981" y="6034786"/>
                <a:ext cx="8292612" cy="13747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𝑗</m:t>
                          </m:r>
                        </m:e>
                      </m:d>
                      <m:r>
                        <a:rPr lang="en-US" sz="1400" b="0" i="1" smtClean="0">
                          <a:latin typeface="Cambria Math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mr-IN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mr-I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0                                    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=0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or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𝐶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−1,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+1                      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=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  <m:e>
                              <m:func>
                                <m:funcPr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max</m:t>
                                  </m:r>
                                </m:fName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 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</m:t>
                                          </m:r>
                                        </m:e>
                                      </m:d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, 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−1,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46981" y="6034786"/>
                <a:ext cx="8292612" cy="1374775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220182" y="2662177"/>
            <a:ext cx="32951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Once we’ve filled this in, we can work backwards.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A diagonal jump means that we found an element of the LCS!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</p:txBody>
      </p:sp>
      <p:sp>
        <p:nvSpPr>
          <p:cNvPr id="117" name="Rectangle 116"/>
          <p:cNvSpPr/>
          <p:nvPr/>
        </p:nvSpPr>
        <p:spPr>
          <a:xfrm>
            <a:off x="7461611" y="4703832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4AFFAD0-17E8-3F47-9337-92709D971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869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>
            <a:off x="1706040" y="3234635"/>
            <a:ext cx="2572568" cy="2905853"/>
            <a:chOff x="1706040" y="3234635"/>
            <a:chExt cx="2572568" cy="2905853"/>
          </a:xfrm>
        </p:grpSpPr>
        <p:grpSp>
          <p:nvGrpSpPr>
            <p:cNvPr id="86" name="Group 85"/>
            <p:cNvGrpSpPr/>
            <p:nvPr/>
          </p:nvGrpSpPr>
          <p:grpSpPr>
            <a:xfrm>
              <a:off x="1708290" y="3234635"/>
              <a:ext cx="2054215" cy="2412745"/>
              <a:chOff x="618255" y="2644927"/>
              <a:chExt cx="2054215" cy="241274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97" name="Rectangle 96"/>
              <p:cNvSpPr/>
              <p:nvPr/>
            </p:nvSpPr>
            <p:spPr>
              <a:xfrm>
                <a:off x="618255" y="2644927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1133922" y="26548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1649589" y="26548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2165256" y="2656135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618255" y="3123872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1133922" y="3133788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1649589" y="3133788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2165256" y="313508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621377" y="3596214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1137044" y="360613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1652711" y="360613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2168378" y="3607422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618255" y="4077743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1133922" y="4087659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1649589" y="4087659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2165256" y="4088951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618255" y="4566227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1133922" y="45761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1649589" y="45761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2165256" y="4577435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7" name="Rectangle 86"/>
            <p:cNvSpPr/>
            <p:nvPr/>
          </p:nvSpPr>
          <p:spPr>
            <a:xfrm>
              <a:off x="3771394" y="3246210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3771394" y="3725155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3774516" y="4197497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3771394" y="4679026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3771394" y="5167510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706040" y="5649043"/>
              <a:ext cx="504092" cy="49015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221707" y="5658959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737374" y="5658959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3253041" y="5660251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768708" y="5656923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Rectangle 3"/>
          <p:cNvSpPr/>
          <p:nvPr/>
        </p:nvSpPr>
        <p:spPr>
          <a:xfrm>
            <a:off x="6341241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Rectangle 4"/>
          <p:cNvSpPr/>
          <p:nvPr/>
        </p:nvSpPr>
        <p:spPr>
          <a:xfrm>
            <a:off x="6845333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" name="Rectangle 5"/>
          <p:cNvSpPr/>
          <p:nvPr/>
        </p:nvSpPr>
        <p:spPr>
          <a:xfrm>
            <a:off x="7325979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7830071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8334163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6341241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45333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25979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30071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60595" y="125997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Y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5860595" y="311719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08290" y="3234635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23957" y="32445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739624" y="32445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255291" y="3245843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708290" y="3713580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223957" y="3723496"/>
            <a:ext cx="504092" cy="4802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739624" y="372349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255291" y="372478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711412" y="4185922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227079" y="419583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742746" y="4195838"/>
            <a:ext cx="504092" cy="480237"/>
          </a:xfrm>
          <a:prstGeom prst="rect">
            <a:avLst/>
          </a:prstGeom>
          <a:solidFill>
            <a:srgbClr val="FFAADC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258413" y="4197130"/>
            <a:ext cx="504092" cy="4802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708290" y="4667451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223957" y="467736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739624" y="467736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255291" y="4678659"/>
            <a:ext cx="504092" cy="4802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708290" y="5155935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223957" y="51658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739624" y="51658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255291" y="5167143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09939" y="3720772"/>
            <a:ext cx="504092" cy="44846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09939" y="4220560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09939" y="4717676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09939" y="5203217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09939" y="5701609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229150" y="2361234"/>
            <a:ext cx="504092" cy="47589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744817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260188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775855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79575" y="4630071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968576" y="173967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Y</a:t>
            </a:r>
            <a:endParaRPr lang="en-US" sz="2800" dirty="0"/>
          </a:p>
        </p:txBody>
      </p:sp>
      <p:sp>
        <p:nvSpPr>
          <p:cNvPr id="53" name="Rectangle 52"/>
          <p:cNvSpPr/>
          <p:nvPr/>
        </p:nvSpPr>
        <p:spPr>
          <a:xfrm>
            <a:off x="3771394" y="3246210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771394" y="3725155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774516" y="419749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771394" y="467902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771394" y="5167510"/>
            <a:ext cx="504092" cy="480237"/>
          </a:xfrm>
          <a:prstGeom prst="rect">
            <a:avLst/>
          </a:prstGeom>
          <a:solidFill>
            <a:srgbClr val="FFAADC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706040" y="5649043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9" name="Rectangle 58"/>
          <p:cNvSpPr/>
          <p:nvPr/>
        </p:nvSpPr>
        <p:spPr>
          <a:xfrm>
            <a:off x="2221707" y="5658959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737374" y="5658959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253041" y="56602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768708" y="5656923"/>
            <a:ext cx="504092" cy="4802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446981" y="6034786"/>
                <a:ext cx="8292612" cy="13747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𝑗</m:t>
                          </m:r>
                        </m:e>
                      </m:d>
                      <m:r>
                        <a:rPr lang="en-US" sz="1400" b="0" i="1" smtClean="0">
                          <a:latin typeface="Cambria Math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mr-IN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mr-I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0                                    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=0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or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𝐶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−1,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+1                      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=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  <m:e>
                              <m:func>
                                <m:funcPr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max</m:t>
                                  </m:r>
                                </m:fName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 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</m:t>
                                          </m:r>
                                        </m:e>
                                      </m:d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, 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−1,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46981" y="6034786"/>
                <a:ext cx="8292612" cy="1374775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220182" y="2662177"/>
            <a:ext cx="32951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Once we’ve filled this in, we can work backwards.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A diagonal jump means that we found an element of the LCS!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</p:txBody>
      </p:sp>
      <p:sp>
        <p:nvSpPr>
          <p:cNvPr id="117" name="Rectangle 116"/>
          <p:cNvSpPr/>
          <p:nvPr/>
        </p:nvSpPr>
        <p:spPr>
          <a:xfrm>
            <a:off x="7461611" y="4703832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6693462" y="4703832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2359417-CEE1-8544-B075-727F4D5CC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84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4401"/>
            <a:ext cx="7776796" cy="4351338"/>
          </a:xfrm>
        </p:spPr>
        <p:txBody>
          <a:bodyPr/>
          <a:lstStyle/>
          <a:p>
            <a:r>
              <a:rPr lang="en-US" dirty="0"/>
              <a:t>Dynamic programming is an </a:t>
            </a:r>
            <a:r>
              <a:rPr lang="en-US" dirty="0">
                <a:solidFill>
                  <a:srgbClr val="CF6E6C"/>
                </a:solidFill>
              </a:rPr>
              <a:t>algorithm design paradigm.</a:t>
            </a:r>
          </a:p>
          <a:p>
            <a:r>
              <a:rPr lang="en-US" dirty="0"/>
              <a:t>Basic idea:</a:t>
            </a:r>
          </a:p>
          <a:p>
            <a:pPr lvl="1"/>
            <a:r>
              <a:rPr lang="en-US" dirty="0"/>
              <a:t>Identify </a:t>
            </a:r>
            <a:r>
              <a:rPr lang="en-US" b="1" dirty="0"/>
              <a:t>optimal sub-structure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Optimum to the big problem is built out of optima of small sub-problems</a:t>
            </a:r>
          </a:p>
          <a:p>
            <a:pPr lvl="1"/>
            <a:r>
              <a:rPr lang="en-US" dirty="0"/>
              <a:t>Take advantage of </a:t>
            </a:r>
            <a:r>
              <a:rPr lang="en-US" b="1" dirty="0"/>
              <a:t>overlapping sub-problems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Only solve each sub-problem once, then use it again and again</a:t>
            </a:r>
          </a:p>
          <a:p>
            <a:pPr lvl="1"/>
            <a:r>
              <a:rPr lang="en-US" dirty="0"/>
              <a:t>Keep track of the solutions to sub-problems in a table as you build to the final solution.</a:t>
            </a:r>
          </a:p>
        </p:txBody>
      </p:sp>
      <p:sp>
        <p:nvSpPr>
          <p:cNvPr id="5" name="Rectangle 4"/>
          <p:cNvSpPr/>
          <p:nvPr/>
        </p:nvSpPr>
        <p:spPr>
          <a:xfrm rot="894320">
            <a:off x="4696958" y="39301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8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F6E6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Dynamic </a:t>
            </a:r>
          </a:p>
          <a:p>
            <a:pPr algn="ctr"/>
            <a:r>
              <a:rPr lang="en-US" sz="48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F6E6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Programming!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6C32B-F226-3F47-B648-213ED94D3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15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>
            <a:off x="1706040" y="3234635"/>
            <a:ext cx="2572568" cy="2905853"/>
            <a:chOff x="1706040" y="3234635"/>
            <a:chExt cx="2572568" cy="2905853"/>
          </a:xfrm>
        </p:grpSpPr>
        <p:grpSp>
          <p:nvGrpSpPr>
            <p:cNvPr id="86" name="Group 85"/>
            <p:cNvGrpSpPr/>
            <p:nvPr/>
          </p:nvGrpSpPr>
          <p:grpSpPr>
            <a:xfrm>
              <a:off x="1708290" y="3234635"/>
              <a:ext cx="2054215" cy="2412745"/>
              <a:chOff x="618255" y="2644927"/>
              <a:chExt cx="2054215" cy="241274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97" name="Rectangle 96"/>
              <p:cNvSpPr/>
              <p:nvPr/>
            </p:nvSpPr>
            <p:spPr>
              <a:xfrm>
                <a:off x="618255" y="2644927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1133922" y="26548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1649589" y="26548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2165256" y="2656135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618255" y="3123872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1133922" y="3133788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1649589" y="3133788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2165256" y="313508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621377" y="3596214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1137044" y="360613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1652711" y="360613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2168378" y="3607422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618255" y="4077743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1133922" y="4087659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1649589" y="4087659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2165256" y="4088951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618255" y="4566227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1133922" y="45761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1649589" y="45761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2165256" y="4577435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7" name="Rectangle 86"/>
            <p:cNvSpPr/>
            <p:nvPr/>
          </p:nvSpPr>
          <p:spPr>
            <a:xfrm>
              <a:off x="3771394" y="3246210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3771394" y="3725155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3774516" y="4197497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3771394" y="4679026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3771394" y="5167510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706040" y="5649043"/>
              <a:ext cx="504092" cy="49015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221707" y="5658959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737374" y="5658959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3253041" y="5660251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768708" y="5656923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Rectangle 3"/>
          <p:cNvSpPr/>
          <p:nvPr/>
        </p:nvSpPr>
        <p:spPr>
          <a:xfrm>
            <a:off x="6341241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Rectangle 4"/>
          <p:cNvSpPr/>
          <p:nvPr/>
        </p:nvSpPr>
        <p:spPr>
          <a:xfrm>
            <a:off x="6845333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" name="Rectangle 5"/>
          <p:cNvSpPr/>
          <p:nvPr/>
        </p:nvSpPr>
        <p:spPr>
          <a:xfrm>
            <a:off x="7325979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7830071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8334163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6341241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45333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25979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30071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60595" y="125997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Y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5860595" y="311719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08290" y="3234635"/>
            <a:ext cx="504092" cy="4901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23957" y="32445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739624" y="32445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255291" y="3245843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708290" y="3713580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223957" y="3723496"/>
            <a:ext cx="504092" cy="480237"/>
          </a:xfrm>
          <a:prstGeom prst="rect">
            <a:avLst/>
          </a:prstGeom>
          <a:solidFill>
            <a:srgbClr val="FFAADC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739624" y="372349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255291" y="372478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711412" y="4185922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227079" y="419583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742746" y="4195838"/>
            <a:ext cx="504092" cy="480237"/>
          </a:xfrm>
          <a:prstGeom prst="rect">
            <a:avLst/>
          </a:prstGeom>
          <a:solidFill>
            <a:srgbClr val="FFAADC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258413" y="4197130"/>
            <a:ext cx="504092" cy="4802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708290" y="4667451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223957" y="467736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739624" y="467736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255291" y="4678659"/>
            <a:ext cx="504092" cy="4802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708290" y="5155935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223957" y="51658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739624" y="51658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255291" y="5167143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09939" y="3720772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09939" y="4220560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09939" y="4717676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09939" y="5203217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09939" y="5701609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229150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744817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260188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775855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79575" y="4630071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968576" y="173967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Y</a:t>
            </a:r>
            <a:endParaRPr lang="en-US" sz="2800" dirty="0"/>
          </a:p>
        </p:txBody>
      </p:sp>
      <p:sp>
        <p:nvSpPr>
          <p:cNvPr id="53" name="Rectangle 52"/>
          <p:cNvSpPr/>
          <p:nvPr/>
        </p:nvSpPr>
        <p:spPr>
          <a:xfrm>
            <a:off x="3771394" y="3246210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771394" y="3725155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774516" y="419749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771394" y="467902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771394" y="5167510"/>
            <a:ext cx="504092" cy="480237"/>
          </a:xfrm>
          <a:prstGeom prst="rect">
            <a:avLst/>
          </a:prstGeom>
          <a:solidFill>
            <a:srgbClr val="FFAADC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706040" y="5649043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9" name="Rectangle 58"/>
          <p:cNvSpPr/>
          <p:nvPr/>
        </p:nvSpPr>
        <p:spPr>
          <a:xfrm>
            <a:off x="2221707" y="5658959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737374" y="5658959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253041" y="56602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768708" y="5656923"/>
            <a:ext cx="504092" cy="4802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446981" y="6034786"/>
                <a:ext cx="8292612" cy="13747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𝑗</m:t>
                          </m:r>
                        </m:e>
                      </m:d>
                      <m:r>
                        <a:rPr lang="en-US" sz="1400" b="0" i="1" smtClean="0">
                          <a:latin typeface="Cambria Math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mr-IN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mr-I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0                                    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=0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or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𝐶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−1,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+1                      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=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  <m:e>
                              <m:func>
                                <m:funcPr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max</m:t>
                                  </m:r>
                                </m:fName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 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</m:t>
                                          </m:r>
                                        </m:e>
                                      </m:d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, 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−1,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46981" y="6034786"/>
                <a:ext cx="8292612" cy="1374775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220182" y="2662177"/>
            <a:ext cx="32951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Once we’ve filled this in, we can work backwards.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A diagonal jump means that we found an element of the LCS!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</p:txBody>
      </p:sp>
      <p:sp>
        <p:nvSpPr>
          <p:cNvPr id="117" name="Rectangle 116"/>
          <p:cNvSpPr/>
          <p:nvPr/>
        </p:nvSpPr>
        <p:spPr>
          <a:xfrm>
            <a:off x="7461611" y="4703832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6693462" y="4703832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5906859" y="4703832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74537" y="5439541"/>
            <a:ext cx="2497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This is the LCS!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BAD453D-7B14-5549-A46D-C287DFE23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2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Finding an LCS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210550" cy="4351338"/>
          </a:xfrm>
        </p:spPr>
        <p:txBody>
          <a:bodyPr/>
          <a:lstStyle/>
          <a:p>
            <a:r>
              <a:rPr lang="en-US" dirty="0"/>
              <a:t>Good exercise to write out pseudocode for what we just saw!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Or you can find it in lecture notes.</a:t>
            </a:r>
          </a:p>
          <a:p>
            <a:r>
              <a:rPr lang="en-US" dirty="0"/>
              <a:t>Takes time O(</a:t>
            </a:r>
            <a:r>
              <a:rPr lang="en-US" dirty="0" err="1"/>
              <a:t>mn</a:t>
            </a:r>
            <a:r>
              <a:rPr lang="en-US" dirty="0"/>
              <a:t>) to fill the table</a:t>
            </a:r>
          </a:p>
          <a:p>
            <a:r>
              <a:rPr lang="en-US" dirty="0"/>
              <a:t>Takes time O(n + m) on top of that to recover the LCS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We walk up and left in an n-by-m array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We can only do that for n + m steps.</a:t>
            </a:r>
          </a:p>
          <a:p>
            <a:r>
              <a:rPr lang="en-US" dirty="0"/>
              <a:t>Altogether, we can find LCS(X,Y) in time O(</a:t>
            </a:r>
            <a:r>
              <a:rPr lang="en-US" dirty="0" err="1"/>
              <a:t>mn</a:t>
            </a:r>
            <a:r>
              <a:rPr lang="en-US" dirty="0"/>
              <a:t>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AE356-5231-574E-80B3-B850145F3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32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</a:t>
            </a:r>
            <a:r>
              <a:rPr lang="en-US" sz="2800" dirty="0">
                <a:solidFill>
                  <a:schemeClr val="accent3"/>
                </a:solidFill>
              </a:rPr>
              <a:t>for applying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16731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Step 1: </a:t>
            </a:r>
            <a:r>
              <a:rPr lang="en-US" dirty="0"/>
              <a:t>Identify </a:t>
            </a:r>
            <a:r>
              <a:rPr lang="en-US" dirty="0">
                <a:solidFill>
                  <a:schemeClr val="accent1"/>
                </a:solidFill>
              </a:rPr>
              <a:t>optimal substructure.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2: </a:t>
            </a:r>
            <a:r>
              <a:rPr lang="en-US" dirty="0"/>
              <a:t>Find a </a:t>
            </a:r>
            <a:r>
              <a:rPr lang="en-US" dirty="0">
                <a:solidFill>
                  <a:schemeClr val="accent6"/>
                </a:solidFill>
              </a:rPr>
              <a:t>recursive formulation </a:t>
            </a:r>
            <a:r>
              <a:rPr lang="en-US" dirty="0"/>
              <a:t>for the length of the longest common subsequence.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3: </a:t>
            </a:r>
            <a:r>
              <a:rPr lang="en-US" dirty="0">
                <a:solidFill>
                  <a:schemeClr val="accent5"/>
                </a:solidFill>
              </a:rPr>
              <a:t>Use dynamic programming </a:t>
            </a:r>
            <a:r>
              <a:rPr lang="en-US" dirty="0"/>
              <a:t>to find the length of the longest common subsequence.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4: </a:t>
            </a:r>
            <a:r>
              <a:rPr lang="en-US" dirty="0"/>
              <a:t>If needed, keep track of some additional info so that the algorithm from Step 3 can </a:t>
            </a:r>
            <a:r>
              <a:rPr lang="en-US" dirty="0">
                <a:solidFill>
                  <a:srgbClr val="B400AB"/>
                </a:solidFill>
              </a:rPr>
              <a:t>find the actual LCS.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5: </a:t>
            </a:r>
            <a:r>
              <a:rPr lang="en-US" dirty="0"/>
              <a:t>If needed, </a:t>
            </a:r>
            <a:r>
              <a:rPr lang="en-US" dirty="0">
                <a:solidFill>
                  <a:srgbClr val="7030A0"/>
                </a:solidFill>
              </a:rPr>
              <a:t>code this up like a reasonable person.</a:t>
            </a:r>
          </a:p>
        </p:txBody>
      </p:sp>
      <p:sp>
        <p:nvSpPr>
          <p:cNvPr id="4" name="Left Arrow 3"/>
          <p:cNvSpPr/>
          <p:nvPr/>
        </p:nvSpPr>
        <p:spPr>
          <a:xfrm rot="19006928">
            <a:off x="7867242" y="4949038"/>
            <a:ext cx="902677" cy="454634"/>
          </a:xfrm>
          <a:prstGeom prst="lef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87F34C-5EB8-524D-8C1D-412328C9E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7534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Our approach actually isn’t so bad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8318580" cy="471407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If we are only interested in the length of the LCS we can do a bit better on space: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Since we go across the table one-row-at-a-time, we can only keep two rows if we want.</a:t>
            </a:r>
          </a:p>
          <a:p>
            <a:r>
              <a:rPr lang="en-US" dirty="0"/>
              <a:t>If we want to recover the LCS, we need to keep the whole table.</a:t>
            </a:r>
          </a:p>
          <a:p>
            <a:pPr lvl="1"/>
            <a:endParaRPr lang="en-US" dirty="0">
              <a:solidFill>
                <a:srgbClr val="FF8600"/>
              </a:solidFill>
            </a:endParaRPr>
          </a:p>
          <a:p>
            <a:r>
              <a:rPr lang="en-US" dirty="0">
                <a:solidFill>
                  <a:srgbClr val="FF8600"/>
                </a:solidFill>
              </a:rPr>
              <a:t>Can we do better </a:t>
            </a:r>
            <a:r>
              <a:rPr lang="en-US" dirty="0"/>
              <a:t>than O(</a:t>
            </a:r>
            <a:r>
              <a:rPr lang="en-US" dirty="0" err="1"/>
              <a:t>mn</a:t>
            </a:r>
            <a:r>
              <a:rPr lang="en-US" dirty="0"/>
              <a:t>) time?</a:t>
            </a:r>
          </a:p>
          <a:p>
            <a:pPr lvl="1"/>
            <a:r>
              <a:rPr lang="en-US" dirty="0"/>
              <a:t>A bit better.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By a log factor or so.</a:t>
            </a:r>
          </a:p>
          <a:p>
            <a:pPr lvl="1"/>
            <a:r>
              <a:rPr lang="en-US" dirty="0"/>
              <a:t>But doing much better (</a:t>
            </a:r>
            <a:r>
              <a:rPr lang="en-US" dirty="0" err="1"/>
              <a:t>polynomially</a:t>
            </a:r>
            <a:r>
              <a:rPr lang="en-US" dirty="0"/>
              <a:t> better) is an open problem!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8916B-BA15-004E-9412-4772651EF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69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find LCS(X,Y) in time O(nm)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if |Y|=n, |X|=m</a:t>
            </a:r>
          </a:p>
          <a:p>
            <a:pPr lvl="1"/>
            <a:endParaRPr lang="en-US" dirty="0">
              <a:solidFill>
                <a:schemeClr val="accent1"/>
              </a:solidFill>
            </a:endParaRPr>
          </a:p>
          <a:p>
            <a:r>
              <a:rPr lang="en-US" dirty="0"/>
              <a:t>We went through the steps of coming up with a dynamic programming algorithm.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We kept a 2-dimensional table, breaking down the problem by decrementing the length of X and 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C387D2-23FC-7945-882C-5404AB9D8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4737" y="4313986"/>
            <a:ext cx="2535473" cy="25354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150" y="157356"/>
            <a:ext cx="7886700" cy="1325563"/>
          </a:xfrm>
        </p:spPr>
        <p:txBody>
          <a:bodyPr/>
          <a:lstStyle/>
          <a:p>
            <a:r>
              <a:rPr lang="en-US" dirty="0"/>
              <a:t>Example 2: Knapsack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82919"/>
            <a:ext cx="78867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 have n items with weights and values: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And we have a knapsack: 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it can only carry so much weight: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626" y="1998496"/>
            <a:ext cx="890016" cy="8900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3371" y="1998496"/>
            <a:ext cx="938946" cy="9389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0210" y="1998496"/>
            <a:ext cx="815140" cy="8151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8981" y="1966357"/>
            <a:ext cx="922155" cy="9221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3804" y="1751737"/>
            <a:ext cx="1136775" cy="11367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5665" y="3113587"/>
            <a:ext cx="91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Weight: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5665" y="3701409"/>
            <a:ext cx="91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Value: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82501" y="3005865"/>
            <a:ext cx="682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50795" y="3005864"/>
            <a:ext cx="682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18736" y="3005863"/>
            <a:ext cx="682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75590" y="3005863"/>
            <a:ext cx="682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83508" y="2988523"/>
            <a:ext cx="682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11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80246" y="3670274"/>
            <a:ext cx="682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20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15758" y="3667231"/>
            <a:ext cx="682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18736" y="3655654"/>
            <a:ext cx="682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71488" y="3602770"/>
            <a:ext cx="682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35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71357" y="3664195"/>
            <a:ext cx="682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13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6055" y="2402817"/>
            <a:ext cx="91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Item: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35506" y="4812038"/>
            <a:ext cx="2170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Capacity: 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7C3AF-6654-1547-8CA5-88DC016DE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1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11" y="115839"/>
            <a:ext cx="1413152" cy="141315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Unbounded Knapsack:</a:t>
            </a:r>
          </a:p>
          <a:p>
            <a:pPr lvl="1"/>
            <a:r>
              <a:rPr lang="en-US" dirty="0"/>
              <a:t>Suppose I have </a:t>
            </a:r>
            <a:r>
              <a:rPr lang="en-US" dirty="0">
                <a:solidFill>
                  <a:schemeClr val="accent4"/>
                </a:solidFill>
              </a:rPr>
              <a:t>infinite copies </a:t>
            </a:r>
            <a:r>
              <a:rPr lang="en-US" dirty="0"/>
              <a:t>of all items.</a:t>
            </a:r>
          </a:p>
          <a:p>
            <a:pPr lvl="1"/>
            <a:r>
              <a:rPr lang="en-US" dirty="0"/>
              <a:t>What’s the </a:t>
            </a:r>
            <a:r>
              <a:rPr lang="en-US" dirty="0">
                <a:solidFill>
                  <a:schemeClr val="accent1"/>
                </a:solidFill>
              </a:rPr>
              <a:t>most valuable way to fill the knapsack</a:t>
            </a:r>
            <a:r>
              <a:rPr lang="en-US" dirty="0"/>
              <a:t>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0/1 Knapsack:</a:t>
            </a:r>
          </a:p>
          <a:p>
            <a:pPr lvl="1"/>
            <a:r>
              <a:rPr lang="en-US" dirty="0"/>
              <a:t>Suppose I have </a:t>
            </a:r>
            <a:r>
              <a:rPr lang="en-US" dirty="0">
                <a:solidFill>
                  <a:schemeClr val="accent4"/>
                </a:solidFill>
              </a:rPr>
              <a:t>only one copy</a:t>
            </a:r>
            <a:r>
              <a:rPr lang="en-US" dirty="0"/>
              <a:t> of each item.</a:t>
            </a:r>
          </a:p>
          <a:p>
            <a:pPr lvl="1"/>
            <a:r>
              <a:rPr lang="en-US" dirty="0"/>
              <a:t>What’s the </a:t>
            </a:r>
            <a:r>
              <a:rPr lang="en-US" dirty="0">
                <a:solidFill>
                  <a:schemeClr val="accent1"/>
                </a:solidFill>
              </a:rPr>
              <a:t>most valuable way to fill the knapsack</a:t>
            </a:r>
            <a:r>
              <a:rPr lang="en-US" dirty="0"/>
              <a:t>? 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320937" y="0"/>
            <a:ext cx="5649593" cy="1475713"/>
            <a:chOff x="-479811" y="1751737"/>
            <a:chExt cx="9046225" cy="260051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3371" y="1998496"/>
              <a:ext cx="938946" cy="93894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0210" y="1998496"/>
              <a:ext cx="815140" cy="81514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6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75590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883508" y="298852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11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680245" y="367027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20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8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14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871487" y="360276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35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271357" y="366419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13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222078" y="976707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10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9115" y="3331947"/>
            <a:ext cx="575909" cy="52329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3108" y="3331947"/>
            <a:ext cx="575909" cy="52329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5411" y="3331947"/>
            <a:ext cx="586395" cy="53282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4109" y="3331947"/>
            <a:ext cx="586395" cy="53282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733807" y="3270429"/>
            <a:ext cx="3503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Total weight: 10</a:t>
            </a:r>
          </a:p>
          <a:p>
            <a:r>
              <a:rPr lang="en-US" dirty="0">
                <a:solidFill>
                  <a:schemeClr val="accent1"/>
                </a:solidFill>
              </a:rPr>
              <a:t>Total value: 42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479" y="5915315"/>
            <a:ext cx="575909" cy="52329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563" y="5913324"/>
            <a:ext cx="555837" cy="50505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4714" y="5913324"/>
            <a:ext cx="586395" cy="53282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686299" y="5842687"/>
            <a:ext cx="3503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Total weight: 9</a:t>
            </a:r>
          </a:p>
          <a:p>
            <a:r>
              <a:rPr lang="en-US" dirty="0">
                <a:solidFill>
                  <a:schemeClr val="accent1"/>
                </a:solidFill>
              </a:rPr>
              <a:t>Total value: 35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416689" y="1678329"/>
            <a:ext cx="83330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ight Arrow 38"/>
          <p:cNvSpPr/>
          <p:nvPr/>
        </p:nvSpPr>
        <p:spPr>
          <a:xfrm>
            <a:off x="-135279" y="1713651"/>
            <a:ext cx="763929" cy="6250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5E309C-EC8C-B742-B32C-49B8D6578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3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1" grpId="0"/>
      <p:bldP spid="35" grpId="0"/>
      <p:bldP spid="3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notation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1252" y="3907337"/>
            <a:ext cx="2028475" cy="2028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05902" y="5935812"/>
            <a:ext cx="2442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Capacity: W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828086" y="1700665"/>
            <a:ext cx="7394545" cy="2080209"/>
            <a:chOff x="182140" y="1751737"/>
            <a:chExt cx="8333210" cy="260571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0210" y="1998496"/>
              <a:ext cx="815140" cy="81514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82140" y="3105108"/>
              <a:ext cx="1257737" cy="462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3261" y="3833016"/>
              <a:ext cx="914518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82500" y="3005863"/>
              <a:ext cx="1010713" cy="732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4"/>
                  </a:solidFill>
                </a:rPr>
                <a:t>w</a:t>
              </a:r>
              <a:r>
                <a:rPr lang="en-US" sz="3200" baseline="-25000">
                  <a:solidFill>
                    <a:schemeClr val="accent4"/>
                  </a:solidFill>
                </a:rPr>
                <a:t>1</a:t>
              </a:r>
              <a:endParaRPr lang="en-US" sz="3200" dirty="0">
                <a:solidFill>
                  <a:schemeClr val="accent4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810349" y="3624948"/>
              <a:ext cx="682905" cy="732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1"/>
                  </a:solidFill>
                </a:rPr>
                <a:t>v</a:t>
              </a:r>
              <a:r>
                <a:rPr lang="en-US" sz="3200" baseline="-25000">
                  <a:solidFill>
                    <a:schemeClr val="accent1"/>
                  </a:solidFill>
                </a:rPr>
                <a:t>1</a:t>
              </a:r>
              <a:endParaRPr lang="en-US" sz="3200" dirty="0">
                <a:solidFill>
                  <a:schemeClr val="accent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76055" y="2402817"/>
              <a:ext cx="9145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410812" y="2701866"/>
            <a:ext cx="896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w</a:t>
            </a:r>
            <a:r>
              <a:rPr lang="en-US" sz="3200" baseline="-25000" dirty="0">
                <a:solidFill>
                  <a:schemeClr val="accent4"/>
                </a:solidFill>
              </a:rPr>
              <a:t>2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33877" y="2701866"/>
            <a:ext cx="896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w</a:t>
            </a:r>
            <a:r>
              <a:rPr lang="en-US" sz="3200" baseline="-25000" dirty="0">
                <a:solidFill>
                  <a:schemeClr val="accent4"/>
                </a:solidFill>
              </a:rPr>
              <a:t>3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51295" y="2623471"/>
            <a:ext cx="896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4"/>
                </a:solidFill>
              </a:rPr>
              <a:t>w</a:t>
            </a:r>
            <a:r>
              <a:rPr lang="en-US" sz="3200" baseline="-25000" dirty="0" err="1">
                <a:solidFill>
                  <a:schemeClr val="accent4"/>
                </a:solidFill>
              </a:rPr>
              <a:t>n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66563" y="3191586"/>
            <a:ext cx="841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v</a:t>
            </a:r>
            <a:r>
              <a:rPr lang="en-US" sz="3200" baseline="-25000" dirty="0">
                <a:solidFill>
                  <a:schemeClr val="accent1"/>
                </a:solidFill>
              </a:rPr>
              <a:t>2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79831" y="3217242"/>
            <a:ext cx="605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v</a:t>
            </a:r>
            <a:r>
              <a:rPr lang="en-US" sz="3200" baseline="-25000" dirty="0">
                <a:solidFill>
                  <a:schemeClr val="accent1"/>
                </a:solidFill>
              </a:rPr>
              <a:t>3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96736" y="3217242"/>
            <a:ext cx="605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1"/>
                </a:solidFill>
              </a:rPr>
              <a:t>v</a:t>
            </a:r>
            <a:r>
              <a:rPr lang="en-US" sz="3200" baseline="-25000" dirty="0" err="1">
                <a:solidFill>
                  <a:schemeClr val="accent1"/>
                </a:solidFill>
              </a:rPr>
              <a:t>n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22491" y="2466000"/>
            <a:ext cx="1053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4400" dirty="0"/>
              <a:t>…</a:t>
            </a:r>
            <a:endParaRPr lang="en-US" sz="4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0A4599-FC54-894F-8FB8-726F231A4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89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</a:t>
            </a:r>
            <a:r>
              <a:rPr lang="en-US" sz="2800" dirty="0">
                <a:solidFill>
                  <a:schemeClr val="accent3"/>
                </a:solidFill>
              </a:rPr>
              <a:t>for applying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16731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Step 1: </a:t>
            </a:r>
            <a:r>
              <a:rPr lang="en-US" dirty="0"/>
              <a:t>Identify </a:t>
            </a:r>
            <a:r>
              <a:rPr lang="en-US" dirty="0">
                <a:solidFill>
                  <a:schemeClr val="accent1"/>
                </a:solidFill>
              </a:rPr>
              <a:t>optimal substructure.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2: </a:t>
            </a:r>
            <a:r>
              <a:rPr lang="en-US" dirty="0"/>
              <a:t>Find a </a:t>
            </a:r>
            <a:r>
              <a:rPr lang="en-US" dirty="0">
                <a:solidFill>
                  <a:schemeClr val="accent6"/>
                </a:solidFill>
              </a:rPr>
              <a:t>recursive formulation </a:t>
            </a:r>
            <a:r>
              <a:rPr lang="en-US" dirty="0"/>
              <a:t>for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3: </a:t>
            </a:r>
            <a:r>
              <a:rPr lang="en-US" dirty="0">
                <a:solidFill>
                  <a:schemeClr val="accent5"/>
                </a:solidFill>
              </a:rPr>
              <a:t>Use dynamic programming </a:t>
            </a:r>
            <a:r>
              <a:rPr lang="en-US" dirty="0"/>
              <a:t>to find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4: </a:t>
            </a:r>
            <a:r>
              <a:rPr lang="en-US" dirty="0"/>
              <a:t>If needed, keep track of some additional info so that the algorithm from Step 3 can </a:t>
            </a:r>
            <a:r>
              <a:rPr lang="en-US" dirty="0">
                <a:solidFill>
                  <a:srgbClr val="B400AB"/>
                </a:solidFill>
              </a:rPr>
              <a:t>find the actual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5: </a:t>
            </a:r>
            <a:r>
              <a:rPr lang="en-US" dirty="0"/>
              <a:t>If needed, </a:t>
            </a:r>
            <a:r>
              <a:rPr lang="en-US" dirty="0">
                <a:solidFill>
                  <a:srgbClr val="7030A0"/>
                </a:solidFill>
              </a:rPr>
              <a:t>code this up like a reasonable person.</a:t>
            </a:r>
          </a:p>
        </p:txBody>
      </p:sp>
      <p:sp>
        <p:nvSpPr>
          <p:cNvPr id="4" name="Left Arrow 3"/>
          <p:cNvSpPr/>
          <p:nvPr/>
        </p:nvSpPr>
        <p:spPr>
          <a:xfrm>
            <a:off x="6658708" y="1690689"/>
            <a:ext cx="902677" cy="45463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845C86-B8DE-3A4E-A8CE-302814A66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751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7109" y="2821926"/>
            <a:ext cx="3088013" cy="30880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substructure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Sub-problems: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Unbounded Knapsack with a smaller knapsack</a:t>
            </a:r>
            <a:r>
              <a:rPr lang="en-US" dirty="0"/>
              <a:t>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K[x] = value you can fit in a knapsack of capacity x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7178" y="3306607"/>
            <a:ext cx="2090159" cy="20901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69" y="3727043"/>
            <a:ext cx="1277775" cy="12777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7639" y="5636608"/>
            <a:ext cx="1802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solve the problem for small knapsacks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7566" y="5987309"/>
            <a:ext cx="1802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Then </a:t>
            </a:r>
            <a:r>
              <a:rPr lang="en-US"/>
              <a:t>larger knapsacks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37494" y="5987310"/>
            <a:ext cx="1802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Then </a:t>
            </a:r>
            <a:r>
              <a:rPr lang="en-US"/>
              <a:t>larger knapsacks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EB76DE1-BE4F-9E44-8A8A-FAC1914DF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9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723456"/>
          </a:xfrm>
        </p:spPr>
        <p:txBody>
          <a:bodyPr>
            <a:normAutofit/>
          </a:bodyPr>
          <a:lstStyle/>
          <a:p>
            <a:r>
              <a:rPr lang="en-US" dirty="0"/>
              <a:t>Examples of dynamic programming: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chemeClr val="accent4"/>
                </a:solidFill>
              </a:rPr>
              <a:t>Longest common subsequence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chemeClr val="accent4"/>
                </a:solidFill>
              </a:rPr>
              <a:t>Knapsack problem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Two versions!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chemeClr val="accent4"/>
                </a:solidFill>
              </a:rPr>
              <a:t>Independent sets in trees 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If we have time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endParaRPr lang="en-US" dirty="0">
              <a:solidFill>
                <a:schemeClr val="accent4"/>
              </a:solidFill>
            </a:endParaRPr>
          </a:p>
          <a:p>
            <a:pPr lvl="2"/>
            <a:r>
              <a:rPr lang="en-US" dirty="0">
                <a:solidFill>
                  <a:schemeClr val="accent4"/>
                </a:solidFill>
              </a:rPr>
              <a:t>(If not the slides will be there as a reference)</a:t>
            </a:r>
          </a:p>
          <a:p>
            <a:pPr lvl="2"/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Yet more examples of DP in CLRS!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Optimal order of matrix multiplications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Optimal binary search trees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Longest paths in DAGs,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C12A56-6A5B-FD42-98C0-71BB2E279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3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9389"/>
            <a:ext cx="7886700" cy="1325563"/>
          </a:xfrm>
        </p:spPr>
        <p:txBody>
          <a:bodyPr/>
          <a:lstStyle/>
          <a:p>
            <a:r>
              <a:rPr lang="en-US" dirty="0"/>
              <a:t>Optimal substructure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202" y="1152859"/>
            <a:ext cx="7886700" cy="4351338"/>
          </a:xfrm>
        </p:spPr>
        <p:txBody>
          <a:bodyPr/>
          <a:lstStyle/>
          <a:p>
            <a:r>
              <a:rPr lang="en-US" dirty="0"/>
              <a:t>Suppose this is an optimal solution for capacity x: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Then this is optimal for capacity x - </a:t>
            </a:r>
            <a:r>
              <a:rPr lang="en-US" dirty="0" err="1"/>
              <a:t>w</a:t>
            </a:r>
            <a:r>
              <a:rPr lang="en-US" baseline="-25000" dirty="0" err="1"/>
              <a:t>i</a:t>
            </a:r>
            <a:r>
              <a:rPr lang="en-US" dirty="0"/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6554" y="1737828"/>
            <a:ext cx="1734517" cy="17345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7457" y="1725686"/>
            <a:ext cx="670682" cy="6706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157" y="2404771"/>
            <a:ext cx="670682" cy="6706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4794" y="1824665"/>
            <a:ext cx="670682" cy="6706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0993" y="2659415"/>
            <a:ext cx="544059" cy="544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2337" y="1788997"/>
            <a:ext cx="544059" cy="5440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6824" y="2754295"/>
            <a:ext cx="480922" cy="480922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5407898" y="2333056"/>
            <a:ext cx="858232" cy="5440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609144" y="3472345"/>
            <a:ext cx="1501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Capacity x</a:t>
            </a:r>
          </a:p>
          <a:p>
            <a:r>
              <a:rPr lang="en-US" dirty="0">
                <a:solidFill>
                  <a:schemeClr val="accent1"/>
                </a:solidFill>
              </a:rPr>
              <a:t>Value 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14584" y="3075453"/>
            <a:ext cx="1108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Weight </a:t>
            </a:r>
            <a:r>
              <a:rPr lang="en-US" dirty="0" err="1">
                <a:solidFill>
                  <a:schemeClr val="accent4"/>
                </a:solidFill>
              </a:rPr>
              <a:t>w</a:t>
            </a:r>
            <a:r>
              <a:rPr lang="en-US" baseline="-25000" dirty="0" err="1">
                <a:solidFill>
                  <a:schemeClr val="accent4"/>
                </a:solidFill>
              </a:rPr>
              <a:t>i</a:t>
            </a:r>
            <a:endParaRPr lang="en-US" baseline="-25000" dirty="0">
              <a:solidFill>
                <a:schemeClr val="accent4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Value v</a:t>
            </a:r>
            <a:r>
              <a:rPr lang="en-US" baseline="-25000" dirty="0">
                <a:solidFill>
                  <a:schemeClr val="accent1"/>
                </a:solidFill>
              </a:rPr>
              <a:t>i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931" y="4637217"/>
            <a:ext cx="1139289" cy="11392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013" y="4193395"/>
            <a:ext cx="670682" cy="6706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0457" y="4332732"/>
            <a:ext cx="670682" cy="6706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656" y="5167482"/>
            <a:ext cx="544059" cy="5440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8000" y="4297064"/>
            <a:ext cx="544059" cy="54405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2487" y="5262362"/>
            <a:ext cx="480922" cy="480922"/>
          </a:xfrm>
          <a:prstGeom prst="rect">
            <a:avLst/>
          </a:prstGeom>
        </p:spPr>
      </p:pic>
      <p:sp>
        <p:nvSpPr>
          <p:cNvPr id="23" name="Right Arrow 22"/>
          <p:cNvSpPr/>
          <p:nvPr/>
        </p:nvSpPr>
        <p:spPr>
          <a:xfrm>
            <a:off x="5395669" y="4841123"/>
            <a:ext cx="870461" cy="5440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497793" y="5981336"/>
            <a:ext cx="1724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Capacity x </a:t>
            </a:r>
            <a:r>
              <a:rPr lang="mr-IN" dirty="0">
                <a:solidFill>
                  <a:srgbClr val="7030A0"/>
                </a:solidFill>
              </a:rPr>
              <a:t>–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w</a:t>
            </a:r>
            <a:r>
              <a:rPr lang="en-US" baseline="-25000" dirty="0" err="1">
                <a:solidFill>
                  <a:srgbClr val="7030A0"/>
                </a:solidFill>
              </a:rPr>
              <a:t>i</a:t>
            </a:r>
            <a:endParaRPr lang="en-US" baseline="-25000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Value V - v</a:t>
            </a:r>
            <a:r>
              <a:rPr lang="en-US" baseline="-25000" dirty="0">
                <a:solidFill>
                  <a:schemeClr val="accent1"/>
                </a:solidFill>
              </a:rPr>
              <a:t>i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20689772">
            <a:off x="60273" y="2086545"/>
            <a:ext cx="1913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Say that the optimal solution contains at least one copy of item </a:t>
            </a:r>
            <a:r>
              <a:rPr lang="en-US" dirty="0" err="1">
                <a:solidFill>
                  <a:schemeClr val="accent4"/>
                </a:solidFill>
              </a:rPr>
              <a:t>i</a:t>
            </a:r>
            <a:r>
              <a:rPr lang="en-US" dirty="0">
                <a:solidFill>
                  <a:schemeClr val="accent4"/>
                </a:solidFill>
              </a:rPr>
              <a:t>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6855" y="6054"/>
            <a:ext cx="917131" cy="91713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8056759" y="360292"/>
            <a:ext cx="778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item </a:t>
            </a:r>
            <a:r>
              <a:rPr lang="en-US" dirty="0" err="1"/>
              <a:t>i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F60456-0535-1544-97A4-50B5F2B664B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620" y="5557309"/>
            <a:ext cx="2650761" cy="14380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AC5D2C-8F3F-FE4B-A223-25FC56D7B52F}"/>
              </a:ext>
            </a:extLst>
          </p:cNvPr>
          <p:cNvSpPr txBox="1"/>
          <p:nvPr/>
        </p:nvSpPr>
        <p:spPr>
          <a:xfrm>
            <a:off x="62130" y="4952284"/>
            <a:ext cx="25370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</a:rPr>
              <a:t>Why?</a:t>
            </a:r>
          </a:p>
          <a:p>
            <a:pPr algn="ctr"/>
            <a:r>
              <a:rPr lang="en-US" dirty="0">
                <a:solidFill>
                  <a:schemeClr val="accent4"/>
                </a:solidFill>
              </a:rPr>
              <a:t>1 minute think</a:t>
            </a:r>
          </a:p>
          <a:p>
            <a:pPr algn="ctr"/>
            <a:r>
              <a:rPr lang="en-US" dirty="0">
                <a:solidFill>
                  <a:schemeClr val="accent4"/>
                </a:solidFill>
              </a:rPr>
              <a:t>(wait) 1 minute share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C79D521-087C-8140-8F42-2029A4578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65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3" grpId="0" animBg="1"/>
      <p:bldP spid="24" grpId="0"/>
      <p:bldP spid="28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9389"/>
            <a:ext cx="7886700" cy="1325563"/>
          </a:xfrm>
        </p:spPr>
        <p:txBody>
          <a:bodyPr/>
          <a:lstStyle/>
          <a:p>
            <a:r>
              <a:rPr lang="en-US" dirty="0"/>
              <a:t>Optimal substructure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202" y="1152859"/>
            <a:ext cx="7886700" cy="4351338"/>
          </a:xfrm>
        </p:spPr>
        <p:txBody>
          <a:bodyPr/>
          <a:lstStyle/>
          <a:p>
            <a:r>
              <a:rPr lang="en-US" dirty="0"/>
              <a:t>Suppose this is an optimal solution for capacity x: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Then this is optimal for capacity x - </a:t>
            </a:r>
            <a:r>
              <a:rPr lang="en-US" dirty="0" err="1"/>
              <a:t>w</a:t>
            </a:r>
            <a:r>
              <a:rPr lang="en-US" baseline="-25000" dirty="0" err="1"/>
              <a:t>i</a:t>
            </a:r>
            <a:r>
              <a:rPr lang="en-US" dirty="0"/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6554" y="1737828"/>
            <a:ext cx="1734517" cy="17345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7457" y="1725686"/>
            <a:ext cx="670682" cy="6706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157" y="2404771"/>
            <a:ext cx="670682" cy="6706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4794" y="1824665"/>
            <a:ext cx="670682" cy="6706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0993" y="2659415"/>
            <a:ext cx="544059" cy="544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2337" y="1788997"/>
            <a:ext cx="544059" cy="5440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6824" y="2754295"/>
            <a:ext cx="480922" cy="480922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5407898" y="2333056"/>
            <a:ext cx="858232" cy="5440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609144" y="3472345"/>
            <a:ext cx="1501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Capacity x</a:t>
            </a:r>
          </a:p>
          <a:p>
            <a:r>
              <a:rPr lang="en-US" dirty="0">
                <a:solidFill>
                  <a:schemeClr val="accent1"/>
                </a:solidFill>
              </a:rPr>
              <a:t>Value 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14584" y="3075453"/>
            <a:ext cx="1108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Weight </a:t>
            </a:r>
            <a:r>
              <a:rPr lang="en-US" dirty="0" err="1">
                <a:solidFill>
                  <a:schemeClr val="accent4"/>
                </a:solidFill>
              </a:rPr>
              <a:t>w</a:t>
            </a:r>
            <a:r>
              <a:rPr lang="en-US" baseline="-25000" dirty="0" err="1">
                <a:solidFill>
                  <a:schemeClr val="accent4"/>
                </a:solidFill>
              </a:rPr>
              <a:t>i</a:t>
            </a:r>
            <a:endParaRPr lang="en-US" baseline="-25000" dirty="0">
              <a:solidFill>
                <a:schemeClr val="accent4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Value v</a:t>
            </a:r>
            <a:r>
              <a:rPr lang="en-US" baseline="-25000" dirty="0">
                <a:solidFill>
                  <a:schemeClr val="accent1"/>
                </a:solidFill>
              </a:rPr>
              <a:t>i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931" y="4637217"/>
            <a:ext cx="1139289" cy="11392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013" y="4193395"/>
            <a:ext cx="670682" cy="6706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0457" y="4332732"/>
            <a:ext cx="670682" cy="6706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656" y="5167482"/>
            <a:ext cx="544059" cy="5440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8000" y="4297064"/>
            <a:ext cx="544059" cy="54405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2487" y="5262362"/>
            <a:ext cx="480922" cy="480922"/>
          </a:xfrm>
          <a:prstGeom prst="rect">
            <a:avLst/>
          </a:prstGeom>
        </p:spPr>
      </p:pic>
      <p:sp>
        <p:nvSpPr>
          <p:cNvPr id="23" name="Right Arrow 22"/>
          <p:cNvSpPr/>
          <p:nvPr/>
        </p:nvSpPr>
        <p:spPr>
          <a:xfrm>
            <a:off x="5395669" y="4841123"/>
            <a:ext cx="870461" cy="5440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497793" y="5981336"/>
            <a:ext cx="1724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Capacity x </a:t>
            </a:r>
            <a:r>
              <a:rPr lang="mr-IN" dirty="0">
                <a:solidFill>
                  <a:srgbClr val="7030A0"/>
                </a:solidFill>
              </a:rPr>
              <a:t>–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w</a:t>
            </a:r>
            <a:r>
              <a:rPr lang="en-US" baseline="-25000" dirty="0" err="1">
                <a:solidFill>
                  <a:srgbClr val="7030A0"/>
                </a:solidFill>
              </a:rPr>
              <a:t>i</a:t>
            </a:r>
            <a:endParaRPr lang="en-US" baseline="-25000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Value V - v</a:t>
            </a:r>
            <a:r>
              <a:rPr lang="en-US" baseline="-25000" dirty="0">
                <a:solidFill>
                  <a:schemeClr val="accent1"/>
                </a:solidFill>
              </a:rPr>
              <a:t>i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86" y="5881801"/>
            <a:ext cx="4567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If I could do better than the second solution, then adding a turtle to that improvement would improve the first solution.</a:t>
            </a:r>
          </a:p>
        </p:txBody>
      </p:sp>
      <p:sp>
        <p:nvSpPr>
          <p:cNvPr id="28" name="TextBox 27"/>
          <p:cNvSpPr txBox="1"/>
          <p:nvPr/>
        </p:nvSpPr>
        <p:spPr>
          <a:xfrm rot="20689772">
            <a:off x="60273" y="2086545"/>
            <a:ext cx="1913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Say that the optimal solution contains at least one copy of item </a:t>
            </a:r>
            <a:r>
              <a:rPr lang="en-US" dirty="0" err="1">
                <a:solidFill>
                  <a:schemeClr val="accent4"/>
                </a:solidFill>
              </a:rPr>
              <a:t>i</a:t>
            </a:r>
            <a:r>
              <a:rPr lang="en-US" dirty="0">
                <a:solidFill>
                  <a:schemeClr val="accent4"/>
                </a:solidFill>
              </a:rPr>
              <a:t>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6855" y="6054"/>
            <a:ext cx="917131" cy="91713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8056759" y="360292"/>
            <a:ext cx="778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item </a:t>
            </a:r>
            <a:r>
              <a:rPr lang="en-US" dirty="0" err="1"/>
              <a:t>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87ABED-A2FD-A34C-8CE4-1098DB4E1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246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</a:t>
            </a:r>
            <a:r>
              <a:rPr lang="en-US" sz="2800" dirty="0">
                <a:solidFill>
                  <a:schemeClr val="accent3"/>
                </a:solidFill>
              </a:rPr>
              <a:t>for applying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16731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Step 1: </a:t>
            </a:r>
            <a:r>
              <a:rPr lang="en-US" dirty="0"/>
              <a:t>Identify </a:t>
            </a:r>
            <a:r>
              <a:rPr lang="en-US" dirty="0">
                <a:solidFill>
                  <a:schemeClr val="accent1"/>
                </a:solidFill>
              </a:rPr>
              <a:t>optimal substructure.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2: </a:t>
            </a:r>
            <a:r>
              <a:rPr lang="en-US" dirty="0"/>
              <a:t>Find a </a:t>
            </a:r>
            <a:r>
              <a:rPr lang="en-US" dirty="0">
                <a:solidFill>
                  <a:schemeClr val="accent6"/>
                </a:solidFill>
              </a:rPr>
              <a:t>recursive formulation </a:t>
            </a:r>
            <a:r>
              <a:rPr lang="en-US" dirty="0"/>
              <a:t>for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3: </a:t>
            </a:r>
            <a:r>
              <a:rPr lang="en-US" dirty="0">
                <a:solidFill>
                  <a:schemeClr val="accent5"/>
                </a:solidFill>
              </a:rPr>
              <a:t>Use dynamic programming </a:t>
            </a:r>
            <a:r>
              <a:rPr lang="en-US" dirty="0"/>
              <a:t>to find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4: </a:t>
            </a:r>
            <a:r>
              <a:rPr lang="en-US" dirty="0"/>
              <a:t>If needed, keep track of some additional info so that the algorithm from Step 3 can </a:t>
            </a:r>
            <a:r>
              <a:rPr lang="en-US" dirty="0">
                <a:solidFill>
                  <a:srgbClr val="B400AB"/>
                </a:solidFill>
              </a:rPr>
              <a:t>find the actual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5: </a:t>
            </a:r>
            <a:r>
              <a:rPr lang="en-US" dirty="0"/>
              <a:t>If needed, </a:t>
            </a:r>
            <a:r>
              <a:rPr lang="en-US" dirty="0">
                <a:solidFill>
                  <a:srgbClr val="7030A0"/>
                </a:solidFill>
              </a:rPr>
              <a:t>code this up like a reasonable person.</a:t>
            </a:r>
          </a:p>
        </p:txBody>
      </p:sp>
      <p:sp>
        <p:nvSpPr>
          <p:cNvPr id="4" name="Left Arrow 3"/>
          <p:cNvSpPr/>
          <p:nvPr/>
        </p:nvSpPr>
        <p:spPr>
          <a:xfrm rot="19323548">
            <a:off x="8064012" y="1771712"/>
            <a:ext cx="902677" cy="454634"/>
          </a:xfrm>
          <a:prstGeom prst="lef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E92CDA-485F-0046-BD4C-0EC0C7DA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6696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4"/>
                <a:ext cx="7886700" cy="5032375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Let K[x] be the </a:t>
                </a:r>
                <a:r>
                  <a:rPr lang="en-US" dirty="0">
                    <a:solidFill>
                      <a:srgbClr val="7030A0"/>
                    </a:solidFill>
                  </a:rPr>
                  <a:t>optimal value </a:t>
                </a:r>
                <a:r>
                  <a:rPr lang="en-US" dirty="0"/>
                  <a:t>for capacity x.</a:t>
                </a:r>
              </a:p>
              <a:p>
                <a:endParaRPr lang="en-US" dirty="0"/>
              </a:p>
              <a:p>
                <a:pPr marL="0" indent="0" algn="ctr">
                  <a:buNone/>
                </a:pPr>
                <a:r>
                  <a:rPr lang="en-US" sz="3200" dirty="0">
                    <a:solidFill>
                      <a:schemeClr val="accent1"/>
                    </a:solidFill>
                  </a:rPr>
                  <a:t>K[x] = max</a:t>
                </a:r>
                <a:r>
                  <a:rPr lang="en-US" sz="3200" baseline="-25000" dirty="0">
                    <a:solidFill>
                      <a:schemeClr val="accent1"/>
                    </a:solidFill>
                  </a:rPr>
                  <a:t>i</a:t>
                </a:r>
                <a:r>
                  <a:rPr lang="en-US" sz="3200" dirty="0">
                    <a:solidFill>
                      <a:schemeClr val="accent1"/>
                    </a:solidFill>
                  </a:rPr>
                  <a:t> { </a:t>
                </a:r>
                <a:r>
                  <a:rPr lang="en-US" sz="3200" dirty="0">
                    <a:solidFill>
                      <a:schemeClr val="accent4"/>
                    </a:solidFill>
                  </a:rPr>
                  <a:t>            </a:t>
                </a:r>
                <a:r>
                  <a:rPr lang="en-US" sz="3200" dirty="0">
                    <a:solidFill>
                      <a:schemeClr val="accent1"/>
                    </a:solidFill>
                  </a:rPr>
                  <a:t>+ </a:t>
                </a:r>
                <a:r>
                  <a:rPr lang="en-US" sz="3200" dirty="0">
                    <a:solidFill>
                      <a:schemeClr val="accent5"/>
                    </a:solidFill>
                  </a:rPr>
                  <a:t>       </a:t>
                </a:r>
                <a:r>
                  <a:rPr lang="en-US" sz="3200" baseline="-250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3200" dirty="0">
                    <a:solidFill>
                      <a:schemeClr val="accent1"/>
                    </a:solidFill>
                  </a:rPr>
                  <a:t>}</a:t>
                </a:r>
              </a:p>
              <a:p>
                <a:pPr marL="0" indent="0" algn="ctr">
                  <a:buNone/>
                </a:pPr>
                <a:endParaRPr lang="en-US" sz="3200" dirty="0">
                  <a:solidFill>
                    <a:schemeClr val="accent1"/>
                  </a:solidFill>
                </a:endParaRPr>
              </a:p>
              <a:p>
                <a:pPr marL="0" indent="0" algn="ctr">
                  <a:buNone/>
                </a:pPr>
                <a:endParaRPr lang="en-US" sz="3200" dirty="0">
                  <a:solidFill>
                    <a:schemeClr val="accent1"/>
                  </a:solidFill>
                </a:endParaRPr>
              </a:p>
              <a:p>
                <a:pPr marL="0" indent="0" algn="ctr">
                  <a:buNone/>
                </a:pPr>
                <a:endParaRPr lang="en-US" sz="3200" dirty="0">
                  <a:solidFill>
                    <a:schemeClr val="accent1"/>
                  </a:solidFill>
                </a:endParaRPr>
              </a:p>
              <a:p>
                <a:pPr marL="0" indent="0" algn="ctr">
                  <a:buNone/>
                </a:pPr>
                <a:r>
                  <a:rPr lang="en-US" sz="3200" dirty="0">
                    <a:solidFill>
                      <a:schemeClr val="accent1"/>
                    </a:solidFill>
                  </a:rPr>
                  <a:t>K[x] = max</a:t>
                </a:r>
                <a:r>
                  <a:rPr lang="en-US" sz="3200" baseline="-25000" dirty="0">
                    <a:solidFill>
                      <a:schemeClr val="accent1"/>
                    </a:solidFill>
                  </a:rPr>
                  <a:t>i</a:t>
                </a:r>
                <a:r>
                  <a:rPr lang="en-US" sz="3200" dirty="0">
                    <a:solidFill>
                      <a:schemeClr val="accent1"/>
                    </a:solidFill>
                  </a:rPr>
                  <a:t> { </a:t>
                </a:r>
                <a:r>
                  <a:rPr lang="en-US" sz="3200" dirty="0">
                    <a:solidFill>
                      <a:schemeClr val="accent4"/>
                    </a:solidFill>
                  </a:rPr>
                  <a:t>K[x </a:t>
                </a:r>
                <a:r>
                  <a:rPr lang="mr-IN" sz="3200" dirty="0">
                    <a:solidFill>
                      <a:schemeClr val="accent4"/>
                    </a:solidFill>
                  </a:rPr>
                  <a:t>–</a:t>
                </a:r>
                <a:r>
                  <a:rPr lang="en-US" sz="3200" dirty="0">
                    <a:solidFill>
                      <a:schemeClr val="accent4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accent4"/>
                    </a:solidFill>
                  </a:rPr>
                  <a:t>w</a:t>
                </a:r>
                <a:r>
                  <a:rPr lang="en-US" sz="3200" baseline="-25000" dirty="0" err="1">
                    <a:solidFill>
                      <a:schemeClr val="accent4"/>
                    </a:solidFill>
                  </a:rPr>
                  <a:t>i</a:t>
                </a:r>
                <a:r>
                  <a:rPr lang="en-US" sz="3200" dirty="0">
                    <a:solidFill>
                      <a:schemeClr val="accent4"/>
                    </a:solidFill>
                  </a:rPr>
                  <a:t>] </a:t>
                </a:r>
                <a:r>
                  <a:rPr lang="en-US" sz="3200" dirty="0">
                    <a:solidFill>
                      <a:schemeClr val="accent1"/>
                    </a:solidFill>
                  </a:rPr>
                  <a:t>+ </a:t>
                </a:r>
                <a:r>
                  <a:rPr lang="en-US" sz="3200" dirty="0">
                    <a:solidFill>
                      <a:schemeClr val="accent5"/>
                    </a:solidFill>
                  </a:rPr>
                  <a:t>v</a:t>
                </a:r>
                <a:r>
                  <a:rPr lang="en-US" sz="3200" baseline="-25000" dirty="0">
                    <a:solidFill>
                      <a:schemeClr val="accent5"/>
                    </a:solidFill>
                  </a:rPr>
                  <a:t>i</a:t>
                </a:r>
                <a:r>
                  <a:rPr lang="en-US" sz="3200" baseline="-250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3200" dirty="0">
                    <a:solidFill>
                      <a:schemeClr val="accent1"/>
                    </a:solidFill>
                  </a:rPr>
                  <a:t>}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(And K[x] = 0 if the maximum is empty).</a:t>
                </a:r>
              </a:p>
              <a:p>
                <a:pPr lvl="1"/>
                <a:r>
                  <a:rPr lang="en-US" sz="2000" dirty="0">
                    <a:solidFill>
                      <a:srgbClr val="7030A0"/>
                    </a:solidFill>
                  </a:rPr>
                  <a:t>That is, if there are no </a:t>
                </a:r>
                <a:r>
                  <a:rPr lang="en-US" sz="2000" dirty="0" err="1">
                    <a:solidFill>
                      <a:srgbClr val="7030A0"/>
                    </a:solidFill>
                  </a:rPr>
                  <a:t>i</a:t>
                </a:r>
                <a:r>
                  <a:rPr lang="en-US" sz="2000" dirty="0">
                    <a:solidFill>
                      <a:srgbClr val="7030A0"/>
                    </a:solidFill>
                  </a:rPr>
                  <a:t> so that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rgbClr val="7030A0"/>
                        </a:solidFill>
                        <a:latin typeface="Cambria Math" charset="0"/>
                      </a:rPr>
                      <m:t>𝑤</m:t>
                    </m:r>
                    <m:r>
                      <a:rPr lang="en-US" sz="2000" i="1" baseline="-25000" dirty="0" err="1">
                        <a:solidFill>
                          <a:srgbClr val="7030A0"/>
                        </a:solidFill>
                        <a:latin typeface="Cambria Math" charset="0"/>
                      </a:rPr>
                      <m:t>𝑖</m:t>
                    </m:r>
                    <m:r>
                      <a:rPr lang="en-US" sz="2000" i="1" dirty="0">
                        <a:solidFill>
                          <a:srgbClr val="7030A0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000" b="0" i="1" dirty="0" smtClean="0">
                        <a:solidFill>
                          <a:srgbClr val="7030A0"/>
                        </a:solidFill>
                        <a:latin typeface="Cambria Math" charset="0"/>
                      </a:rPr>
                      <m:t>𝑥</m:t>
                    </m:r>
                  </m:oMath>
                </a14:m>
                <a:endParaRPr lang="en-US" sz="2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4"/>
                <a:ext cx="7886700" cy="5032375"/>
              </a:xfrm>
              <a:blipFill rotWithShape="0">
                <a:blip r:embed="rId2"/>
                <a:stretch>
                  <a:fillRect l="-1391" t="-26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532358"/>
            <a:ext cx="879607" cy="8796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relationship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98834" y="3254158"/>
                <a:ext cx="240753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The maximum is over all </a:t>
                </a:r>
                <a:r>
                  <a:rPr lang="en-US" dirty="0" err="1">
                    <a:solidFill>
                      <a:schemeClr val="accent1">
                        <a:lumMod val="75000"/>
                      </a:schemeClr>
                    </a:solidFill>
                  </a:rPr>
                  <a:t>i</a:t>
                </a: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so that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charset="0"/>
                      </a:rPr>
                      <m:t>𝑤</m:t>
                    </m:r>
                    <m:r>
                      <a:rPr lang="en-US" i="1" baseline="-25000" dirty="0" err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charset="0"/>
                      </a:rPr>
                      <m:t>𝑖</m:t>
                    </m:r>
                    <m:r>
                      <a:rPr lang="en-US" b="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charset="0"/>
                      </a:rPr>
                      <m:t>≤</m:t>
                    </m:r>
                    <m:r>
                      <a:rPr lang="en-US" b="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charset="0"/>
                      </a:rPr>
                      <m:t>𝑥</m:t>
                    </m:r>
                    <m:r>
                      <a:rPr lang="en-US" b="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charset="0"/>
                      </a:rPr>
                      <m:t>.</m:t>
                    </m:r>
                  </m:oMath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834" y="3254158"/>
                <a:ext cx="2407534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2025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7621" y="2673821"/>
            <a:ext cx="593607" cy="5936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48269" y="3356419"/>
            <a:ext cx="1759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Optimal way to fill the smaller knapsack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70069" y="3354963"/>
            <a:ext cx="1759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The value of item </a:t>
            </a:r>
            <a:r>
              <a:rPr lang="en-US" dirty="0" err="1">
                <a:solidFill>
                  <a:schemeClr val="accent5"/>
                </a:solidFill>
              </a:rPr>
              <a:t>i</a:t>
            </a:r>
            <a:r>
              <a:rPr lang="en-US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40AFAB-3B78-B847-80DA-F82B1EDD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2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P spid="4" grpId="0"/>
      <p:bldP spid="7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</a:t>
            </a:r>
            <a:r>
              <a:rPr lang="en-US" sz="2800" dirty="0">
                <a:solidFill>
                  <a:schemeClr val="accent3"/>
                </a:solidFill>
              </a:rPr>
              <a:t>for applying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16731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Step 1: </a:t>
            </a:r>
            <a:r>
              <a:rPr lang="en-US" dirty="0"/>
              <a:t>Identify </a:t>
            </a:r>
            <a:r>
              <a:rPr lang="en-US" dirty="0">
                <a:solidFill>
                  <a:schemeClr val="accent1"/>
                </a:solidFill>
              </a:rPr>
              <a:t>optimal substructure.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2: </a:t>
            </a:r>
            <a:r>
              <a:rPr lang="en-US" dirty="0"/>
              <a:t>Find a </a:t>
            </a:r>
            <a:r>
              <a:rPr lang="en-US" dirty="0">
                <a:solidFill>
                  <a:schemeClr val="accent6"/>
                </a:solidFill>
              </a:rPr>
              <a:t>recursive formulation </a:t>
            </a:r>
            <a:r>
              <a:rPr lang="en-US" dirty="0"/>
              <a:t>for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3: </a:t>
            </a:r>
            <a:r>
              <a:rPr lang="en-US" dirty="0">
                <a:solidFill>
                  <a:schemeClr val="accent5"/>
                </a:solidFill>
              </a:rPr>
              <a:t>Use dynamic programming </a:t>
            </a:r>
            <a:r>
              <a:rPr lang="en-US" dirty="0"/>
              <a:t>to find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4: </a:t>
            </a:r>
            <a:r>
              <a:rPr lang="en-US" dirty="0"/>
              <a:t>If needed, keep track of some additional info so that the algorithm from Step 3 can </a:t>
            </a:r>
            <a:r>
              <a:rPr lang="en-US" dirty="0">
                <a:solidFill>
                  <a:srgbClr val="B400AB"/>
                </a:solidFill>
              </a:rPr>
              <a:t>find the actual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5: </a:t>
            </a:r>
            <a:r>
              <a:rPr lang="en-US" dirty="0"/>
              <a:t>If needed, </a:t>
            </a:r>
            <a:r>
              <a:rPr lang="en-US" dirty="0">
                <a:solidFill>
                  <a:srgbClr val="7030A0"/>
                </a:solidFill>
              </a:rPr>
              <a:t>code this up like a reasonable person.</a:t>
            </a:r>
          </a:p>
        </p:txBody>
      </p:sp>
      <p:sp>
        <p:nvSpPr>
          <p:cNvPr id="4" name="Left Arrow 3"/>
          <p:cNvSpPr/>
          <p:nvPr/>
        </p:nvSpPr>
        <p:spPr>
          <a:xfrm rot="19006928">
            <a:off x="8064011" y="2610952"/>
            <a:ext cx="902677" cy="454634"/>
          </a:xfrm>
          <a:prstGeom prst="leftArrow">
            <a:avLst/>
          </a:prstGeom>
          <a:solidFill>
            <a:schemeClr val="accent5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F1C94E-2C53-4D4D-8AB0-633DED22C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365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685" y="5770134"/>
            <a:ext cx="613898" cy="6138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Let’s write a bottom-up DP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36978"/>
                <a:ext cx="7886700" cy="4351338"/>
              </a:xfrm>
            </p:spPr>
            <p:txBody>
              <a:bodyPr/>
              <a:lstStyle/>
              <a:p>
                <a:r>
                  <a:rPr lang="en-US" dirty="0"/>
                  <a:t>UnboundedKnapsack(</a:t>
                </a:r>
                <a:r>
                  <a:rPr lang="en-US" dirty="0">
                    <a:solidFill>
                      <a:srgbClr val="7030A0"/>
                    </a:solidFill>
                  </a:rPr>
                  <a:t>W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5"/>
                    </a:solidFill>
                  </a:rPr>
                  <a:t>n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4"/>
                    </a:solidFill>
                  </a:rPr>
                  <a:t>weights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1"/>
                    </a:solidFill>
                  </a:rPr>
                  <a:t>values</a:t>
                </a:r>
                <a:r>
                  <a:rPr lang="en-US" dirty="0"/>
                  <a:t>):</a:t>
                </a:r>
              </a:p>
              <a:p>
                <a:pPr lvl="1"/>
                <a:r>
                  <a:rPr lang="en-US" dirty="0">
                    <a:solidFill>
                      <a:schemeClr val="tx2"/>
                    </a:solidFill>
                  </a:rPr>
                  <a:t>K[0] = 0</a:t>
                </a:r>
              </a:p>
              <a:p>
                <a:pPr lvl="1"/>
                <a:r>
                  <a:rPr lang="en-US" b="1" dirty="0">
                    <a:solidFill>
                      <a:srgbClr val="7030A0"/>
                    </a:solidFill>
                  </a:rPr>
                  <a:t>for</a:t>
                </a:r>
                <a:r>
                  <a:rPr lang="en-US" dirty="0">
                    <a:solidFill>
                      <a:srgbClr val="7030A0"/>
                    </a:solidFill>
                  </a:rPr>
                  <a:t> x = 1, </a:t>
                </a:r>
                <a:r>
                  <a:rPr lang="mr-IN" dirty="0">
                    <a:solidFill>
                      <a:srgbClr val="7030A0"/>
                    </a:solidFill>
                  </a:rPr>
                  <a:t>…</a:t>
                </a:r>
                <a:r>
                  <a:rPr lang="en-US" dirty="0">
                    <a:solidFill>
                      <a:srgbClr val="7030A0"/>
                    </a:solidFill>
                  </a:rPr>
                  <a:t>, W:</a:t>
                </a:r>
              </a:p>
              <a:p>
                <a:pPr lvl="2"/>
                <a:r>
                  <a:rPr lang="en-US" sz="2400" dirty="0">
                    <a:solidFill>
                      <a:schemeClr val="tx2"/>
                    </a:solidFill>
                  </a:rPr>
                  <a:t>K[x] = 0</a:t>
                </a:r>
              </a:p>
              <a:p>
                <a:pPr lvl="2"/>
                <a:r>
                  <a:rPr lang="en-US" sz="2400" b="1" dirty="0">
                    <a:solidFill>
                      <a:schemeClr val="accent5"/>
                    </a:solidFill>
                  </a:rPr>
                  <a:t>for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5"/>
                    </a:solidFill>
                  </a:rPr>
                  <a:t>i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 = 1, </a:t>
                </a:r>
                <a:r>
                  <a:rPr lang="mr-IN" sz="2400" dirty="0">
                    <a:solidFill>
                      <a:schemeClr val="accent5"/>
                    </a:solidFill>
                  </a:rPr>
                  <a:t>…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, n:</a:t>
                </a:r>
              </a:p>
              <a:p>
                <a:pPr lvl="3"/>
                <a:r>
                  <a:rPr lang="en-US" sz="2400" b="1" dirty="0">
                    <a:solidFill>
                      <a:schemeClr val="accent4"/>
                    </a:solidFill>
                  </a:rPr>
                  <a:t>if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:</m:t>
                    </m:r>
                  </m:oMath>
                </a14:m>
                <a:endParaRPr lang="en-US" sz="2400" dirty="0">
                  <a:solidFill>
                    <a:schemeClr val="accent4"/>
                  </a:solidFill>
                </a:endParaRPr>
              </a:p>
              <a:p>
                <a:pPr lvl="4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𝐾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max</m:t>
                        </m:r>
                      </m:fName>
                      <m:e>
                        <m:r>
                          <m:rPr>
                            <m:lit/>
                          </m:r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{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𝐾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𝐾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 −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}</m:t>
                        </m:r>
                      </m:e>
                    </m:func>
                  </m:oMath>
                </a14:m>
                <a:endParaRPr lang="en-US" sz="2400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US" b="1" dirty="0">
                    <a:solidFill>
                      <a:schemeClr val="tx2"/>
                    </a:solidFill>
                  </a:rPr>
                  <a:t>return</a:t>
                </a:r>
                <a:r>
                  <a:rPr lang="en-US" dirty="0">
                    <a:solidFill>
                      <a:schemeClr val="tx2"/>
                    </a:solidFill>
                  </a:rPr>
                  <a:t> K[W]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36978"/>
                <a:ext cx="7886700" cy="4351338"/>
              </a:xfrm>
              <a:blipFill rotWithShape="0">
                <a:blip r:embed="rId3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3560369" y="5308469"/>
            <a:ext cx="55779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5"/>
                </a:solidFill>
              </a:rPr>
              <a:t>Running time: O(</a:t>
            </a:r>
            <a:r>
              <a:rPr lang="en-US" sz="2400" dirty="0" err="1">
                <a:solidFill>
                  <a:schemeClr val="accent5"/>
                </a:solidFill>
              </a:rPr>
              <a:t>nW</a:t>
            </a:r>
            <a:r>
              <a:rPr lang="en-US" sz="2400" dirty="0">
                <a:solidFill>
                  <a:schemeClr val="accent5"/>
                </a:solidFill>
              </a:rPr>
              <a:t>)</a:t>
            </a:r>
          </a:p>
          <a:p>
            <a:pPr algn="r"/>
            <a:endParaRPr lang="en-US" sz="2400" dirty="0">
              <a:solidFill>
                <a:srgbClr val="7030A0"/>
              </a:solidFill>
            </a:endParaRPr>
          </a:p>
          <a:p>
            <a:pPr algn="r"/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4133" y="6407795"/>
            <a:ext cx="2579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       = max</a:t>
            </a:r>
            <a:r>
              <a:rPr lang="en-US" baseline="-25000" dirty="0">
                <a:solidFill>
                  <a:schemeClr val="accent1"/>
                </a:solidFill>
              </a:rPr>
              <a:t>i</a:t>
            </a:r>
            <a:r>
              <a:rPr lang="en-US" dirty="0">
                <a:solidFill>
                  <a:schemeClr val="accent1"/>
                </a:solidFill>
              </a:rPr>
              <a:t> { </a:t>
            </a:r>
            <a:r>
              <a:rPr lang="en-US" dirty="0">
                <a:solidFill>
                  <a:schemeClr val="accent4"/>
                </a:solidFill>
              </a:rPr>
              <a:t>K[x </a:t>
            </a:r>
            <a:r>
              <a:rPr lang="mr-IN" dirty="0">
                <a:solidFill>
                  <a:schemeClr val="accent4"/>
                </a:solidFill>
              </a:rPr>
              <a:t>–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 err="1">
                <a:solidFill>
                  <a:schemeClr val="accent4"/>
                </a:solidFill>
              </a:rPr>
              <a:t>w</a:t>
            </a:r>
            <a:r>
              <a:rPr lang="en-US" baseline="-25000" dirty="0" err="1">
                <a:solidFill>
                  <a:schemeClr val="accent4"/>
                </a:solidFill>
              </a:rPr>
              <a:t>i</a:t>
            </a:r>
            <a:r>
              <a:rPr lang="en-US" dirty="0">
                <a:solidFill>
                  <a:schemeClr val="accent4"/>
                </a:solidFill>
              </a:rPr>
              <a:t>] </a:t>
            </a:r>
            <a:r>
              <a:rPr lang="en-US" dirty="0">
                <a:solidFill>
                  <a:schemeClr val="accent1"/>
                </a:solidFill>
              </a:rPr>
              <a:t>+ </a:t>
            </a:r>
            <a:r>
              <a:rPr lang="en-US" dirty="0">
                <a:solidFill>
                  <a:schemeClr val="accent5"/>
                </a:solidFill>
              </a:rPr>
              <a:t>v</a:t>
            </a:r>
            <a:r>
              <a:rPr lang="en-US" baseline="-25000" dirty="0">
                <a:solidFill>
                  <a:schemeClr val="accent5"/>
                </a:solidFill>
              </a:rPr>
              <a:t>i</a:t>
            </a:r>
            <a:r>
              <a:rPr lang="en-US" baseline="-25000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}</a:t>
            </a:r>
          </a:p>
        </p:txBody>
      </p:sp>
      <p:sp>
        <p:nvSpPr>
          <p:cNvPr id="6" name="Rectangle 5"/>
          <p:cNvSpPr/>
          <p:nvPr/>
        </p:nvSpPr>
        <p:spPr>
          <a:xfrm>
            <a:off x="112493" y="5946130"/>
            <a:ext cx="2652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K[x] = max</a:t>
            </a:r>
            <a:r>
              <a:rPr lang="en-US" baseline="-25000" dirty="0">
                <a:solidFill>
                  <a:schemeClr val="accent1"/>
                </a:solidFill>
              </a:rPr>
              <a:t>i</a:t>
            </a:r>
            <a:r>
              <a:rPr lang="en-US" dirty="0">
                <a:solidFill>
                  <a:schemeClr val="accent1"/>
                </a:solidFill>
              </a:rPr>
              <a:t> { </a:t>
            </a:r>
            <a:r>
              <a:rPr lang="en-US" dirty="0">
                <a:solidFill>
                  <a:schemeClr val="accent4"/>
                </a:solidFill>
              </a:rPr>
              <a:t>            </a:t>
            </a:r>
            <a:r>
              <a:rPr lang="en-US" dirty="0">
                <a:solidFill>
                  <a:schemeClr val="accent1"/>
                </a:solidFill>
              </a:rPr>
              <a:t>+ </a:t>
            </a:r>
            <a:r>
              <a:rPr lang="en-US" dirty="0">
                <a:solidFill>
                  <a:schemeClr val="accent5"/>
                </a:solidFill>
              </a:rPr>
              <a:t>       </a:t>
            </a:r>
            <a:r>
              <a:rPr lang="en-US" baseline="-25000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}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7256" y="5869334"/>
            <a:ext cx="415498" cy="41549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87A93F-AB02-8B49-8DD8-EB6325B21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6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do better?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341730" cy="4351338"/>
          </a:xfrm>
        </p:spPr>
        <p:txBody>
          <a:bodyPr>
            <a:normAutofit/>
          </a:bodyPr>
          <a:lstStyle/>
          <a:p>
            <a:r>
              <a:rPr lang="en-US" dirty="0"/>
              <a:t>Writing down W takes log(W) bits.</a:t>
            </a:r>
          </a:p>
          <a:p>
            <a:r>
              <a:rPr lang="en-US" dirty="0"/>
              <a:t>Writing down all n weights takes at most </a:t>
            </a:r>
            <a:r>
              <a:rPr lang="en-US" dirty="0" err="1"/>
              <a:t>nlog</a:t>
            </a:r>
            <a:r>
              <a:rPr lang="en-US" dirty="0"/>
              <a:t>(W) bits.</a:t>
            </a:r>
          </a:p>
          <a:p>
            <a:r>
              <a:rPr lang="en-US" dirty="0"/>
              <a:t>Input size: </a:t>
            </a:r>
            <a:r>
              <a:rPr lang="en-US" dirty="0" err="1"/>
              <a:t>nlog</a:t>
            </a:r>
            <a:r>
              <a:rPr lang="en-US" dirty="0"/>
              <a:t>(W).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Maybe we could have an algorithm that runs in time O(</a:t>
            </a:r>
            <a:r>
              <a:rPr lang="en-US" dirty="0" err="1">
                <a:solidFill>
                  <a:schemeClr val="accent4"/>
                </a:solidFill>
              </a:rPr>
              <a:t>nlog</a:t>
            </a:r>
            <a:r>
              <a:rPr lang="en-US" dirty="0">
                <a:solidFill>
                  <a:schemeClr val="accent4"/>
                </a:solidFill>
              </a:rPr>
              <a:t>(W)) instead of O(</a:t>
            </a:r>
            <a:r>
              <a:rPr lang="en-US" dirty="0" err="1">
                <a:solidFill>
                  <a:schemeClr val="accent4"/>
                </a:solidFill>
              </a:rPr>
              <a:t>nW</a:t>
            </a:r>
            <a:r>
              <a:rPr lang="en-US" dirty="0">
                <a:solidFill>
                  <a:schemeClr val="accent4"/>
                </a:solidFill>
              </a:rPr>
              <a:t>)?  </a:t>
            </a:r>
          </a:p>
          <a:p>
            <a:pPr lvl="1"/>
            <a:r>
              <a:rPr lang="en-US" dirty="0">
                <a:solidFill>
                  <a:srgbClr val="FF8600"/>
                </a:solidFill>
              </a:rPr>
              <a:t>Or even O( n</a:t>
            </a:r>
            <a:r>
              <a:rPr lang="en-US" baseline="30000" dirty="0">
                <a:solidFill>
                  <a:srgbClr val="FF8600"/>
                </a:solidFill>
              </a:rPr>
              <a:t>1000000</a:t>
            </a:r>
            <a:r>
              <a:rPr lang="en-US" dirty="0">
                <a:solidFill>
                  <a:srgbClr val="FF8600"/>
                </a:solidFill>
              </a:rPr>
              <a:t> log</a:t>
            </a:r>
            <a:r>
              <a:rPr lang="en-US" baseline="30000" dirty="0">
                <a:solidFill>
                  <a:srgbClr val="FF8600"/>
                </a:solidFill>
              </a:rPr>
              <a:t>1000000</a:t>
            </a:r>
            <a:r>
              <a:rPr lang="en-US" dirty="0">
                <a:solidFill>
                  <a:srgbClr val="FF8600"/>
                </a:solidFill>
              </a:rPr>
              <a:t>(W) )?</a:t>
            </a:r>
          </a:p>
          <a:p>
            <a:endParaRPr lang="en-US" dirty="0"/>
          </a:p>
          <a:p>
            <a:r>
              <a:rPr lang="en-US" dirty="0"/>
              <a:t>Open problem!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(But probably the answer is </a:t>
            </a:r>
            <a:r>
              <a:rPr lang="en-US" b="1" dirty="0">
                <a:solidFill>
                  <a:schemeClr val="accent4"/>
                </a:solidFill>
              </a:rPr>
              <a:t>no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r>
              <a:rPr lang="en-US" dirty="0">
                <a:solidFill>
                  <a:schemeClr val="accent4"/>
                </a:solidFill>
              </a:rPr>
              <a:t>otherwise P = NP)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6F613-9ECA-984B-A42C-68C148ABD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</a:t>
            </a:r>
            <a:r>
              <a:rPr lang="en-US" sz="2800" dirty="0">
                <a:solidFill>
                  <a:schemeClr val="accent3"/>
                </a:solidFill>
              </a:rPr>
              <a:t>for applying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16731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Step 1: </a:t>
            </a:r>
            <a:r>
              <a:rPr lang="en-US" dirty="0"/>
              <a:t>Identify </a:t>
            </a:r>
            <a:r>
              <a:rPr lang="en-US" dirty="0">
                <a:solidFill>
                  <a:schemeClr val="accent1"/>
                </a:solidFill>
              </a:rPr>
              <a:t>optimal substructure.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2: </a:t>
            </a:r>
            <a:r>
              <a:rPr lang="en-US" dirty="0"/>
              <a:t>Find a </a:t>
            </a:r>
            <a:r>
              <a:rPr lang="en-US" dirty="0">
                <a:solidFill>
                  <a:schemeClr val="accent6"/>
                </a:solidFill>
              </a:rPr>
              <a:t>recursive formulation </a:t>
            </a:r>
            <a:r>
              <a:rPr lang="en-US" dirty="0"/>
              <a:t>for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3: </a:t>
            </a:r>
            <a:r>
              <a:rPr lang="en-US" dirty="0">
                <a:solidFill>
                  <a:schemeClr val="accent5"/>
                </a:solidFill>
              </a:rPr>
              <a:t>Use dynamic programming </a:t>
            </a:r>
            <a:r>
              <a:rPr lang="en-US" dirty="0"/>
              <a:t>to find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4: </a:t>
            </a:r>
            <a:r>
              <a:rPr lang="en-US" dirty="0"/>
              <a:t>If needed, keep track of some additional info so that the algorithm from Step 3 can </a:t>
            </a:r>
            <a:r>
              <a:rPr lang="en-US" dirty="0">
                <a:solidFill>
                  <a:srgbClr val="B400AB"/>
                </a:solidFill>
              </a:rPr>
              <a:t>find the actual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5: </a:t>
            </a:r>
            <a:r>
              <a:rPr lang="en-US" dirty="0"/>
              <a:t>If needed, </a:t>
            </a:r>
            <a:r>
              <a:rPr lang="en-US" dirty="0">
                <a:solidFill>
                  <a:srgbClr val="7030A0"/>
                </a:solidFill>
              </a:rPr>
              <a:t>code this up like a reasonable person.</a:t>
            </a:r>
          </a:p>
        </p:txBody>
      </p:sp>
      <p:sp>
        <p:nvSpPr>
          <p:cNvPr id="4" name="Left Arrow 3"/>
          <p:cNvSpPr/>
          <p:nvPr/>
        </p:nvSpPr>
        <p:spPr>
          <a:xfrm rot="19006928">
            <a:off x="8064012" y="3837869"/>
            <a:ext cx="902677" cy="454634"/>
          </a:xfrm>
          <a:prstGeom prst="leftArrow">
            <a:avLst/>
          </a:prstGeom>
          <a:solidFill>
            <a:srgbClr val="B400AB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BEBD3-67F7-F546-8D08-6A59D442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970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685" y="5770134"/>
            <a:ext cx="613898" cy="6138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Let’s write a bottom-up DP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36978"/>
                <a:ext cx="7886700" cy="4351338"/>
              </a:xfrm>
            </p:spPr>
            <p:txBody>
              <a:bodyPr/>
              <a:lstStyle/>
              <a:p>
                <a:r>
                  <a:rPr lang="en-US" dirty="0"/>
                  <a:t>UnboundedKnapsack(</a:t>
                </a:r>
                <a:r>
                  <a:rPr lang="en-US" dirty="0">
                    <a:solidFill>
                      <a:srgbClr val="7030A0"/>
                    </a:solidFill>
                  </a:rPr>
                  <a:t>W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5"/>
                    </a:solidFill>
                  </a:rPr>
                  <a:t>n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4"/>
                    </a:solidFill>
                  </a:rPr>
                  <a:t>weights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1"/>
                    </a:solidFill>
                  </a:rPr>
                  <a:t>values</a:t>
                </a:r>
                <a:r>
                  <a:rPr lang="en-US" dirty="0"/>
                  <a:t>):</a:t>
                </a:r>
              </a:p>
              <a:p>
                <a:pPr lvl="1"/>
                <a:r>
                  <a:rPr lang="en-US" dirty="0">
                    <a:solidFill>
                      <a:schemeClr val="tx2"/>
                    </a:solidFill>
                  </a:rPr>
                  <a:t>K[0] = 0</a:t>
                </a:r>
              </a:p>
              <a:p>
                <a:pPr lvl="1"/>
                <a:r>
                  <a:rPr lang="en-US" b="1" dirty="0">
                    <a:solidFill>
                      <a:srgbClr val="7030A0"/>
                    </a:solidFill>
                  </a:rPr>
                  <a:t>for</a:t>
                </a:r>
                <a:r>
                  <a:rPr lang="en-US" dirty="0">
                    <a:solidFill>
                      <a:srgbClr val="7030A0"/>
                    </a:solidFill>
                  </a:rPr>
                  <a:t> x = 1, </a:t>
                </a:r>
                <a:r>
                  <a:rPr lang="mr-IN" dirty="0">
                    <a:solidFill>
                      <a:srgbClr val="7030A0"/>
                    </a:solidFill>
                  </a:rPr>
                  <a:t>…</a:t>
                </a:r>
                <a:r>
                  <a:rPr lang="en-US" dirty="0">
                    <a:solidFill>
                      <a:srgbClr val="7030A0"/>
                    </a:solidFill>
                  </a:rPr>
                  <a:t>, W:</a:t>
                </a:r>
              </a:p>
              <a:p>
                <a:pPr lvl="2"/>
                <a:r>
                  <a:rPr lang="en-US" sz="2400" dirty="0">
                    <a:solidFill>
                      <a:schemeClr val="tx2"/>
                    </a:solidFill>
                  </a:rPr>
                  <a:t>K[x] = 0</a:t>
                </a:r>
              </a:p>
              <a:p>
                <a:pPr lvl="2"/>
                <a:r>
                  <a:rPr lang="en-US" sz="2400" b="1" dirty="0">
                    <a:solidFill>
                      <a:schemeClr val="accent5"/>
                    </a:solidFill>
                  </a:rPr>
                  <a:t>for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5"/>
                    </a:solidFill>
                  </a:rPr>
                  <a:t>i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 = 1, </a:t>
                </a:r>
                <a:r>
                  <a:rPr lang="mr-IN" sz="2400" dirty="0">
                    <a:solidFill>
                      <a:schemeClr val="accent5"/>
                    </a:solidFill>
                  </a:rPr>
                  <a:t>…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, n:</a:t>
                </a:r>
              </a:p>
              <a:p>
                <a:pPr lvl="3"/>
                <a:r>
                  <a:rPr lang="en-US" sz="2400" b="1" dirty="0">
                    <a:solidFill>
                      <a:schemeClr val="accent4"/>
                    </a:solidFill>
                  </a:rPr>
                  <a:t>if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:</m:t>
                    </m:r>
                  </m:oMath>
                </a14:m>
                <a:endParaRPr lang="en-US" sz="2400" dirty="0">
                  <a:solidFill>
                    <a:schemeClr val="accent4"/>
                  </a:solidFill>
                </a:endParaRPr>
              </a:p>
              <a:p>
                <a:pPr lvl="4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𝐾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max</m:t>
                        </m:r>
                      </m:fName>
                      <m:e>
                        <m:r>
                          <m:rPr>
                            <m:lit/>
                          </m:r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{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𝐾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𝐾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 −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}</m:t>
                        </m:r>
                      </m:e>
                    </m:func>
                  </m:oMath>
                </a14:m>
                <a:endParaRPr lang="en-US" sz="2400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US" b="1" dirty="0">
                    <a:solidFill>
                      <a:schemeClr val="tx2"/>
                    </a:solidFill>
                  </a:rPr>
                  <a:t>return</a:t>
                </a:r>
                <a:r>
                  <a:rPr lang="en-US" dirty="0">
                    <a:solidFill>
                      <a:schemeClr val="tx2"/>
                    </a:solidFill>
                  </a:rPr>
                  <a:t> K[W]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36978"/>
                <a:ext cx="7886700" cy="4351338"/>
              </a:xfrm>
              <a:blipFill rotWithShape="0">
                <a:blip r:embed="rId3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134133" y="6407795"/>
            <a:ext cx="2579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       = max</a:t>
            </a:r>
            <a:r>
              <a:rPr lang="en-US" baseline="-25000" dirty="0">
                <a:solidFill>
                  <a:schemeClr val="accent1"/>
                </a:solidFill>
              </a:rPr>
              <a:t>i</a:t>
            </a:r>
            <a:r>
              <a:rPr lang="en-US" dirty="0">
                <a:solidFill>
                  <a:schemeClr val="accent1"/>
                </a:solidFill>
              </a:rPr>
              <a:t> { </a:t>
            </a:r>
            <a:r>
              <a:rPr lang="en-US" dirty="0">
                <a:solidFill>
                  <a:schemeClr val="accent4"/>
                </a:solidFill>
              </a:rPr>
              <a:t>K[x </a:t>
            </a:r>
            <a:r>
              <a:rPr lang="mr-IN" dirty="0">
                <a:solidFill>
                  <a:schemeClr val="accent4"/>
                </a:solidFill>
              </a:rPr>
              <a:t>–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 err="1">
                <a:solidFill>
                  <a:schemeClr val="accent4"/>
                </a:solidFill>
              </a:rPr>
              <a:t>w</a:t>
            </a:r>
            <a:r>
              <a:rPr lang="en-US" baseline="-25000" dirty="0" err="1">
                <a:solidFill>
                  <a:schemeClr val="accent4"/>
                </a:solidFill>
              </a:rPr>
              <a:t>i</a:t>
            </a:r>
            <a:r>
              <a:rPr lang="en-US" dirty="0">
                <a:solidFill>
                  <a:schemeClr val="accent4"/>
                </a:solidFill>
              </a:rPr>
              <a:t>] </a:t>
            </a:r>
            <a:r>
              <a:rPr lang="en-US" dirty="0">
                <a:solidFill>
                  <a:schemeClr val="accent1"/>
                </a:solidFill>
              </a:rPr>
              <a:t>+ </a:t>
            </a:r>
            <a:r>
              <a:rPr lang="en-US" dirty="0">
                <a:solidFill>
                  <a:schemeClr val="accent5"/>
                </a:solidFill>
              </a:rPr>
              <a:t>v</a:t>
            </a:r>
            <a:r>
              <a:rPr lang="en-US" baseline="-25000" dirty="0">
                <a:solidFill>
                  <a:schemeClr val="accent5"/>
                </a:solidFill>
              </a:rPr>
              <a:t>i</a:t>
            </a:r>
            <a:r>
              <a:rPr lang="en-US" baseline="-25000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}</a:t>
            </a:r>
          </a:p>
        </p:txBody>
      </p:sp>
      <p:sp>
        <p:nvSpPr>
          <p:cNvPr id="6" name="Rectangle 5"/>
          <p:cNvSpPr/>
          <p:nvPr/>
        </p:nvSpPr>
        <p:spPr>
          <a:xfrm>
            <a:off x="112493" y="5946130"/>
            <a:ext cx="2652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K[x] = max</a:t>
            </a:r>
            <a:r>
              <a:rPr lang="en-US" baseline="-25000" dirty="0">
                <a:solidFill>
                  <a:schemeClr val="accent1"/>
                </a:solidFill>
              </a:rPr>
              <a:t>i</a:t>
            </a:r>
            <a:r>
              <a:rPr lang="en-US" dirty="0">
                <a:solidFill>
                  <a:schemeClr val="accent1"/>
                </a:solidFill>
              </a:rPr>
              <a:t> { </a:t>
            </a:r>
            <a:r>
              <a:rPr lang="en-US" dirty="0">
                <a:solidFill>
                  <a:schemeClr val="accent4"/>
                </a:solidFill>
              </a:rPr>
              <a:t>            </a:t>
            </a:r>
            <a:r>
              <a:rPr lang="en-US" dirty="0">
                <a:solidFill>
                  <a:schemeClr val="accent1"/>
                </a:solidFill>
              </a:rPr>
              <a:t>+ </a:t>
            </a:r>
            <a:r>
              <a:rPr lang="en-US" dirty="0">
                <a:solidFill>
                  <a:schemeClr val="accent5"/>
                </a:solidFill>
              </a:rPr>
              <a:t>       </a:t>
            </a:r>
            <a:r>
              <a:rPr lang="en-US" baseline="-25000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}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7256" y="5869334"/>
            <a:ext cx="415498" cy="41549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B33133-07B8-5448-81C2-D01A5D261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698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Let’s write a bottom-up DP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594792"/>
                <a:ext cx="8214408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UnboundedKnapsack(</a:t>
                </a:r>
                <a:r>
                  <a:rPr lang="en-US" dirty="0">
                    <a:solidFill>
                      <a:srgbClr val="7030A0"/>
                    </a:solidFill>
                  </a:rPr>
                  <a:t>W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5"/>
                    </a:solidFill>
                  </a:rPr>
                  <a:t>n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4"/>
                    </a:solidFill>
                  </a:rPr>
                  <a:t>weights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1"/>
                    </a:solidFill>
                  </a:rPr>
                  <a:t>values</a:t>
                </a:r>
                <a:r>
                  <a:rPr lang="en-US" dirty="0"/>
                  <a:t>):</a:t>
                </a:r>
              </a:p>
              <a:p>
                <a:pPr lvl="1"/>
                <a:r>
                  <a:rPr lang="en-US" dirty="0">
                    <a:solidFill>
                      <a:schemeClr val="tx2"/>
                    </a:solidFill>
                  </a:rPr>
                  <a:t>K[0] = 0</a:t>
                </a:r>
              </a:p>
              <a:p>
                <a:pPr lvl="1"/>
                <a:r>
                  <a:rPr lang="en-US" dirty="0">
                    <a:solidFill>
                      <a:srgbClr val="B400AB"/>
                    </a:solidFill>
                  </a:rPr>
                  <a:t>ITEMS[0] =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B400AB"/>
                        </a:solidFill>
                        <a:latin typeface="Cambria Math" charset="0"/>
                      </a:rPr>
                      <m:t>∅</m:t>
                    </m:r>
                  </m:oMath>
                </a14:m>
                <a:endParaRPr lang="en-US" dirty="0">
                  <a:solidFill>
                    <a:srgbClr val="B400AB"/>
                  </a:solidFill>
                </a:endParaRPr>
              </a:p>
              <a:p>
                <a:pPr lvl="1"/>
                <a:r>
                  <a:rPr lang="en-US" b="1" dirty="0">
                    <a:solidFill>
                      <a:srgbClr val="7030A0"/>
                    </a:solidFill>
                  </a:rPr>
                  <a:t>for</a:t>
                </a:r>
                <a:r>
                  <a:rPr lang="en-US" dirty="0">
                    <a:solidFill>
                      <a:srgbClr val="7030A0"/>
                    </a:solidFill>
                  </a:rPr>
                  <a:t> x = 1, </a:t>
                </a:r>
                <a:r>
                  <a:rPr lang="mr-IN" dirty="0">
                    <a:solidFill>
                      <a:srgbClr val="7030A0"/>
                    </a:solidFill>
                  </a:rPr>
                  <a:t>…</a:t>
                </a:r>
                <a:r>
                  <a:rPr lang="en-US" dirty="0">
                    <a:solidFill>
                      <a:srgbClr val="7030A0"/>
                    </a:solidFill>
                  </a:rPr>
                  <a:t>, W:</a:t>
                </a:r>
              </a:p>
              <a:p>
                <a:pPr lvl="2"/>
                <a:r>
                  <a:rPr lang="en-US" sz="2400" dirty="0">
                    <a:solidFill>
                      <a:schemeClr val="tx2"/>
                    </a:solidFill>
                  </a:rPr>
                  <a:t>K[x] = 0</a:t>
                </a:r>
              </a:p>
              <a:p>
                <a:pPr lvl="2"/>
                <a:r>
                  <a:rPr lang="en-US" sz="2400" b="1" dirty="0">
                    <a:solidFill>
                      <a:schemeClr val="accent5"/>
                    </a:solidFill>
                  </a:rPr>
                  <a:t>for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5"/>
                    </a:solidFill>
                  </a:rPr>
                  <a:t>i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 = 1, </a:t>
                </a:r>
                <a:r>
                  <a:rPr lang="mr-IN" sz="2400" dirty="0">
                    <a:solidFill>
                      <a:schemeClr val="accent5"/>
                    </a:solidFill>
                  </a:rPr>
                  <a:t>…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, n:</a:t>
                </a:r>
              </a:p>
              <a:p>
                <a:pPr lvl="3"/>
                <a:r>
                  <a:rPr lang="en-US" sz="2400" b="1" dirty="0">
                    <a:solidFill>
                      <a:schemeClr val="accent4"/>
                    </a:solidFill>
                  </a:rPr>
                  <a:t>if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:</m:t>
                    </m:r>
                  </m:oMath>
                </a14:m>
                <a:endParaRPr lang="en-US" sz="2400" dirty="0">
                  <a:solidFill>
                    <a:schemeClr val="accent4"/>
                  </a:solidFill>
                </a:endParaRPr>
              </a:p>
              <a:p>
                <a:pPr lvl="4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𝐾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max</m:t>
                        </m:r>
                      </m:fName>
                      <m:e>
                        <m:r>
                          <m:rPr>
                            <m:lit/>
                          </m:r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{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𝐾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𝐾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 −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}</m:t>
                        </m:r>
                      </m:e>
                    </m:func>
                  </m:oMath>
                </a14:m>
                <a:endParaRPr lang="en-US" sz="2400" dirty="0">
                  <a:solidFill>
                    <a:schemeClr val="accent1"/>
                  </a:solidFill>
                </a:endParaRPr>
              </a:p>
              <a:p>
                <a:pPr lvl="4"/>
                <a:r>
                  <a:rPr lang="en-US" sz="2400" dirty="0">
                    <a:solidFill>
                      <a:srgbClr val="B400AB"/>
                    </a:solidFill>
                  </a:rPr>
                  <a:t>If K[x] was updated:</a:t>
                </a:r>
              </a:p>
              <a:p>
                <a:pPr lvl="5"/>
                <a:r>
                  <a:rPr lang="en-US" sz="2400" dirty="0">
                    <a:solidFill>
                      <a:srgbClr val="B400AB"/>
                    </a:solidFill>
                  </a:rPr>
                  <a:t>ITEMS[x] = ITEMS[x </a:t>
                </a:r>
                <a:r>
                  <a:rPr lang="mr-IN" sz="2400" dirty="0">
                    <a:solidFill>
                      <a:srgbClr val="B400AB"/>
                    </a:solidFill>
                  </a:rPr>
                  <a:t>–</a:t>
                </a:r>
                <a:r>
                  <a:rPr lang="en-US" sz="2400" dirty="0">
                    <a:solidFill>
                      <a:srgbClr val="B400AB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B400AB"/>
                    </a:solidFill>
                  </a:rPr>
                  <a:t>w</a:t>
                </a:r>
                <a:r>
                  <a:rPr lang="en-US" sz="2400" baseline="-25000" dirty="0" err="1">
                    <a:solidFill>
                      <a:srgbClr val="B400AB"/>
                    </a:solidFill>
                  </a:rPr>
                  <a:t>i</a:t>
                </a:r>
                <a:r>
                  <a:rPr lang="en-US" sz="2400" dirty="0">
                    <a:solidFill>
                      <a:srgbClr val="B400AB"/>
                    </a:solidFill>
                  </a:rPr>
                  <a:t>]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B400AB"/>
                        </a:solidFill>
                        <a:latin typeface="Cambria Math" charset="0"/>
                      </a:rPr>
                      <m:t>∪</m:t>
                    </m:r>
                  </m:oMath>
                </a14:m>
                <a:r>
                  <a:rPr lang="en-US" sz="2400" dirty="0">
                    <a:solidFill>
                      <a:srgbClr val="B400AB"/>
                    </a:solidFill>
                  </a:rPr>
                  <a:t> { item </a:t>
                </a:r>
                <a:r>
                  <a:rPr lang="en-US" sz="2400" dirty="0" err="1">
                    <a:solidFill>
                      <a:srgbClr val="B400AB"/>
                    </a:solidFill>
                  </a:rPr>
                  <a:t>i</a:t>
                </a:r>
                <a:r>
                  <a:rPr lang="en-US" sz="2400" dirty="0">
                    <a:solidFill>
                      <a:srgbClr val="B400AB"/>
                    </a:solidFill>
                  </a:rPr>
                  <a:t> }</a:t>
                </a:r>
              </a:p>
              <a:p>
                <a:pPr lvl="1"/>
                <a:r>
                  <a:rPr lang="en-US" b="1" dirty="0">
                    <a:solidFill>
                      <a:schemeClr val="tx2"/>
                    </a:solidFill>
                  </a:rPr>
                  <a:t>return</a:t>
                </a:r>
                <a:r>
                  <a:rPr lang="en-US" dirty="0">
                    <a:solidFill>
                      <a:schemeClr val="tx2"/>
                    </a:solidFill>
                  </a:rPr>
                  <a:t> </a:t>
                </a:r>
                <a:r>
                  <a:rPr lang="en-US" dirty="0">
                    <a:solidFill>
                      <a:srgbClr val="B400AB"/>
                    </a:solidFill>
                  </a:rPr>
                  <a:t>ITEMS[W]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594792"/>
                <a:ext cx="8214408" cy="4351338"/>
              </a:xfrm>
              <a:blipFill rotWithShape="0">
                <a:blip r:embed="rId2"/>
                <a:stretch>
                  <a:fillRect l="-1335" t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Left Arrow 4"/>
          <p:cNvSpPr/>
          <p:nvPr/>
        </p:nvSpPr>
        <p:spPr>
          <a:xfrm rot="20396220">
            <a:off x="7690952" y="4505127"/>
            <a:ext cx="902677" cy="454634"/>
          </a:xfrm>
          <a:prstGeom prst="leftArrow">
            <a:avLst/>
          </a:prstGeom>
          <a:solidFill>
            <a:srgbClr val="B400AB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 rot="20396220">
            <a:off x="3086158" y="2030074"/>
            <a:ext cx="902677" cy="454634"/>
          </a:xfrm>
          <a:prstGeom prst="leftArrow">
            <a:avLst/>
          </a:prstGeom>
          <a:solidFill>
            <a:srgbClr val="B400AB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685" y="5770134"/>
            <a:ext cx="613898" cy="6138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4133" y="6407795"/>
            <a:ext cx="2579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       = max</a:t>
            </a:r>
            <a:r>
              <a:rPr lang="en-US" baseline="-25000" dirty="0">
                <a:solidFill>
                  <a:schemeClr val="accent1"/>
                </a:solidFill>
              </a:rPr>
              <a:t>i</a:t>
            </a:r>
            <a:r>
              <a:rPr lang="en-US" dirty="0">
                <a:solidFill>
                  <a:schemeClr val="accent1"/>
                </a:solidFill>
              </a:rPr>
              <a:t> { </a:t>
            </a:r>
            <a:r>
              <a:rPr lang="en-US" dirty="0">
                <a:solidFill>
                  <a:schemeClr val="accent4"/>
                </a:solidFill>
              </a:rPr>
              <a:t>K[x </a:t>
            </a:r>
            <a:r>
              <a:rPr lang="mr-IN" dirty="0">
                <a:solidFill>
                  <a:schemeClr val="accent4"/>
                </a:solidFill>
              </a:rPr>
              <a:t>–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 err="1">
                <a:solidFill>
                  <a:schemeClr val="accent4"/>
                </a:solidFill>
              </a:rPr>
              <a:t>w</a:t>
            </a:r>
            <a:r>
              <a:rPr lang="en-US" baseline="-25000" dirty="0" err="1">
                <a:solidFill>
                  <a:schemeClr val="accent4"/>
                </a:solidFill>
              </a:rPr>
              <a:t>i</a:t>
            </a:r>
            <a:r>
              <a:rPr lang="en-US" dirty="0">
                <a:solidFill>
                  <a:schemeClr val="accent4"/>
                </a:solidFill>
              </a:rPr>
              <a:t>] </a:t>
            </a:r>
            <a:r>
              <a:rPr lang="en-US" dirty="0">
                <a:solidFill>
                  <a:schemeClr val="accent1"/>
                </a:solidFill>
              </a:rPr>
              <a:t>+ </a:t>
            </a:r>
            <a:r>
              <a:rPr lang="en-US" dirty="0">
                <a:solidFill>
                  <a:schemeClr val="accent5"/>
                </a:solidFill>
              </a:rPr>
              <a:t>v</a:t>
            </a:r>
            <a:r>
              <a:rPr lang="en-US" baseline="-25000" dirty="0">
                <a:solidFill>
                  <a:schemeClr val="accent5"/>
                </a:solidFill>
              </a:rPr>
              <a:t>i</a:t>
            </a:r>
            <a:r>
              <a:rPr lang="en-US" baseline="-25000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}</a:t>
            </a:r>
          </a:p>
        </p:txBody>
      </p:sp>
      <p:sp>
        <p:nvSpPr>
          <p:cNvPr id="9" name="Rectangle 8"/>
          <p:cNvSpPr/>
          <p:nvPr/>
        </p:nvSpPr>
        <p:spPr>
          <a:xfrm>
            <a:off x="112493" y="5946130"/>
            <a:ext cx="2652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K[x] = max</a:t>
            </a:r>
            <a:r>
              <a:rPr lang="en-US" baseline="-25000" dirty="0">
                <a:solidFill>
                  <a:schemeClr val="accent1"/>
                </a:solidFill>
              </a:rPr>
              <a:t>i</a:t>
            </a:r>
            <a:r>
              <a:rPr lang="en-US" dirty="0">
                <a:solidFill>
                  <a:schemeClr val="accent1"/>
                </a:solidFill>
              </a:rPr>
              <a:t> { </a:t>
            </a:r>
            <a:r>
              <a:rPr lang="en-US" dirty="0">
                <a:solidFill>
                  <a:schemeClr val="accent4"/>
                </a:solidFill>
              </a:rPr>
              <a:t>            </a:t>
            </a:r>
            <a:r>
              <a:rPr lang="en-US" dirty="0">
                <a:solidFill>
                  <a:schemeClr val="accent1"/>
                </a:solidFill>
              </a:rPr>
              <a:t>+ </a:t>
            </a:r>
            <a:r>
              <a:rPr lang="en-US" dirty="0">
                <a:solidFill>
                  <a:schemeClr val="accent5"/>
                </a:solidFill>
              </a:rPr>
              <a:t>       </a:t>
            </a:r>
            <a:r>
              <a:rPr lang="en-US" baseline="-25000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}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7256" y="5869334"/>
            <a:ext cx="415498" cy="41549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B0EF78-A8B9-904D-80B9-EF40D4175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70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goal of this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295431" cy="4351338"/>
          </a:xfrm>
        </p:spPr>
        <p:txBody>
          <a:bodyPr/>
          <a:lstStyle/>
          <a:p>
            <a:r>
              <a:rPr lang="en-US" dirty="0"/>
              <a:t>For you to get </a:t>
            </a:r>
            <a:r>
              <a:rPr lang="en-US" dirty="0">
                <a:solidFill>
                  <a:schemeClr val="accent4"/>
                </a:solidFill>
              </a:rPr>
              <a:t>really bored </a:t>
            </a:r>
            <a:r>
              <a:rPr lang="en-US" dirty="0"/>
              <a:t>of dynamic programming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677" y="2789498"/>
            <a:ext cx="5517459" cy="370020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DE61FD-6C67-8547-BE17-36D678B90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68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3964529" y="189350"/>
                <a:ext cx="5893373" cy="25476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55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UnboundedKnapsack(</a:t>
                </a:r>
                <a:r>
                  <a:rPr lang="en-US" dirty="0">
                    <a:solidFill>
                      <a:srgbClr val="7030A0"/>
                    </a:solidFill>
                  </a:rPr>
                  <a:t>W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5"/>
                    </a:solidFill>
                  </a:rPr>
                  <a:t>n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4"/>
                    </a:solidFill>
                  </a:rPr>
                  <a:t>weights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1"/>
                    </a:solidFill>
                  </a:rPr>
                  <a:t>values</a:t>
                </a:r>
                <a:r>
                  <a:rPr lang="en-US" dirty="0"/>
                  <a:t>):</a:t>
                </a:r>
              </a:p>
              <a:p>
                <a:pPr lvl="1"/>
                <a:r>
                  <a:rPr lang="en-US" dirty="0">
                    <a:solidFill>
                      <a:schemeClr val="tx2"/>
                    </a:solidFill>
                  </a:rPr>
                  <a:t>K[0] = 0</a:t>
                </a:r>
              </a:p>
              <a:p>
                <a:pPr lvl="1"/>
                <a:r>
                  <a:rPr lang="en-US" dirty="0">
                    <a:solidFill>
                      <a:srgbClr val="B400AB"/>
                    </a:solidFill>
                  </a:rPr>
                  <a:t>ITEMS[0] =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B400AB"/>
                        </a:solidFill>
                        <a:latin typeface="Cambria Math" charset="0"/>
                      </a:rPr>
                      <m:t>∅</m:t>
                    </m:r>
                  </m:oMath>
                </a14:m>
                <a:endParaRPr lang="en-US" dirty="0">
                  <a:solidFill>
                    <a:srgbClr val="B400AB"/>
                  </a:solidFill>
                </a:endParaRPr>
              </a:p>
              <a:p>
                <a:pPr lvl="1"/>
                <a:r>
                  <a:rPr lang="en-US" b="1" dirty="0">
                    <a:solidFill>
                      <a:srgbClr val="7030A0"/>
                    </a:solidFill>
                  </a:rPr>
                  <a:t>for</a:t>
                </a:r>
                <a:r>
                  <a:rPr lang="en-US" dirty="0">
                    <a:solidFill>
                      <a:srgbClr val="7030A0"/>
                    </a:solidFill>
                  </a:rPr>
                  <a:t> x = 1, </a:t>
                </a:r>
                <a:r>
                  <a:rPr lang="mr-IN" dirty="0">
                    <a:solidFill>
                      <a:srgbClr val="7030A0"/>
                    </a:solidFill>
                  </a:rPr>
                  <a:t>…</a:t>
                </a:r>
                <a:r>
                  <a:rPr lang="en-US" dirty="0">
                    <a:solidFill>
                      <a:srgbClr val="7030A0"/>
                    </a:solidFill>
                  </a:rPr>
                  <a:t>, W:</a:t>
                </a:r>
              </a:p>
              <a:p>
                <a:pPr lvl="2"/>
                <a:r>
                  <a:rPr lang="en-US" sz="2400" dirty="0">
                    <a:solidFill>
                      <a:schemeClr val="tx2"/>
                    </a:solidFill>
                  </a:rPr>
                  <a:t>K[x] = 0</a:t>
                </a:r>
              </a:p>
              <a:p>
                <a:pPr lvl="2"/>
                <a:r>
                  <a:rPr lang="en-US" sz="2400" b="1" dirty="0">
                    <a:solidFill>
                      <a:schemeClr val="accent5"/>
                    </a:solidFill>
                  </a:rPr>
                  <a:t>for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5"/>
                    </a:solidFill>
                  </a:rPr>
                  <a:t>i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 = 1, </a:t>
                </a:r>
                <a:r>
                  <a:rPr lang="mr-IN" sz="2400" dirty="0">
                    <a:solidFill>
                      <a:schemeClr val="accent5"/>
                    </a:solidFill>
                  </a:rPr>
                  <a:t>…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, n:</a:t>
                </a:r>
              </a:p>
              <a:p>
                <a:pPr lvl="3"/>
                <a:r>
                  <a:rPr lang="en-US" sz="2400" b="1" dirty="0">
                    <a:solidFill>
                      <a:schemeClr val="accent4"/>
                    </a:solidFill>
                  </a:rPr>
                  <a:t>if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:</m:t>
                    </m:r>
                  </m:oMath>
                </a14:m>
                <a:endParaRPr lang="en-US" sz="2400" dirty="0">
                  <a:solidFill>
                    <a:schemeClr val="accent4"/>
                  </a:solidFill>
                </a:endParaRPr>
              </a:p>
              <a:p>
                <a:pPr lvl="4"/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𝐾</m:t>
                    </m:r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400" i="1" smtClean="0">
                        <a:latin typeface="Cambria Math" charset="0"/>
                      </a:rPr>
                      <m:t>=</m:t>
                    </m:r>
                    <m:func>
                      <m:func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smtClean="0">
                            <a:latin typeface="Cambria Math" charset="0"/>
                          </a:rPr>
                          <m:t>max</m:t>
                        </m:r>
                      </m:fName>
                      <m:e>
                        <m:r>
                          <m:rPr>
                            <m:lit/>
                          </m:rPr>
                          <a:rPr lang="en-US" sz="2400" i="1" smtClean="0">
                            <a:latin typeface="Cambria Math" charset="0"/>
                          </a:rPr>
                          <m:t>{</m:t>
                        </m:r>
                        <m:r>
                          <a:rPr lang="en-US" sz="240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𝐾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400" i="1" smtClean="0">
                            <a:latin typeface="Cambria Math" charset="0"/>
                          </a:rPr>
                          <m:t>, </m:t>
                        </m:r>
                        <m:r>
                          <a:rPr lang="en-US" sz="24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𝐾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𝑥</m:t>
                            </m:r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 −</m:t>
                            </m:r>
                            <m:sSub>
                              <m:sSubPr>
                                <m:ctrlP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24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 smtClean="0">
                            <a:latin typeface="Cambria Math" charset="0"/>
                          </a:rPr>
                          <m:t> }</m:t>
                        </m:r>
                      </m:e>
                    </m:func>
                  </m:oMath>
                </a14:m>
                <a:endParaRPr lang="en-US" sz="2400" dirty="0">
                  <a:solidFill>
                    <a:schemeClr val="accent1"/>
                  </a:solidFill>
                </a:endParaRPr>
              </a:p>
              <a:p>
                <a:pPr lvl="4"/>
                <a:r>
                  <a:rPr lang="en-US" sz="2400" dirty="0">
                    <a:solidFill>
                      <a:srgbClr val="B400AB"/>
                    </a:solidFill>
                  </a:rPr>
                  <a:t>If K[x] was updated:</a:t>
                </a:r>
              </a:p>
              <a:p>
                <a:pPr lvl="5"/>
                <a:r>
                  <a:rPr lang="en-US" sz="2400" dirty="0">
                    <a:solidFill>
                      <a:srgbClr val="B400AB"/>
                    </a:solidFill>
                  </a:rPr>
                  <a:t>ITEMS[x] = ITEMS[x </a:t>
                </a:r>
                <a:r>
                  <a:rPr lang="mr-IN" sz="2400" dirty="0">
                    <a:solidFill>
                      <a:srgbClr val="B400AB"/>
                    </a:solidFill>
                  </a:rPr>
                  <a:t>–</a:t>
                </a:r>
                <a:r>
                  <a:rPr lang="en-US" sz="2400" dirty="0">
                    <a:solidFill>
                      <a:srgbClr val="B400AB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B400AB"/>
                    </a:solidFill>
                  </a:rPr>
                  <a:t>w</a:t>
                </a:r>
                <a:r>
                  <a:rPr lang="en-US" sz="2400" baseline="-25000" dirty="0" err="1">
                    <a:solidFill>
                      <a:srgbClr val="B400AB"/>
                    </a:solidFill>
                  </a:rPr>
                  <a:t>i</a:t>
                </a:r>
                <a:r>
                  <a:rPr lang="en-US" sz="2400" dirty="0">
                    <a:solidFill>
                      <a:srgbClr val="B400AB"/>
                    </a:solidFill>
                  </a:rPr>
                  <a:t>]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B400AB"/>
                        </a:solidFill>
                        <a:latin typeface="Cambria Math" charset="0"/>
                      </a:rPr>
                      <m:t>∪</m:t>
                    </m:r>
                  </m:oMath>
                </a14:m>
                <a:r>
                  <a:rPr lang="en-US" sz="2400" dirty="0">
                    <a:solidFill>
                      <a:srgbClr val="B400AB"/>
                    </a:solidFill>
                  </a:rPr>
                  <a:t> { item </a:t>
                </a:r>
                <a:r>
                  <a:rPr lang="en-US" sz="2400" dirty="0" err="1">
                    <a:solidFill>
                      <a:srgbClr val="B400AB"/>
                    </a:solidFill>
                  </a:rPr>
                  <a:t>i</a:t>
                </a:r>
                <a:r>
                  <a:rPr lang="en-US" sz="2400" dirty="0">
                    <a:solidFill>
                      <a:srgbClr val="B400AB"/>
                    </a:solidFill>
                  </a:rPr>
                  <a:t> }</a:t>
                </a:r>
              </a:p>
              <a:p>
                <a:pPr lvl="1"/>
                <a:r>
                  <a:rPr lang="en-US" b="1" dirty="0">
                    <a:solidFill>
                      <a:schemeClr val="tx2"/>
                    </a:solidFill>
                  </a:rPr>
                  <a:t>return</a:t>
                </a:r>
                <a:r>
                  <a:rPr lang="en-US" dirty="0">
                    <a:solidFill>
                      <a:schemeClr val="tx2"/>
                    </a:solidFill>
                  </a:rPr>
                  <a:t> </a:t>
                </a:r>
                <a:r>
                  <a:rPr lang="en-US" dirty="0">
                    <a:solidFill>
                      <a:srgbClr val="B400AB"/>
                    </a:solidFill>
                  </a:rPr>
                  <a:t>ITEMS[W]</a:t>
                </a:r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529" y="189350"/>
                <a:ext cx="5893373" cy="2547670"/>
              </a:xfrm>
              <a:prstGeom prst="rect">
                <a:avLst/>
              </a:prstGeom>
              <a:blipFill rotWithShape="0">
                <a:blip r:embed="rId2"/>
                <a:stretch>
                  <a:fillRect l="-310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496912" y="1946293"/>
            <a:ext cx="3467617" cy="2688513"/>
            <a:chOff x="628650" y="2737673"/>
            <a:chExt cx="4456255" cy="3292233"/>
          </a:xfrm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193654" y="2737673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28650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19900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411152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302403" y="3785311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193655" y="3784658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320473" y="3553857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84053" y="2135240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K</a:t>
            </a:r>
          </a:p>
        </p:txBody>
      </p:sp>
      <p:sp>
        <p:nvSpPr>
          <p:cNvPr id="38" name="TextBox 37"/>
          <p:cNvSpPr txBox="1"/>
          <p:nvPr/>
        </p:nvSpPr>
        <p:spPr>
          <a:xfrm rot="16200000">
            <a:off x="-208271" y="2852931"/>
            <a:ext cx="106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ITEMS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39387" y="1540961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410663" y="1558587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104186" y="1538390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797709" y="1539175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468985" y="1543923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E647E5-BA21-C94A-B865-69F8D11D8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629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3964529" y="189350"/>
                <a:ext cx="5893373" cy="25476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55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UnboundedKnapsack(</a:t>
                </a:r>
                <a:r>
                  <a:rPr lang="en-US" dirty="0">
                    <a:solidFill>
                      <a:srgbClr val="7030A0"/>
                    </a:solidFill>
                  </a:rPr>
                  <a:t>W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5"/>
                    </a:solidFill>
                  </a:rPr>
                  <a:t>n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4"/>
                    </a:solidFill>
                  </a:rPr>
                  <a:t>weights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1"/>
                    </a:solidFill>
                  </a:rPr>
                  <a:t>values</a:t>
                </a:r>
                <a:r>
                  <a:rPr lang="en-US" dirty="0"/>
                  <a:t>):</a:t>
                </a:r>
              </a:p>
              <a:p>
                <a:pPr lvl="1"/>
                <a:r>
                  <a:rPr lang="en-US" dirty="0">
                    <a:solidFill>
                      <a:schemeClr val="tx2"/>
                    </a:solidFill>
                  </a:rPr>
                  <a:t>K[0] = 0</a:t>
                </a:r>
              </a:p>
              <a:p>
                <a:pPr lvl="1"/>
                <a:r>
                  <a:rPr lang="en-US" dirty="0">
                    <a:solidFill>
                      <a:srgbClr val="B400AB"/>
                    </a:solidFill>
                  </a:rPr>
                  <a:t>ITEMS[0] =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B400AB"/>
                        </a:solidFill>
                        <a:latin typeface="Cambria Math" charset="0"/>
                      </a:rPr>
                      <m:t>∅</m:t>
                    </m:r>
                  </m:oMath>
                </a14:m>
                <a:endParaRPr lang="en-US" dirty="0">
                  <a:solidFill>
                    <a:srgbClr val="B400AB"/>
                  </a:solidFill>
                </a:endParaRPr>
              </a:p>
              <a:p>
                <a:pPr lvl="1"/>
                <a:r>
                  <a:rPr lang="en-US" b="1" dirty="0">
                    <a:solidFill>
                      <a:srgbClr val="7030A0"/>
                    </a:solidFill>
                  </a:rPr>
                  <a:t>for</a:t>
                </a:r>
                <a:r>
                  <a:rPr lang="en-US" dirty="0">
                    <a:solidFill>
                      <a:srgbClr val="7030A0"/>
                    </a:solidFill>
                  </a:rPr>
                  <a:t> x = 1, </a:t>
                </a:r>
                <a:r>
                  <a:rPr lang="mr-IN" dirty="0">
                    <a:solidFill>
                      <a:srgbClr val="7030A0"/>
                    </a:solidFill>
                  </a:rPr>
                  <a:t>…</a:t>
                </a:r>
                <a:r>
                  <a:rPr lang="en-US" dirty="0">
                    <a:solidFill>
                      <a:srgbClr val="7030A0"/>
                    </a:solidFill>
                  </a:rPr>
                  <a:t>, W:</a:t>
                </a:r>
              </a:p>
              <a:p>
                <a:pPr lvl="2"/>
                <a:r>
                  <a:rPr lang="en-US" sz="2400" dirty="0">
                    <a:solidFill>
                      <a:schemeClr val="tx2"/>
                    </a:solidFill>
                  </a:rPr>
                  <a:t>K[x] = 0</a:t>
                </a:r>
              </a:p>
              <a:p>
                <a:pPr lvl="2"/>
                <a:r>
                  <a:rPr lang="en-US" sz="2400" b="1" dirty="0">
                    <a:solidFill>
                      <a:schemeClr val="accent5"/>
                    </a:solidFill>
                  </a:rPr>
                  <a:t>for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5"/>
                    </a:solidFill>
                  </a:rPr>
                  <a:t>i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 = 1, </a:t>
                </a:r>
                <a:r>
                  <a:rPr lang="mr-IN" sz="2400" dirty="0">
                    <a:solidFill>
                      <a:schemeClr val="accent5"/>
                    </a:solidFill>
                  </a:rPr>
                  <a:t>…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, n:</a:t>
                </a:r>
              </a:p>
              <a:p>
                <a:pPr lvl="3"/>
                <a:r>
                  <a:rPr lang="en-US" sz="2400" b="1" dirty="0">
                    <a:solidFill>
                      <a:schemeClr val="accent4"/>
                    </a:solidFill>
                  </a:rPr>
                  <a:t>if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:</m:t>
                    </m:r>
                  </m:oMath>
                </a14:m>
                <a:endParaRPr lang="en-US" sz="2400" dirty="0">
                  <a:solidFill>
                    <a:schemeClr val="accent4"/>
                  </a:solidFill>
                </a:endParaRPr>
              </a:p>
              <a:p>
                <a:pPr lvl="4"/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𝐾</m:t>
                    </m:r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400" i="1" smtClean="0">
                        <a:latin typeface="Cambria Math" charset="0"/>
                      </a:rPr>
                      <m:t>=</m:t>
                    </m:r>
                    <m:func>
                      <m:func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smtClean="0">
                            <a:latin typeface="Cambria Math" charset="0"/>
                          </a:rPr>
                          <m:t>max</m:t>
                        </m:r>
                      </m:fName>
                      <m:e>
                        <m:r>
                          <m:rPr>
                            <m:lit/>
                          </m:rPr>
                          <a:rPr lang="en-US" sz="2400" i="1" smtClean="0">
                            <a:latin typeface="Cambria Math" charset="0"/>
                          </a:rPr>
                          <m:t>{</m:t>
                        </m:r>
                        <m:r>
                          <a:rPr lang="en-US" sz="240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𝐾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400" i="1" smtClean="0">
                            <a:latin typeface="Cambria Math" charset="0"/>
                          </a:rPr>
                          <m:t>, </m:t>
                        </m:r>
                        <m:r>
                          <a:rPr lang="en-US" sz="24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𝐾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𝑥</m:t>
                            </m:r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 −</m:t>
                            </m:r>
                            <m:sSub>
                              <m:sSubPr>
                                <m:ctrlP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24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 smtClean="0">
                            <a:latin typeface="Cambria Math" charset="0"/>
                          </a:rPr>
                          <m:t> }</m:t>
                        </m:r>
                      </m:e>
                    </m:func>
                  </m:oMath>
                </a14:m>
                <a:endParaRPr lang="en-US" sz="2400" dirty="0">
                  <a:solidFill>
                    <a:schemeClr val="accent1"/>
                  </a:solidFill>
                </a:endParaRPr>
              </a:p>
              <a:p>
                <a:pPr lvl="4"/>
                <a:r>
                  <a:rPr lang="en-US" sz="2400" dirty="0">
                    <a:solidFill>
                      <a:srgbClr val="B400AB"/>
                    </a:solidFill>
                  </a:rPr>
                  <a:t>If K[x] was updated:</a:t>
                </a:r>
              </a:p>
              <a:p>
                <a:pPr lvl="5"/>
                <a:r>
                  <a:rPr lang="en-US" sz="2400" dirty="0">
                    <a:solidFill>
                      <a:srgbClr val="B400AB"/>
                    </a:solidFill>
                  </a:rPr>
                  <a:t>ITEMS[x] = ITEMS[x </a:t>
                </a:r>
                <a:r>
                  <a:rPr lang="mr-IN" sz="2400" dirty="0">
                    <a:solidFill>
                      <a:srgbClr val="B400AB"/>
                    </a:solidFill>
                  </a:rPr>
                  <a:t>–</a:t>
                </a:r>
                <a:r>
                  <a:rPr lang="en-US" sz="2400" dirty="0">
                    <a:solidFill>
                      <a:srgbClr val="B400AB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B400AB"/>
                    </a:solidFill>
                  </a:rPr>
                  <a:t>w</a:t>
                </a:r>
                <a:r>
                  <a:rPr lang="en-US" sz="2400" baseline="-25000" dirty="0" err="1">
                    <a:solidFill>
                      <a:srgbClr val="B400AB"/>
                    </a:solidFill>
                  </a:rPr>
                  <a:t>i</a:t>
                </a:r>
                <a:r>
                  <a:rPr lang="en-US" sz="2400" dirty="0">
                    <a:solidFill>
                      <a:srgbClr val="B400AB"/>
                    </a:solidFill>
                  </a:rPr>
                  <a:t>]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B400AB"/>
                        </a:solidFill>
                        <a:latin typeface="Cambria Math" charset="0"/>
                      </a:rPr>
                      <m:t>∪</m:t>
                    </m:r>
                  </m:oMath>
                </a14:m>
                <a:r>
                  <a:rPr lang="en-US" sz="2400" dirty="0">
                    <a:solidFill>
                      <a:srgbClr val="B400AB"/>
                    </a:solidFill>
                  </a:rPr>
                  <a:t> { item </a:t>
                </a:r>
                <a:r>
                  <a:rPr lang="en-US" sz="2400" dirty="0" err="1">
                    <a:solidFill>
                      <a:srgbClr val="B400AB"/>
                    </a:solidFill>
                  </a:rPr>
                  <a:t>i</a:t>
                </a:r>
                <a:r>
                  <a:rPr lang="en-US" sz="2400" dirty="0">
                    <a:solidFill>
                      <a:srgbClr val="B400AB"/>
                    </a:solidFill>
                  </a:rPr>
                  <a:t> }</a:t>
                </a:r>
              </a:p>
              <a:p>
                <a:pPr lvl="1"/>
                <a:r>
                  <a:rPr lang="en-US" b="1" dirty="0">
                    <a:solidFill>
                      <a:schemeClr val="tx2"/>
                    </a:solidFill>
                  </a:rPr>
                  <a:t>return</a:t>
                </a:r>
                <a:r>
                  <a:rPr lang="en-US" dirty="0">
                    <a:solidFill>
                      <a:schemeClr val="tx2"/>
                    </a:solidFill>
                  </a:rPr>
                  <a:t> </a:t>
                </a:r>
                <a:r>
                  <a:rPr lang="en-US" dirty="0">
                    <a:solidFill>
                      <a:srgbClr val="B400AB"/>
                    </a:solidFill>
                  </a:rPr>
                  <a:t>ITEMS[W]</a:t>
                </a:r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529" y="189350"/>
                <a:ext cx="5893373" cy="2547670"/>
              </a:xfrm>
              <a:prstGeom prst="rect">
                <a:avLst/>
              </a:prstGeom>
              <a:blipFill rotWithShape="0">
                <a:blip r:embed="rId2"/>
                <a:stretch>
                  <a:fillRect l="-310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496912" y="1946293"/>
            <a:ext cx="3467617" cy="2688513"/>
            <a:chOff x="628650" y="2737673"/>
            <a:chExt cx="4456255" cy="3292233"/>
          </a:xfrm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193654" y="2737673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28650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19900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411152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302403" y="3785311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193655" y="3784658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320473" y="3553857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84053" y="2135240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K</a:t>
            </a:r>
          </a:p>
        </p:txBody>
      </p:sp>
      <p:sp>
        <p:nvSpPr>
          <p:cNvPr id="38" name="TextBox 37"/>
          <p:cNvSpPr txBox="1"/>
          <p:nvPr/>
        </p:nvSpPr>
        <p:spPr>
          <a:xfrm rot="16200000">
            <a:off x="-208271" y="2852931"/>
            <a:ext cx="106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ITEMS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39387" y="1540961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410663" y="1558587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104186" y="1538390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797709" y="1539175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468985" y="1543923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803" y="2906352"/>
            <a:ext cx="473295" cy="4300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6803" y="5221525"/>
            <a:ext cx="3519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400AB"/>
                </a:solidFill>
              </a:rPr>
              <a:t>ITEMS[1] = ITEMS[0] + 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234" y="5130258"/>
            <a:ext cx="473295" cy="430056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9477269-8DCD-594C-AB9C-1AC4DBC61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8664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3964529" y="189350"/>
                <a:ext cx="5893373" cy="25476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55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UnboundedKnapsack(</a:t>
                </a:r>
                <a:r>
                  <a:rPr lang="en-US" dirty="0">
                    <a:solidFill>
                      <a:srgbClr val="7030A0"/>
                    </a:solidFill>
                  </a:rPr>
                  <a:t>W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5"/>
                    </a:solidFill>
                  </a:rPr>
                  <a:t>n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4"/>
                    </a:solidFill>
                  </a:rPr>
                  <a:t>weights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1"/>
                    </a:solidFill>
                  </a:rPr>
                  <a:t>values</a:t>
                </a:r>
                <a:r>
                  <a:rPr lang="en-US" dirty="0"/>
                  <a:t>):</a:t>
                </a:r>
              </a:p>
              <a:p>
                <a:pPr lvl="1"/>
                <a:r>
                  <a:rPr lang="en-US" dirty="0">
                    <a:solidFill>
                      <a:schemeClr val="tx2"/>
                    </a:solidFill>
                  </a:rPr>
                  <a:t>K[0] = 0</a:t>
                </a:r>
              </a:p>
              <a:p>
                <a:pPr lvl="1"/>
                <a:r>
                  <a:rPr lang="en-US" dirty="0">
                    <a:solidFill>
                      <a:srgbClr val="B400AB"/>
                    </a:solidFill>
                  </a:rPr>
                  <a:t>ITEMS[0] =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B400AB"/>
                        </a:solidFill>
                        <a:latin typeface="Cambria Math" charset="0"/>
                      </a:rPr>
                      <m:t>∅</m:t>
                    </m:r>
                  </m:oMath>
                </a14:m>
                <a:endParaRPr lang="en-US" dirty="0">
                  <a:solidFill>
                    <a:srgbClr val="B400AB"/>
                  </a:solidFill>
                </a:endParaRPr>
              </a:p>
              <a:p>
                <a:pPr lvl="1"/>
                <a:r>
                  <a:rPr lang="en-US" b="1" dirty="0">
                    <a:solidFill>
                      <a:srgbClr val="7030A0"/>
                    </a:solidFill>
                  </a:rPr>
                  <a:t>for</a:t>
                </a:r>
                <a:r>
                  <a:rPr lang="en-US" dirty="0">
                    <a:solidFill>
                      <a:srgbClr val="7030A0"/>
                    </a:solidFill>
                  </a:rPr>
                  <a:t> x = 1, </a:t>
                </a:r>
                <a:r>
                  <a:rPr lang="mr-IN" dirty="0">
                    <a:solidFill>
                      <a:srgbClr val="7030A0"/>
                    </a:solidFill>
                  </a:rPr>
                  <a:t>…</a:t>
                </a:r>
                <a:r>
                  <a:rPr lang="en-US" dirty="0">
                    <a:solidFill>
                      <a:srgbClr val="7030A0"/>
                    </a:solidFill>
                  </a:rPr>
                  <a:t>, W:</a:t>
                </a:r>
              </a:p>
              <a:p>
                <a:pPr lvl="2"/>
                <a:r>
                  <a:rPr lang="en-US" sz="2400" dirty="0">
                    <a:solidFill>
                      <a:schemeClr val="tx2"/>
                    </a:solidFill>
                  </a:rPr>
                  <a:t>K[x] = 0</a:t>
                </a:r>
              </a:p>
              <a:p>
                <a:pPr lvl="2"/>
                <a:r>
                  <a:rPr lang="en-US" sz="2400" b="1" dirty="0">
                    <a:solidFill>
                      <a:schemeClr val="accent5"/>
                    </a:solidFill>
                  </a:rPr>
                  <a:t>for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5"/>
                    </a:solidFill>
                  </a:rPr>
                  <a:t>i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 = 1, </a:t>
                </a:r>
                <a:r>
                  <a:rPr lang="mr-IN" sz="2400" dirty="0">
                    <a:solidFill>
                      <a:schemeClr val="accent5"/>
                    </a:solidFill>
                  </a:rPr>
                  <a:t>…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, n:</a:t>
                </a:r>
              </a:p>
              <a:p>
                <a:pPr lvl="3"/>
                <a:r>
                  <a:rPr lang="en-US" sz="2400" b="1" dirty="0">
                    <a:solidFill>
                      <a:schemeClr val="accent4"/>
                    </a:solidFill>
                  </a:rPr>
                  <a:t>if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:</m:t>
                    </m:r>
                  </m:oMath>
                </a14:m>
                <a:endParaRPr lang="en-US" sz="2400" dirty="0">
                  <a:solidFill>
                    <a:schemeClr val="accent4"/>
                  </a:solidFill>
                </a:endParaRPr>
              </a:p>
              <a:p>
                <a:pPr lvl="4"/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𝐾</m:t>
                    </m:r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400" i="1" smtClean="0">
                        <a:latin typeface="Cambria Math" charset="0"/>
                      </a:rPr>
                      <m:t>=</m:t>
                    </m:r>
                    <m:func>
                      <m:func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smtClean="0">
                            <a:latin typeface="Cambria Math" charset="0"/>
                          </a:rPr>
                          <m:t>max</m:t>
                        </m:r>
                      </m:fName>
                      <m:e>
                        <m:r>
                          <m:rPr>
                            <m:lit/>
                          </m:rPr>
                          <a:rPr lang="en-US" sz="2400" i="1" smtClean="0">
                            <a:latin typeface="Cambria Math" charset="0"/>
                          </a:rPr>
                          <m:t>{</m:t>
                        </m:r>
                        <m:r>
                          <a:rPr lang="en-US" sz="240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𝐾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400" i="1" smtClean="0">
                            <a:latin typeface="Cambria Math" charset="0"/>
                          </a:rPr>
                          <m:t>, </m:t>
                        </m:r>
                        <m:r>
                          <a:rPr lang="en-US" sz="24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𝐾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𝑥</m:t>
                            </m:r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 −</m:t>
                            </m:r>
                            <m:sSub>
                              <m:sSubPr>
                                <m:ctrlP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24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 smtClean="0">
                            <a:latin typeface="Cambria Math" charset="0"/>
                          </a:rPr>
                          <m:t> }</m:t>
                        </m:r>
                      </m:e>
                    </m:func>
                  </m:oMath>
                </a14:m>
                <a:endParaRPr lang="en-US" sz="2400" dirty="0">
                  <a:solidFill>
                    <a:schemeClr val="accent1"/>
                  </a:solidFill>
                </a:endParaRPr>
              </a:p>
              <a:p>
                <a:pPr lvl="4"/>
                <a:r>
                  <a:rPr lang="en-US" sz="2400" dirty="0">
                    <a:solidFill>
                      <a:srgbClr val="B400AB"/>
                    </a:solidFill>
                  </a:rPr>
                  <a:t>If K[x] was updated:</a:t>
                </a:r>
              </a:p>
              <a:p>
                <a:pPr lvl="5"/>
                <a:r>
                  <a:rPr lang="en-US" sz="2400" dirty="0">
                    <a:solidFill>
                      <a:srgbClr val="B400AB"/>
                    </a:solidFill>
                  </a:rPr>
                  <a:t>ITEMS[x] = ITEMS[x </a:t>
                </a:r>
                <a:r>
                  <a:rPr lang="mr-IN" sz="2400" dirty="0">
                    <a:solidFill>
                      <a:srgbClr val="B400AB"/>
                    </a:solidFill>
                  </a:rPr>
                  <a:t>–</a:t>
                </a:r>
                <a:r>
                  <a:rPr lang="en-US" sz="2400" dirty="0">
                    <a:solidFill>
                      <a:srgbClr val="B400AB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B400AB"/>
                    </a:solidFill>
                  </a:rPr>
                  <a:t>w</a:t>
                </a:r>
                <a:r>
                  <a:rPr lang="en-US" sz="2400" baseline="-25000" dirty="0" err="1">
                    <a:solidFill>
                      <a:srgbClr val="B400AB"/>
                    </a:solidFill>
                  </a:rPr>
                  <a:t>i</a:t>
                </a:r>
                <a:r>
                  <a:rPr lang="en-US" sz="2400" dirty="0">
                    <a:solidFill>
                      <a:srgbClr val="B400AB"/>
                    </a:solidFill>
                  </a:rPr>
                  <a:t>]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B400AB"/>
                        </a:solidFill>
                        <a:latin typeface="Cambria Math" charset="0"/>
                      </a:rPr>
                      <m:t>∪</m:t>
                    </m:r>
                  </m:oMath>
                </a14:m>
                <a:r>
                  <a:rPr lang="en-US" sz="2400" dirty="0">
                    <a:solidFill>
                      <a:srgbClr val="B400AB"/>
                    </a:solidFill>
                  </a:rPr>
                  <a:t> { item </a:t>
                </a:r>
                <a:r>
                  <a:rPr lang="en-US" sz="2400" dirty="0" err="1">
                    <a:solidFill>
                      <a:srgbClr val="B400AB"/>
                    </a:solidFill>
                  </a:rPr>
                  <a:t>i</a:t>
                </a:r>
                <a:r>
                  <a:rPr lang="en-US" sz="2400" dirty="0">
                    <a:solidFill>
                      <a:srgbClr val="B400AB"/>
                    </a:solidFill>
                  </a:rPr>
                  <a:t> }</a:t>
                </a:r>
              </a:p>
              <a:p>
                <a:pPr lvl="1"/>
                <a:r>
                  <a:rPr lang="en-US" b="1" dirty="0">
                    <a:solidFill>
                      <a:schemeClr val="tx2"/>
                    </a:solidFill>
                  </a:rPr>
                  <a:t>return</a:t>
                </a:r>
                <a:r>
                  <a:rPr lang="en-US" dirty="0">
                    <a:solidFill>
                      <a:schemeClr val="tx2"/>
                    </a:solidFill>
                  </a:rPr>
                  <a:t> </a:t>
                </a:r>
                <a:r>
                  <a:rPr lang="en-US" dirty="0">
                    <a:solidFill>
                      <a:srgbClr val="B400AB"/>
                    </a:solidFill>
                  </a:rPr>
                  <a:t>ITEMS[W]</a:t>
                </a:r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529" y="189350"/>
                <a:ext cx="5893373" cy="2547670"/>
              </a:xfrm>
              <a:prstGeom prst="rect">
                <a:avLst/>
              </a:prstGeom>
              <a:blipFill rotWithShape="0">
                <a:blip r:embed="rId2"/>
                <a:stretch>
                  <a:fillRect l="-310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496912" y="1946293"/>
            <a:ext cx="3467617" cy="2688513"/>
            <a:chOff x="628650" y="2737673"/>
            <a:chExt cx="4456255" cy="3292233"/>
          </a:xfrm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193654" y="2737673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28650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19900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411152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302403" y="3785311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193655" y="3784658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320473" y="3553857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84053" y="2135240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K</a:t>
            </a:r>
          </a:p>
        </p:txBody>
      </p:sp>
      <p:sp>
        <p:nvSpPr>
          <p:cNvPr id="38" name="TextBox 37"/>
          <p:cNvSpPr txBox="1"/>
          <p:nvPr/>
        </p:nvSpPr>
        <p:spPr>
          <a:xfrm rot="16200000">
            <a:off x="-208271" y="2852931"/>
            <a:ext cx="106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ITEMS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39387" y="1540961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410663" y="1558587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104186" y="1538390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797709" y="1539175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468985" y="1543923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803" y="2906352"/>
            <a:ext cx="473295" cy="4300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6803" y="5221525"/>
            <a:ext cx="3519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400AB"/>
                </a:solidFill>
              </a:rPr>
              <a:t>ITEMS[2] = ITEMS[1] + 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234" y="5130258"/>
            <a:ext cx="473295" cy="43005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4072" y="2906352"/>
            <a:ext cx="473295" cy="43005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8522" y="3418999"/>
            <a:ext cx="473295" cy="430056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3EC8093-F33E-0C49-BDC0-C519F169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688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3964529" y="189350"/>
                <a:ext cx="5893373" cy="25476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55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UnboundedKnapsack(</a:t>
                </a:r>
                <a:r>
                  <a:rPr lang="en-US" dirty="0">
                    <a:solidFill>
                      <a:srgbClr val="7030A0"/>
                    </a:solidFill>
                  </a:rPr>
                  <a:t>W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5"/>
                    </a:solidFill>
                  </a:rPr>
                  <a:t>n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4"/>
                    </a:solidFill>
                  </a:rPr>
                  <a:t>weights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1"/>
                    </a:solidFill>
                  </a:rPr>
                  <a:t>values</a:t>
                </a:r>
                <a:r>
                  <a:rPr lang="en-US" dirty="0"/>
                  <a:t>):</a:t>
                </a:r>
              </a:p>
              <a:p>
                <a:pPr lvl="1"/>
                <a:r>
                  <a:rPr lang="en-US" dirty="0">
                    <a:solidFill>
                      <a:schemeClr val="tx2"/>
                    </a:solidFill>
                  </a:rPr>
                  <a:t>K[0] = 0</a:t>
                </a:r>
              </a:p>
              <a:p>
                <a:pPr lvl="1"/>
                <a:r>
                  <a:rPr lang="en-US" dirty="0">
                    <a:solidFill>
                      <a:srgbClr val="B400AB"/>
                    </a:solidFill>
                  </a:rPr>
                  <a:t>ITEMS[0] =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B400AB"/>
                        </a:solidFill>
                        <a:latin typeface="Cambria Math" charset="0"/>
                      </a:rPr>
                      <m:t>∅</m:t>
                    </m:r>
                  </m:oMath>
                </a14:m>
                <a:endParaRPr lang="en-US" dirty="0">
                  <a:solidFill>
                    <a:srgbClr val="B400AB"/>
                  </a:solidFill>
                </a:endParaRPr>
              </a:p>
              <a:p>
                <a:pPr lvl="1"/>
                <a:r>
                  <a:rPr lang="en-US" b="1" dirty="0">
                    <a:solidFill>
                      <a:srgbClr val="7030A0"/>
                    </a:solidFill>
                  </a:rPr>
                  <a:t>for</a:t>
                </a:r>
                <a:r>
                  <a:rPr lang="en-US" dirty="0">
                    <a:solidFill>
                      <a:srgbClr val="7030A0"/>
                    </a:solidFill>
                  </a:rPr>
                  <a:t> x = 1, </a:t>
                </a:r>
                <a:r>
                  <a:rPr lang="mr-IN" dirty="0">
                    <a:solidFill>
                      <a:srgbClr val="7030A0"/>
                    </a:solidFill>
                  </a:rPr>
                  <a:t>…</a:t>
                </a:r>
                <a:r>
                  <a:rPr lang="en-US" dirty="0">
                    <a:solidFill>
                      <a:srgbClr val="7030A0"/>
                    </a:solidFill>
                  </a:rPr>
                  <a:t>, W:</a:t>
                </a:r>
              </a:p>
              <a:p>
                <a:pPr lvl="2"/>
                <a:r>
                  <a:rPr lang="en-US" sz="2400" dirty="0">
                    <a:solidFill>
                      <a:schemeClr val="tx2"/>
                    </a:solidFill>
                  </a:rPr>
                  <a:t>K[x] = 0</a:t>
                </a:r>
              </a:p>
              <a:p>
                <a:pPr lvl="2"/>
                <a:r>
                  <a:rPr lang="en-US" sz="2400" b="1" dirty="0">
                    <a:solidFill>
                      <a:schemeClr val="accent5"/>
                    </a:solidFill>
                  </a:rPr>
                  <a:t>for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5"/>
                    </a:solidFill>
                  </a:rPr>
                  <a:t>i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 = 1, </a:t>
                </a:r>
                <a:r>
                  <a:rPr lang="mr-IN" sz="2400" dirty="0">
                    <a:solidFill>
                      <a:schemeClr val="accent5"/>
                    </a:solidFill>
                  </a:rPr>
                  <a:t>…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, n:</a:t>
                </a:r>
              </a:p>
              <a:p>
                <a:pPr lvl="3"/>
                <a:r>
                  <a:rPr lang="en-US" sz="2400" b="1" dirty="0">
                    <a:solidFill>
                      <a:schemeClr val="accent4"/>
                    </a:solidFill>
                  </a:rPr>
                  <a:t>if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:</m:t>
                    </m:r>
                  </m:oMath>
                </a14:m>
                <a:endParaRPr lang="en-US" sz="2400" dirty="0">
                  <a:solidFill>
                    <a:schemeClr val="accent4"/>
                  </a:solidFill>
                </a:endParaRPr>
              </a:p>
              <a:p>
                <a:pPr lvl="4"/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𝐾</m:t>
                    </m:r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400" i="1" smtClean="0">
                        <a:latin typeface="Cambria Math" charset="0"/>
                      </a:rPr>
                      <m:t>=</m:t>
                    </m:r>
                    <m:func>
                      <m:func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smtClean="0">
                            <a:latin typeface="Cambria Math" charset="0"/>
                          </a:rPr>
                          <m:t>max</m:t>
                        </m:r>
                      </m:fName>
                      <m:e>
                        <m:r>
                          <m:rPr>
                            <m:lit/>
                          </m:rPr>
                          <a:rPr lang="en-US" sz="2400" i="1" smtClean="0">
                            <a:latin typeface="Cambria Math" charset="0"/>
                          </a:rPr>
                          <m:t>{</m:t>
                        </m:r>
                        <m:r>
                          <a:rPr lang="en-US" sz="240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𝐾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400" i="1" smtClean="0">
                            <a:latin typeface="Cambria Math" charset="0"/>
                          </a:rPr>
                          <m:t>, </m:t>
                        </m:r>
                        <m:r>
                          <a:rPr lang="en-US" sz="24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𝐾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𝑥</m:t>
                            </m:r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 −</m:t>
                            </m:r>
                            <m:sSub>
                              <m:sSubPr>
                                <m:ctrlP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24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 smtClean="0">
                            <a:latin typeface="Cambria Math" charset="0"/>
                          </a:rPr>
                          <m:t> }</m:t>
                        </m:r>
                      </m:e>
                    </m:func>
                  </m:oMath>
                </a14:m>
                <a:endParaRPr lang="en-US" sz="2400" dirty="0">
                  <a:solidFill>
                    <a:schemeClr val="accent1"/>
                  </a:solidFill>
                </a:endParaRPr>
              </a:p>
              <a:p>
                <a:pPr lvl="4"/>
                <a:r>
                  <a:rPr lang="en-US" sz="2400" dirty="0">
                    <a:solidFill>
                      <a:srgbClr val="B400AB"/>
                    </a:solidFill>
                  </a:rPr>
                  <a:t>If K[x] was updated:</a:t>
                </a:r>
              </a:p>
              <a:p>
                <a:pPr lvl="5"/>
                <a:r>
                  <a:rPr lang="en-US" sz="2400" dirty="0">
                    <a:solidFill>
                      <a:srgbClr val="B400AB"/>
                    </a:solidFill>
                  </a:rPr>
                  <a:t>ITEMS[x] = ITEMS[x </a:t>
                </a:r>
                <a:r>
                  <a:rPr lang="mr-IN" sz="2400" dirty="0">
                    <a:solidFill>
                      <a:srgbClr val="B400AB"/>
                    </a:solidFill>
                  </a:rPr>
                  <a:t>–</a:t>
                </a:r>
                <a:r>
                  <a:rPr lang="en-US" sz="2400" dirty="0">
                    <a:solidFill>
                      <a:srgbClr val="B400AB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B400AB"/>
                    </a:solidFill>
                  </a:rPr>
                  <a:t>w</a:t>
                </a:r>
                <a:r>
                  <a:rPr lang="en-US" sz="2400" baseline="-25000" dirty="0" err="1">
                    <a:solidFill>
                      <a:srgbClr val="B400AB"/>
                    </a:solidFill>
                  </a:rPr>
                  <a:t>i</a:t>
                </a:r>
                <a:r>
                  <a:rPr lang="en-US" sz="2400" dirty="0">
                    <a:solidFill>
                      <a:srgbClr val="B400AB"/>
                    </a:solidFill>
                  </a:rPr>
                  <a:t>]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B400AB"/>
                        </a:solidFill>
                        <a:latin typeface="Cambria Math" charset="0"/>
                      </a:rPr>
                      <m:t>∪</m:t>
                    </m:r>
                  </m:oMath>
                </a14:m>
                <a:r>
                  <a:rPr lang="en-US" sz="2400" dirty="0">
                    <a:solidFill>
                      <a:srgbClr val="B400AB"/>
                    </a:solidFill>
                  </a:rPr>
                  <a:t> { item </a:t>
                </a:r>
                <a:r>
                  <a:rPr lang="en-US" sz="2400" dirty="0" err="1">
                    <a:solidFill>
                      <a:srgbClr val="B400AB"/>
                    </a:solidFill>
                  </a:rPr>
                  <a:t>i</a:t>
                </a:r>
                <a:r>
                  <a:rPr lang="en-US" sz="2400" dirty="0">
                    <a:solidFill>
                      <a:srgbClr val="B400AB"/>
                    </a:solidFill>
                  </a:rPr>
                  <a:t> }</a:t>
                </a:r>
              </a:p>
              <a:p>
                <a:pPr lvl="1"/>
                <a:r>
                  <a:rPr lang="en-US" b="1" dirty="0">
                    <a:solidFill>
                      <a:schemeClr val="tx2"/>
                    </a:solidFill>
                  </a:rPr>
                  <a:t>return</a:t>
                </a:r>
                <a:r>
                  <a:rPr lang="en-US" dirty="0">
                    <a:solidFill>
                      <a:schemeClr val="tx2"/>
                    </a:solidFill>
                  </a:rPr>
                  <a:t> </a:t>
                </a:r>
                <a:r>
                  <a:rPr lang="en-US" dirty="0">
                    <a:solidFill>
                      <a:srgbClr val="B400AB"/>
                    </a:solidFill>
                  </a:rPr>
                  <a:t>ITEMS[W]</a:t>
                </a:r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529" y="189350"/>
                <a:ext cx="5893373" cy="2547670"/>
              </a:xfrm>
              <a:prstGeom prst="rect">
                <a:avLst/>
              </a:prstGeom>
              <a:blipFill rotWithShape="0">
                <a:blip r:embed="rId2"/>
                <a:stretch>
                  <a:fillRect l="-310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496912" y="1946293"/>
            <a:ext cx="3467617" cy="2688513"/>
            <a:chOff x="628650" y="2737673"/>
            <a:chExt cx="4456255" cy="3292233"/>
          </a:xfrm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193654" y="2737673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28650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19900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411152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302403" y="3785311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193655" y="3784658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320473" y="3553857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84053" y="2135240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K</a:t>
            </a:r>
          </a:p>
        </p:txBody>
      </p:sp>
      <p:sp>
        <p:nvSpPr>
          <p:cNvPr id="38" name="TextBox 37"/>
          <p:cNvSpPr txBox="1"/>
          <p:nvPr/>
        </p:nvSpPr>
        <p:spPr>
          <a:xfrm rot="16200000">
            <a:off x="-208271" y="2852931"/>
            <a:ext cx="106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ITEMS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39387" y="1540961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410663" y="1558587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104186" y="1538390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797709" y="1539175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468985" y="1543923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803" y="2906352"/>
            <a:ext cx="473295" cy="43005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326" y="2907484"/>
            <a:ext cx="472049" cy="428924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306803" y="5221525"/>
            <a:ext cx="3519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400AB"/>
                </a:solidFill>
              </a:rPr>
              <a:t>ITEMS[2] = ITEMS[0] + 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4103" y="5130258"/>
            <a:ext cx="506908" cy="46059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BD2037-31A0-1645-A83E-9F2223AB0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145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3964529" y="189350"/>
                <a:ext cx="5893373" cy="25476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55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UnboundedKnapsack(</a:t>
                </a:r>
                <a:r>
                  <a:rPr lang="en-US" dirty="0">
                    <a:solidFill>
                      <a:srgbClr val="7030A0"/>
                    </a:solidFill>
                  </a:rPr>
                  <a:t>W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5"/>
                    </a:solidFill>
                  </a:rPr>
                  <a:t>n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4"/>
                    </a:solidFill>
                  </a:rPr>
                  <a:t>weights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1"/>
                    </a:solidFill>
                  </a:rPr>
                  <a:t>values</a:t>
                </a:r>
                <a:r>
                  <a:rPr lang="en-US" dirty="0"/>
                  <a:t>):</a:t>
                </a:r>
              </a:p>
              <a:p>
                <a:pPr lvl="1"/>
                <a:r>
                  <a:rPr lang="en-US" dirty="0">
                    <a:solidFill>
                      <a:schemeClr val="tx2"/>
                    </a:solidFill>
                  </a:rPr>
                  <a:t>K[0] = 0</a:t>
                </a:r>
              </a:p>
              <a:p>
                <a:pPr lvl="1"/>
                <a:r>
                  <a:rPr lang="en-US" dirty="0">
                    <a:solidFill>
                      <a:srgbClr val="B400AB"/>
                    </a:solidFill>
                  </a:rPr>
                  <a:t>ITEMS[0] =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B400AB"/>
                        </a:solidFill>
                        <a:latin typeface="Cambria Math" charset="0"/>
                      </a:rPr>
                      <m:t>∅</m:t>
                    </m:r>
                  </m:oMath>
                </a14:m>
                <a:endParaRPr lang="en-US" dirty="0">
                  <a:solidFill>
                    <a:srgbClr val="B400AB"/>
                  </a:solidFill>
                </a:endParaRPr>
              </a:p>
              <a:p>
                <a:pPr lvl="1"/>
                <a:r>
                  <a:rPr lang="en-US" b="1" dirty="0">
                    <a:solidFill>
                      <a:srgbClr val="7030A0"/>
                    </a:solidFill>
                  </a:rPr>
                  <a:t>for</a:t>
                </a:r>
                <a:r>
                  <a:rPr lang="en-US" dirty="0">
                    <a:solidFill>
                      <a:srgbClr val="7030A0"/>
                    </a:solidFill>
                  </a:rPr>
                  <a:t> x = 1, </a:t>
                </a:r>
                <a:r>
                  <a:rPr lang="mr-IN" dirty="0">
                    <a:solidFill>
                      <a:srgbClr val="7030A0"/>
                    </a:solidFill>
                  </a:rPr>
                  <a:t>…</a:t>
                </a:r>
                <a:r>
                  <a:rPr lang="en-US" dirty="0">
                    <a:solidFill>
                      <a:srgbClr val="7030A0"/>
                    </a:solidFill>
                  </a:rPr>
                  <a:t>, W:</a:t>
                </a:r>
              </a:p>
              <a:p>
                <a:pPr lvl="2"/>
                <a:r>
                  <a:rPr lang="en-US" sz="2400" dirty="0">
                    <a:solidFill>
                      <a:schemeClr val="tx2"/>
                    </a:solidFill>
                  </a:rPr>
                  <a:t>K[x] = 0</a:t>
                </a:r>
              </a:p>
              <a:p>
                <a:pPr lvl="2"/>
                <a:r>
                  <a:rPr lang="en-US" sz="2400" b="1" dirty="0">
                    <a:solidFill>
                      <a:schemeClr val="accent5"/>
                    </a:solidFill>
                  </a:rPr>
                  <a:t>for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5"/>
                    </a:solidFill>
                  </a:rPr>
                  <a:t>i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 = 1, </a:t>
                </a:r>
                <a:r>
                  <a:rPr lang="mr-IN" sz="2400" dirty="0">
                    <a:solidFill>
                      <a:schemeClr val="accent5"/>
                    </a:solidFill>
                  </a:rPr>
                  <a:t>…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, n:</a:t>
                </a:r>
              </a:p>
              <a:p>
                <a:pPr lvl="3"/>
                <a:r>
                  <a:rPr lang="en-US" sz="2400" b="1" dirty="0">
                    <a:solidFill>
                      <a:schemeClr val="accent4"/>
                    </a:solidFill>
                  </a:rPr>
                  <a:t>if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:</m:t>
                    </m:r>
                  </m:oMath>
                </a14:m>
                <a:endParaRPr lang="en-US" sz="2400" dirty="0">
                  <a:solidFill>
                    <a:schemeClr val="accent4"/>
                  </a:solidFill>
                </a:endParaRPr>
              </a:p>
              <a:p>
                <a:pPr lvl="4"/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𝐾</m:t>
                    </m:r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400" i="1" smtClean="0">
                        <a:latin typeface="Cambria Math" charset="0"/>
                      </a:rPr>
                      <m:t>=</m:t>
                    </m:r>
                    <m:func>
                      <m:func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smtClean="0">
                            <a:latin typeface="Cambria Math" charset="0"/>
                          </a:rPr>
                          <m:t>max</m:t>
                        </m:r>
                      </m:fName>
                      <m:e>
                        <m:r>
                          <m:rPr>
                            <m:lit/>
                          </m:rPr>
                          <a:rPr lang="en-US" sz="2400" i="1" smtClean="0">
                            <a:latin typeface="Cambria Math" charset="0"/>
                          </a:rPr>
                          <m:t>{</m:t>
                        </m:r>
                        <m:r>
                          <a:rPr lang="en-US" sz="240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𝐾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400" i="1" smtClean="0">
                            <a:latin typeface="Cambria Math" charset="0"/>
                          </a:rPr>
                          <m:t>, </m:t>
                        </m:r>
                        <m:r>
                          <a:rPr lang="en-US" sz="24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𝐾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𝑥</m:t>
                            </m:r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 −</m:t>
                            </m:r>
                            <m:sSub>
                              <m:sSubPr>
                                <m:ctrlP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24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 smtClean="0">
                            <a:latin typeface="Cambria Math" charset="0"/>
                          </a:rPr>
                          <m:t> }</m:t>
                        </m:r>
                      </m:e>
                    </m:func>
                  </m:oMath>
                </a14:m>
                <a:endParaRPr lang="en-US" sz="2400" dirty="0">
                  <a:solidFill>
                    <a:schemeClr val="accent1"/>
                  </a:solidFill>
                </a:endParaRPr>
              </a:p>
              <a:p>
                <a:pPr lvl="4"/>
                <a:r>
                  <a:rPr lang="en-US" sz="2400" dirty="0">
                    <a:solidFill>
                      <a:srgbClr val="B400AB"/>
                    </a:solidFill>
                  </a:rPr>
                  <a:t>If K[x] was updated:</a:t>
                </a:r>
              </a:p>
              <a:p>
                <a:pPr lvl="5"/>
                <a:r>
                  <a:rPr lang="en-US" sz="2400" dirty="0">
                    <a:solidFill>
                      <a:srgbClr val="B400AB"/>
                    </a:solidFill>
                  </a:rPr>
                  <a:t>ITEMS[x] = ITEMS[x </a:t>
                </a:r>
                <a:r>
                  <a:rPr lang="mr-IN" sz="2400" dirty="0">
                    <a:solidFill>
                      <a:srgbClr val="B400AB"/>
                    </a:solidFill>
                  </a:rPr>
                  <a:t>–</a:t>
                </a:r>
                <a:r>
                  <a:rPr lang="en-US" sz="2400" dirty="0">
                    <a:solidFill>
                      <a:srgbClr val="B400AB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B400AB"/>
                    </a:solidFill>
                  </a:rPr>
                  <a:t>w</a:t>
                </a:r>
                <a:r>
                  <a:rPr lang="en-US" sz="2400" baseline="-25000" dirty="0" err="1">
                    <a:solidFill>
                      <a:srgbClr val="B400AB"/>
                    </a:solidFill>
                  </a:rPr>
                  <a:t>i</a:t>
                </a:r>
                <a:r>
                  <a:rPr lang="en-US" sz="2400" dirty="0">
                    <a:solidFill>
                      <a:srgbClr val="B400AB"/>
                    </a:solidFill>
                  </a:rPr>
                  <a:t>]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B400AB"/>
                        </a:solidFill>
                        <a:latin typeface="Cambria Math" charset="0"/>
                      </a:rPr>
                      <m:t>∪</m:t>
                    </m:r>
                  </m:oMath>
                </a14:m>
                <a:r>
                  <a:rPr lang="en-US" sz="2400" dirty="0">
                    <a:solidFill>
                      <a:srgbClr val="B400AB"/>
                    </a:solidFill>
                  </a:rPr>
                  <a:t> { item </a:t>
                </a:r>
                <a:r>
                  <a:rPr lang="en-US" sz="2400" dirty="0" err="1">
                    <a:solidFill>
                      <a:srgbClr val="B400AB"/>
                    </a:solidFill>
                  </a:rPr>
                  <a:t>i</a:t>
                </a:r>
                <a:r>
                  <a:rPr lang="en-US" sz="2400" dirty="0">
                    <a:solidFill>
                      <a:srgbClr val="B400AB"/>
                    </a:solidFill>
                  </a:rPr>
                  <a:t> }</a:t>
                </a:r>
              </a:p>
              <a:p>
                <a:pPr lvl="1"/>
                <a:r>
                  <a:rPr lang="en-US" b="1" dirty="0">
                    <a:solidFill>
                      <a:schemeClr val="tx2"/>
                    </a:solidFill>
                  </a:rPr>
                  <a:t>return</a:t>
                </a:r>
                <a:r>
                  <a:rPr lang="en-US" dirty="0">
                    <a:solidFill>
                      <a:schemeClr val="tx2"/>
                    </a:solidFill>
                  </a:rPr>
                  <a:t> </a:t>
                </a:r>
                <a:r>
                  <a:rPr lang="en-US" dirty="0">
                    <a:solidFill>
                      <a:srgbClr val="B400AB"/>
                    </a:solidFill>
                  </a:rPr>
                  <a:t>ITEMS[W]</a:t>
                </a:r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529" y="189350"/>
                <a:ext cx="5893373" cy="2547670"/>
              </a:xfrm>
              <a:prstGeom prst="rect">
                <a:avLst/>
              </a:prstGeom>
              <a:blipFill rotWithShape="0">
                <a:blip r:embed="rId2"/>
                <a:stretch>
                  <a:fillRect l="-310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496912" y="1946293"/>
            <a:ext cx="3467617" cy="2688513"/>
            <a:chOff x="628650" y="2737673"/>
            <a:chExt cx="4456255" cy="3292233"/>
          </a:xfrm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193654" y="2737673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28650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19900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411152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302403" y="3785311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193655" y="3784658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320473" y="3553857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84053" y="2135240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K</a:t>
            </a:r>
          </a:p>
        </p:txBody>
      </p:sp>
      <p:sp>
        <p:nvSpPr>
          <p:cNvPr id="38" name="TextBox 37"/>
          <p:cNvSpPr txBox="1"/>
          <p:nvPr/>
        </p:nvSpPr>
        <p:spPr>
          <a:xfrm rot="16200000">
            <a:off x="-208271" y="2852931"/>
            <a:ext cx="106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ITEMS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39387" y="1540961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410663" y="1558587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104186" y="1538390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797709" y="1539175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468985" y="1543923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803" y="2906352"/>
            <a:ext cx="473295" cy="43005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326" y="2907484"/>
            <a:ext cx="472049" cy="428924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306803" y="5221525"/>
            <a:ext cx="3519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400AB"/>
                </a:solidFill>
              </a:rPr>
              <a:t>ITEMS[3] = ITEMS[2] + 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985" y="5130258"/>
            <a:ext cx="473295" cy="43005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5970" y="2907484"/>
            <a:ext cx="472049" cy="42892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687" y="3355594"/>
            <a:ext cx="473295" cy="43005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02DDFC-E198-6744-85D6-524C58F1A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3173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3964529" y="189350"/>
                <a:ext cx="5893373" cy="25476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55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UnboundedKnapsack(</a:t>
                </a:r>
                <a:r>
                  <a:rPr lang="en-US" dirty="0">
                    <a:solidFill>
                      <a:srgbClr val="7030A0"/>
                    </a:solidFill>
                  </a:rPr>
                  <a:t>W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5"/>
                    </a:solidFill>
                  </a:rPr>
                  <a:t>n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4"/>
                    </a:solidFill>
                  </a:rPr>
                  <a:t>weights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1"/>
                    </a:solidFill>
                  </a:rPr>
                  <a:t>values</a:t>
                </a:r>
                <a:r>
                  <a:rPr lang="en-US" dirty="0"/>
                  <a:t>):</a:t>
                </a:r>
              </a:p>
              <a:p>
                <a:pPr lvl="1"/>
                <a:r>
                  <a:rPr lang="en-US" dirty="0">
                    <a:solidFill>
                      <a:schemeClr val="tx2"/>
                    </a:solidFill>
                  </a:rPr>
                  <a:t>K[0] = 0</a:t>
                </a:r>
              </a:p>
              <a:p>
                <a:pPr lvl="1"/>
                <a:r>
                  <a:rPr lang="en-US" dirty="0">
                    <a:solidFill>
                      <a:srgbClr val="B400AB"/>
                    </a:solidFill>
                  </a:rPr>
                  <a:t>ITEMS[0] =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B400AB"/>
                        </a:solidFill>
                        <a:latin typeface="Cambria Math" charset="0"/>
                      </a:rPr>
                      <m:t>∅</m:t>
                    </m:r>
                  </m:oMath>
                </a14:m>
                <a:endParaRPr lang="en-US" dirty="0">
                  <a:solidFill>
                    <a:srgbClr val="B400AB"/>
                  </a:solidFill>
                </a:endParaRPr>
              </a:p>
              <a:p>
                <a:pPr lvl="1"/>
                <a:r>
                  <a:rPr lang="en-US" b="1" dirty="0">
                    <a:solidFill>
                      <a:srgbClr val="7030A0"/>
                    </a:solidFill>
                  </a:rPr>
                  <a:t>for</a:t>
                </a:r>
                <a:r>
                  <a:rPr lang="en-US" dirty="0">
                    <a:solidFill>
                      <a:srgbClr val="7030A0"/>
                    </a:solidFill>
                  </a:rPr>
                  <a:t> x = 1, </a:t>
                </a:r>
                <a:r>
                  <a:rPr lang="mr-IN" dirty="0">
                    <a:solidFill>
                      <a:srgbClr val="7030A0"/>
                    </a:solidFill>
                  </a:rPr>
                  <a:t>…</a:t>
                </a:r>
                <a:r>
                  <a:rPr lang="en-US" dirty="0">
                    <a:solidFill>
                      <a:srgbClr val="7030A0"/>
                    </a:solidFill>
                  </a:rPr>
                  <a:t>, W:</a:t>
                </a:r>
              </a:p>
              <a:p>
                <a:pPr lvl="2"/>
                <a:r>
                  <a:rPr lang="en-US" sz="2400" dirty="0">
                    <a:solidFill>
                      <a:schemeClr val="tx2"/>
                    </a:solidFill>
                  </a:rPr>
                  <a:t>K[x] = 0</a:t>
                </a:r>
              </a:p>
              <a:p>
                <a:pPr lvl="2"/>
                <a:r>
                  <a:rPr lang="en-US" sz="2400" b="1" dirty="0">
                    <a:solidFill>
                      <a:schemeClr val="accent5"/>
                    </a:solidFill>
                  </a:rPr>
                  <a:t>for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5"/>
                    </a:solidFill>
                  </a:rPr>
                  <a:t>i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 = 1, </a:t>
                </a:r>
                <a:r>
                  <a:rPr lang="mr-IN" sz="2400" dirty="0">
                    <a:solidFill>
                      <a:schemeClr val="accent5"/>
                    </a:solidFill>
                  </a:rPr>
                  <a:t>…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, n:</a:t>
                </a:r>
              </a:p>
              <a:p>
                <a:pPr lvl="3"/>
                <a:r>
                  <a:rPr lang="en-US" sz="2400" b="1" dirty="0">
                    <a:solidFill>
                      <a:schemeClr val="accent4"/>
                    </a:solidFill>
                  </a:rPr>
                  <a:t>if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:</m:t>
                    </m:r>
                  </m:oMath>
                </a14:m>
                <a:endParaRPr lang="en-US" sz="2400" dirty="0">
                  <a:solidFill>
                    <a:schemeClr val="accent4"/>
                  </a:solidFill>
                </a:endParaRPr>
              </a:p>
              <a:p>
                <a:pPr lvl="4"/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𝐾</m:t>
                    </m:r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400" i="1" smtClean="0">
                        <a:latin typeface="Cambria Math" charset="0"/>
                      </a:rPr>
                      <m:t>=</m:t>
                    </m:r>
                    <m:func>
                      <m:func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smtClean="0">
                            <a:latin typeface="Cambria Math" charset="0"/>
                          </a:rPr>
                          <m:t>max</m:t>
                        </m:r>
                      </m:fName>
                      <m:e>
                        <m:r>
                          <m:rPr>
                            <m:lit/>
                          </m:rPr>
                          <a:rPr lang="en-US" sz="2400" i="1" smtClean="0">
                            <a:latin typeface="Cambria Math" charset="0"/>
                          </a:rPr>
                          <m:t>{</m:t>
                        </m:r>
                        <m:r>
                          <a:rPr lang="en-US" sz="240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𝐾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400" i="1" smtClean="0">
                            <a:latin typeface="Cambria Math" charset="0"/>
                          </a:rPr>
                          <m:t>, </m:t>
                        </m:r>
                        <m:r>
                          <a:rPr lang="en-US" sz="24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𝐾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𝑥</m:t>
                            </m:r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 −</m:t>
                            </m:r>
                            <m:sSub>
                              <m:sSubPr>
                                <m:ctrlP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24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 smtClean="0">
                            <a:latin typeface="Cambria Math" charset="0"/>
                          </a:rPr>
                          <m:t> }</m:t>
                        </m:r>
                      </m:e>
                    </m:func>
                  </m:oMath>
                </a14:m>
                <a:endParaRPr lang="en-US" sz="2400" dirty="0">
                  <a:solidFill>
                    <a:schemeClr val="accent1"/>
                  </a:solidFill>
                </a:endParaRPr>
              </a:p>
              <a:p>
                <a:pPr lvl="4"/>
                <a:r>
                  <a:rPr lang="en-US" sz="2400" dirty="0">
                    <a:solidFill>
                      <a:srgbClr val="B400AB"/>
                    </a:solidFill>
                  </a:rPr>
                  <a:t>If K[x] was updated:</a:t>
                </a:r>
              </a:p>
              <a:p>
                <a:pPr lvl="5"/>
                <a:r>
                  <a:rPr lang="en-US" sz="2400" dirty="0">
                    <a:solidFill>
                      <a:srgbClr val="B400AB"/>
                    </a:solidFill>
                  </a:rPr>
                  <a:t>ITEMS[x] = ITEMS[x </a:t>
                </a:r>
                <a:r>
                  <a:rPr lang="mr-IN" sz="2400" dirty="0">
                    <a:solidFill>
                      <a:srgbClr val="B400AB"/>
                    </a:solidFill>
                  </a:rPr>
                  <a:t>–</a:t>
                </a:r>
                <a:r>
                  <a:rPr lang="en-US" sz="2400" dirty="0">
                    <a:solidFill>
                      <a:srgbClr val="B400AB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B400AB"/>
                    </a:solidFill>
                  </a:rPr>
                  <a:t>w</a:t>
                </a:r>
                <a:r>
                  <a:rPr lang="en-US" sz="2400" baseline="-25000" dirty="0" err="1">
                    <a:solidFill>
                      <a:srgbClr val="B400AB"/>
                    </a:solidFill>
                  </a:rPr>
                  <a:t>i</a:t>
                </a:r>
                <a:r>
                  <a:rPr lang="en-US" sz="2400" dirty="0">
                    <a:solidFill>
                      <a:srgbClr val="B400AB"/>
                    </a:solidFill>
                  </a:rPr>
                  <a:t>]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B400AB"/>
                        </a:solidFill>
                        <a:latin typeface="Cambria Math" charset="0"/>
                      </a:rPr>
                      <m:t>∪</m:t>
                    </m:r>
                  </m:oMath>
                </a14:m>
                <a:r>
                  <a:rPr lang="en-US" sz="2400" dirty="0">
                    <a:solidFill>
                      <a:srgbClr val="B400AB"/>
                    </a:solidFill>
                  </a:rPr>
                  <a:t> { item </a:t>
                </a:r>
                <a:r>
                  <a:rPr lang="en-US" sz="2400" dirty="0" err="1">
                    <a:solidFill>
                      <a:srgbClr val="B400AB"/>
                    </a:solidFill>
                  </a:rPr>
                  <a:t>i</a:t>
                </a:r>
                <a:r>
                  <a:rPr lang="en-US" sz="2400" dirty="0">
                    <a:solidFill>
                      <a:srgbClr val="B400AB"/>
                    </a:solidFill>
                  </a:rPr>
                  <a:t> }</a:t>
                </a:r>
              </a:p>
              <a:p>
                <a:pPr lvl="1"/>
                <a:r>
                  <a:rPr lang="en-US" b="1" dirty="0">
                    <a:solidFill>
                      <a:schemeClr val="tx2"/>
                    </a:solidFill>
                  </a:rPr>
                  <a:t>return</a:t>
                </a:r>
                <a:r>
                  <a:rPr lang="en-US" dirty="0">
                    <a:solidFill>
                      <a:schemeClr val="tx2"/>
                    </a:solidFill>
                  </a:rPr>
                  <a:t> </a:t>
                </a:r>
                <a:r>
                  <a:rPr lang="en-US" dirty="0">
                    <a:solidFill>
                      <a:srgbClr val="B400AB"/>
                    </a:solidFill>
                  </a:rPr>
                  <a:t>ITEMS[W]</a:t>
                </a:r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529" y="189350"/>
                <a:ext cx="5893373" cy="2547670"/>
              </a:xfrm>
              <a:prstGeom prst="rect">
                <a:avLst/>
              </a:prstGeom>
              <a:blipFill rotWithShape="0">
                <a:blip r:embed="rId2"/>
                <a:stretch>
                  <a:fillRect l="-310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496912" y="1946293"/>
            <a:ext cx="3467617" cy="2688513"/>
            <a:chOff x="628650" y="2737673"/>
            <a:chExt cx="4456255" cy="3292233"/>
          </a:xfrm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193654" y="2737673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28650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19900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411152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302403" y="3785311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193655" y="3784658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320473" y="3553857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84053" y="2135240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K</a:t>
            </a:r>
          </a:p>
        </p:txBody>
      </p:sp>
      <p:sp>
        <p:nvSpPr>
          <p:cNvPr id="38" name="TextBox 37"/>
          <p:cNvSpPr txBox="1"/>
          <p:nvPr/>
        </p:nvSpPr>
        <p:spPr>
          <a:xfrm rot="16200000">
            <a:off x="-208271" y="2852931"/>
            <a:ext cx="106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ITEMS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39387" y="1540961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410663" y="1558587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104186" y="1538390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797709" y="1539175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468985" y="1543923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803" y="2906352"/>
            <a:ext cx="473295" cy="43005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326" y="2907484"/>
            <a:ext cx="472049" cy="42892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2589" y="2895299"/>
            <a:ext cx="485459" cy="441109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306803" y="5221525"/>
            <a:ext cx="3519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400AB"/>
                </a:solidFill>
              </a:rPr>
              <a:t>ITEMS[3] = ITEMS[0] + 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985" y="5130258"/>
            <a:ext cx="495544" cy="45027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E68DF8-7FF0-3F4C-A8DA-985B47EA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137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3964529" y="189350"/>
                <a:ext cx="5893373" cy="25476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55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UnboundedKnapsack(</a:t>
                </a:r>
                <a:r>
                  <a:rPr lang="en-US" dirty="0">
                    <a:solidFill>
                      <a:srgbClr val="7030A0"/>
                    </a:solidFill>
                  </a:rPr>
                  <a:t>W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5"/>
                    </a:solidFill>
                  </a:rPr>
                  <a:t>n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4"/>
                    </a:solidFill>
                  </a:rPr>
                  <a:t>weights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1"/>
                    </a:solidFill>
                  </a:rPr>
                  <a:t>values</a:t>
                </a:r>
                <a:r>
                  <a:rPr lang="en-US" dirty="0"/>
                  <a:t>):</a:t>
                </a:r>
              </a:p>
              <a:p>
                <a:pPr lvl="1"/>
                <a:r>
                  <a:rPr lang="en-US" dirty="0">
                    <a:solidFill>
                      <a:schemeClr val="tx2"/>
                    </a:solidFill>
                  </a:rPr>
                  <a:t>K[0] = 0</a:t>
                </a:r>
              </a:p>
              <a:p>
                <a:pPr lvl="1"/>
                <a:r>
                  <a:rPr lang="en-US" dirty="0">
                    <a:solidFill>
                      <a:srgbClr val="B400AB"/>
                    </a:solidFill>
                  </a:rPr>
                  <a:t>ITEMS[0] =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B400AB"/>
                        </a:solidFill>
                        <a:latin typeface="Cambria Math" charset="0"/>
                      </a:rPr>
                      <m:t>∅</m:t>
                    </m:r>
                  </m:oMath>
                </a14:m>
                <a:endParaRPr lang="en-US" dirty="0">
                  <a:solidFill>
                    <a:srgbClr val="B400AB"/>
                  </a:solidFill>
                </a:endParaRPr>
              </a:p>
              <a:p>
                <a:pPr lvl="1"/>
                <a:r>
                  <a:rPr lang="en-US" b="1" dirty="0">
                    <a:solidFill>
                      <a:srgbClr val="7030A0"/>
                    </a:solidFill>
                  </a:rPr>
                  <a:t>for</a:t>
                </a:r>
                <a:r>
                  <a:rPr lang="en-US" dirty="0">
                    <a:solidFill>
                      <a:srgbClr val="7030A0"/>
                    </a:solidFill>
                  </a:rPr>
                  <a:t> x = 1, </a:t>
                </a:r>
                <a:r>
                  <a:rPr lang="mr-IN" dirty="0">
                    <a:solidFill>
                      <a:srgbClr val="7030A0"/>
                    </a:solidFill>
                  </a:rPr>
                  <a:t>…</a:t>
                </a:r>
                <a:r>
                  <a:rPr lang="en-US" dirty="0">
                    <a:solidFill>
                      <a:srgbClr val="7030A0"/>
                    </a:solidFill>
                  </a:rPr>
                  <a:t>, W:</a:t>
                </a:r>
              </a:p>
              <a:p>
                <a:pPr lvl="2"/>
                <a:r>
                  <a:rPr lang="en-US" sz="2400" dirty="0">
                    <a:solidFill>
                      <a:schemeClr val="tx2"/>
                    </a:solidFill>
                  </a:rPr>
                  <a:t>K[x] = 0</a:t>
                </a:r>
              </a:p>
              <a:p>
                <a:pPr lvl="2"/>
                <a:r>
                  <a:rPr lang="en-US" sz="2400" b="1" dirty="0">
                    <a:solidFill>
                      <a:schemeClr val="accent5"/>
                    </a:solidFill>
                  </a:rPr>
                  <a:t>for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5"/>
                    </a:solidFill>
                  </a:rPr>
                  <a:t>i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 = 1, </a:t>
                </a:r>
                <a:r>
                  <a:rPr lang="mr-IN" sz="2400" dirty="0">
                    <a:solidFill>
                      <a:schemeClr val="accent5"/>
                    </a:solidFill>
                  </a:rPr>
                  <a:t>…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, n:</a:t>
                </a:r>
              </a:p>
              <a:p>
                <a:pPr lvl="3"/>
                <a:r>
                  <a:rPr lang="en-US" sz="2400" b="1" dirty="0">
                    <a:solidFill>
                      <a:schemeClr val="accent4"/>
                    </a:solidFill>
                  </a:rPr>
                  <a:t>if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:</m:t>
                    </m:r>
                  </m:oMath>
                </a14:m>
                <a:endParaRPr lang="en-US" sz="2400" dirty="0">
                  <a:solidFill>
                    <a:schemeClr val="accent4"/>
                  </a:solidFill>
                </a:endParaRPr>
              </a:p>
              <a:p>
                <a:pPr lvl="4"/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𝐾</m:t>
                    </m:r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400" i="1" smtClean="0">
                        <a:latin typeface="Cambria Math" charset="0"/>
                      </a:rPr>
                      <m:t>=</m:t>
                    </m:r>
                    <m:func>
                      <m:func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smtClean="0">
                            <a:latin typeface="Cambria Math" charset="0"/>
                          </a:rPr>
                          <m:t>max</m:t>
                        </m:r>
                      </m:fName>
                      <m:e>
                        <m:r>
                          <m:rPr>
                            <m:lit/>
                          </m:rPr>
                          <a:rPr lang="en-US" sz="2400" i="1" smtClean="0">
                            <a:latin typeface="Cambria Math" charset="0"/>
                          </a:rPr>
                          <m:t>{</m:t>
                        </m:r>
                        <m:r>
                          <a:rPr lang="en-US" sz="240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𝐾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400" i="1" smtClean="0">
                            <a:latin typeface="Cambria Math" charset="0"/>
                          </a:rPr>
                          <m:t>, </m:t>
                        </m:r>
                        <m:r>
                          <a:rPr lang="en-US" sz="24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𝐾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𝑥</m:t>
                            </m:r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 −</m:t>
                            </m:r>
                            <m:sSub>
                              <m:sSubPr>
                                <m:ctrlP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24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 smtClean="0">
                            <a:latin typeface="Cambria Math" charset="0"/>
                          </a:rPr>
                          <m:t> }</m:t>
                        </m:r>
                      </m:e>
                    </m:func>
                  </m:oMath>
                </a14:m>
                <a:endParaRPr lang="en-US" sz="2400" dirty="0">
                  <a:solidFill>
                    <a:schemeClr val="accent1"/>
                  </a:solidFill>
                </a:endParaRPr>
              </a:p>
              <a:p>
                <a:pPr lvl="4"/>
                <a:r>
                  <a:rPr lang="en-US" sz="2400" dirty="0">
                    <a:solidFill>
                      <a:srgbClr val="B400AB"/>
                    </a:solidFill>
                  </a:rPr>
                  <a:t>If K[x] was updated:</a:t>
                </a:r>
              </a:p>
              <a:p>
                <a:pPr lvl="5"/>
                <a:r>
                  <a:rPr lang="en-US" sz="2400" dirty="0">
                    <a:solidFill>
                      <a:srgbClr val="B400AB"/>
                    </a:solidFill>
                  </a:rPr>
                  <a:t>ITEMS[x] = ITEMS[x </a:t>
                </a:r>
                <a:r>
                  <a:rPr lang="mr-IN" sz="2400" dirty="0">
                    <a:solidFill>
                      <a:srgbClr val="B400AB"/>
                    </a:solidFill>
                  </a:rPr>
                  <a:t>–</a:t>
                </a:r>
                <a:r>
                  <a:rPr lang="en-US" sz="2400" dirty="0">
                    <a:solidFill>
                      <a:srgbClr val="B400AB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B400AB"/>
                    </a:solidFill>
                  </a:rPr>
                  <a:t>w</a:t>
                </a:r>
                <a:r>
                  <a:rPr lang="en-US" sz="2400" baseline="-25000" dirty="0" err="1">
                    <a:solidFill>
                      <a:srgbClr val="B400AB"/>
                    </a:solidFill>
                  </a:rPr>
                  <a:t>i</a:t>
                </a:r>
                <a:r>
                  <a:rPr lang="en-US" sz="2400" dirty="0">
                    <a:solidFill>
                      <a:srgbClr val="B400AB"/>
                    </a:solidFill>
                  </a:rPr>
                  <a:t>]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B400AB"/>
                        </a:solidFill>
                        <a:latin typeface="Cambria Math" charset="0"/>
                      </a:rPr>
                      <m:t>∪</m:t>
                    </m:r>
                  </m:oMath>
                </a14:m>
                <a:r>
                  <a:rPr lang="en-US" sz="2400" dirty="0">
                    <a:solidFill>
                      <a:srgbClr val="B400AB"/>
                    </a:solidFill>
                  </a:rPr>
                  <a:t> { item </a:t>
                </a:r>
                <a:r>
                  <a:rPr lang="en-US" sz="2400" dirty="0" err="1">
                    <a:solidFill>
                      <a:srgbClr val="B400AB"/>
                    </a:solidFill>
                  </a:rPr>
                  <a:t>i</a:t>
                </a:r>
                <a:r>
                  <a:rPr lang="en-US" sz="2400" dirty="0">
                    <a:solidFill>
                      <a:srgbClr val="B400AB"/>
                    </a:solidFill>
                  </a:rPr>
                  <a:t> }</a:t>
                </a:r>
              </a:p>
              <a:p>
                <a:pPr lvl="1"/>
                <a:r>
                  <a:rPr lang="en-US" b="1" dirty="0">
                    <a:solidFill>
                      <a:schemeClr val="tx2"/>
                    </a:solidFill>
                  </a:rPr>
                  <a:t>return</a:t>
                </a:r>
                <a:r>
                  <a:rPr lang="en-US" dirty="0">
                    <a:solidFill>
                      <a:schemeClr val="tx2"/>
                    </a:solidFill>
                  </a:rPr>
                  <a:t> </a:t>
                </a:r>
                <a:r>
                  <a:rPr lang="en-US" dirty="0">
                    <a:solidFill>
                      <a:srgbClr val="B400AB"/>
                    </a:solidFill>
                  </a:rPr>
                  <a:t>ITEMS[W]</a:t>
                </a:r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529" y="189350"/>
                <a:ext cx="5893373" cy="2547670"/>
              </a:xfrm>
              <a:prstGeom prst="rect">
                <a:avLst/>
              </a:prstGeom>
              <a:blipFill rotWithShape="0">
                <a:blip r:embed="rId2"/>
                <a:stretch>
                  <a:fillRect l="-310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496912" y="1946293"/>
            <a:ext cx="3467617" cy="2688513"/>
            <a:chOff x="628650" y="2737673"/>
            <a:chExt cx="4456255" cy="3292233"/>
          </a:xfrm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193654" y="2737673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28650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19900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411152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302403" y="3785311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193655" y="3784658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320473" y="3553857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84053" y="2135240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K</a:t>
            </a:r>
          </a:p>
        </p:txBody>
      </p:sp>
      <p:sp>
        <p:nvSpPr>
          <p:cNvPr id="38" name="TextBox 37"/>
          <p:cNvSpPr txBox="1"/>
          <p:nvPr/>
        </p:nvSpPr>
        <p:spPr>
          <a:xfrm rot="16200000">
            <a:off x="-208271" y="2852931"/>
            <a:ext cx="106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ITEMS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39387" y="1540961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410663" y="1558587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104186" y="1538390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797709" y="1539175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468985" y="1543923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803" y="2906352"/>
            <a:ext cx="473295" cy="43005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326" y="2907484"/>
            <a:ext cx="472049" cy="42892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2589" y="2895299"/>
            <a:ext cx="485459" cy="441109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306803" y="5221525"/>
            <a:ext cx="3519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400AB"/>
                </a:solidFill>
              </a:rPr>
              <a:t>ITEMS[4] = ITEMS[3] + 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6112" y="2906352"/>
            <a:ext cx="495544" cy="45027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0909" y="5072543"/>
            <a:ext cx="473295" cy="43005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3133" y="3400235"/>
            <a:ext cx="473295" cy="43005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0E3B49-D4AA-7845-A0E6-9D1652FF9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5451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3964529" y="189350"/>
                <a:ext cx="5893373" cy="25476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55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UnboundedKnapsack(</a:t>
                </a:r>
                <a:r>
                  <a:rPr lang="en-US" dirty="0">
                    <a:solidFill>
                      <a:srgbClr val="7030A0"/>
                    </a:solidFill>
                  </a:rPr>
                  <a:t>W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5"/>
                    </a:solidFill>
                  </a:rPr>
                  <a:t>n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4"/>
                    </a:solidFill>
                  </a:rPr>
                  <a:t>weights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1"/>
                    </a:solidFill>
                  </a:rPr>
                  <a:t>values</a:t>
                </a:r>
                <a:r>
                  <a:rPr lang="en-US" dirty="0"/>
                  <a:t>):</a:t>
                </a:r>
              </a:p>
              <a:p>
                <a:pPr lvl="1"/>
                <a:r>
                  <a:rPr lang="en-US" dirty="0">
                    <a:solidFill>
                      <a:schemeClr val="tx2"/>
                    </a:solidFill>
                  </a:rPr>
                  <a:t>K[0] = 0</a:t>
                </a:r>
              </a:p>
              <a:p>
                <a:pPr lvl="1"/>
                <a:r>
                  <a:rPr lang="en-US" dirty="0">
                    <a:solidFill>
                      <a:srgbClr val="B400AB"/>
                    </a:solidFill>
                  </a:rPr>
                  <a:t>ITEMS[0] =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B400AB"/>
                        </a:solidFill>
                        <a:latin typeface="Cambria Math" charset="0"/>
                      </a:rPr>
                      <m:t>∅</m:t>
                    </m:r>
                  </m:oMath>
                </a14:m>
                <a:endParaRPr lang="en-US" dirty="0">
                  <a:solidFill>
                    <a:srgbClr val="B400AB"/>
                  </a:solidFill>
                </a:endParaRPr>
              </a:p>
              <a:p>
                <a:pPr lvl="1"/>
                <a:r>
                  <a:rPr lang="en-US" b="1" dirty="0">
                    <a:solidFill>
                      <a:srgbClr val="7030A0"/>
                    </a:solidFill>
                  </a:rPr>
                  <a:t>for</a:t>
                </a:r>
                <a:r>
                  <a:rPr lang="en-US" dirty="0">
                    <a:solidFill>
                      <a:srgbClr val="7030A0"/>
                    </a:solidFill>
                  </a:rPr>
                  <a:t> x = 1, </a:t>
                </a:r>
                <a:r>
                  <a:rPr lang="mr-IN" dirty="0">
                    <a:solidFill>
                      <a:srgbClr val="7030A0"/>
                    </a:solidFill>
                  </a:rPr>
                  <a:t>…</a:t>
                </a:r>
                <a:r>
                  <a:rPr lang="en-US" dirty="0">
                    <a:solidFill>
                      <a:srgbClr val="7030A0"/>
                    </a:solidFill>
                  </a:rPr>
                  <a:t>, W:</a:t>
                </a:r>
              </a:p>
              <a:p>
                <a:pPr lvl="2"/>
                <a:r>
                  <a:rPr lang="en-US" sz="2400" dirty="0">
                    <a:solidFill>
                      <a:schemeClr val="tx2"/>
                    </a:solidFill>
                  </a:rPr>
                  <a:t>K[x] = 0</a:t>
                </a:r>
              </a:p>
              <a:p>
                <a:pPr lvl="2"/>
                <a:r>
                  <a:rPr lang="en-US" sz="2400" b="1" dirty="0">
                    <a:solidFill>
                      <a:schemeClr val="accent5"/>
                    </a:solidFill>
                  </a:rPr>
                  <a:t>for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5"/>
                    </a:solidFill>
                  </a:rPr>
                  <a:t>i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 = 1, </a:t>
                </a:r>
                <a:r>
                  <a:rPr lang="mr-IN" sz="2400" dirty="0">
                    <a:solidFill>
                      <a:schemeClr val="accent5"/>
                    </a:solidFill>
                  </a:rPr>
                  <a:t>…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, n:</a:t>
                </a:r>
              </a:p>
              <a:p>
                <a:pPr lvl="3"/>
                <a:r>
                  <a:rPr lang="en-US" sz="2400" b="1" dirty="0">
                    <a:solidFill>
                      <a:schemeClr val="accent4"/>
                    </a:solidFill>
                  </a:rPr>
                  <a:t>if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:</m:t>
                    </m:r>
                  </m:oMath>
                </a14:m>
                <a:endParaRPr lang="en-US" sz="2400" dirty="0">
                  <a:solidFill>
                    <a:schemeClr val="accent4"/>
                  </a:solidFill>
                </a:endParaRPr>
              </a:p>
              <a:p>
                <a:pPr lvl="4"/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𝐾</m:t>
                    </m:r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400" i="1" smtClean="0">
                        <a:latin typeface="Cambria Math" charset="0"/>
                      </a:rPr>
                      <m:t>=</m:t>
                    </m:r>
                    <m:func>
                      <m:func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smtClean="0">
                            <a:latin typeface="Cambria Math" charset="0"/>
                          </a:rPr>
                          <m:t>max</m:t>
                        </m:r>
                      </m:fName>
                      <m:e>
                        <m:r>
                          <m:rPr>
                            <m:lit/>
                          </m:rPr>
                          <a:rPr lang="en-US" sz="2400" i="1" smtClean="0">
                            <a:latin typeface="Cambria Math" charset="0"/>
                          </a:rPr>
                          <m:t>{</m:t>
                        </m:r>
                        <m:r>
                          <a:rPr lang="en-US" sz="240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𝐾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400" i="1" smtClean="0">
                            <a:latin typeface="Cambria Math" charset="0"/>
                          </a:rPr>
                          <m:t>, </m:t>
                        </m:r>
                        <m:r>
                          <a:rPr lang="en-US" sz="24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𝐾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𝑥</m:t>
                            </m:r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 −</m:t>
                            </m:r>
                            <m:sSub>
                              <m:sSubPr>
                                <m:ctrlP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24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 smtClean="0">
                            <a:latin typeface="Cambria Math" charset="0"/>
                          </a:rPr>
                          <m:t> }</m:t>
                        </m:r>
                      </m:e>
                    </m:func>
                  </m:oMath>
                </a14:m>
                <a:endParaRPr lang="en-US" sz="2400" dirty="0">
                  <a:solidFill>
                    <a:schemeClr val="accent1"/>
                  </a:solidFill>
                </a:endParaRPr>
              </a:p>
              <a:p>
                <a:pPr lvl="4"/>
                <a:r>
                  <a:rPr lang="en-US" sz="2400" dirty="0">
                    <a:solidFill>
                      <a:srgbClr val="B400AB"/>
                    </a:solidFill>
                  </a:rPr>
                  <a:t>If K[x] was updated:</a:t>
                </a:r>
              </a:p>
              <a:p>
                <a:pPr lvl="5"/>
                <a:r>
                  <a:rPr lang="en-US" sz="2400" dirty="0">
                    <a:solidFill>
                      <a:srgbClr val="B400AB"/>
                    </a:solidFill>
                  </a:rPr>
                  <a:t>ITEMS[x] = ITEMS[x </a:t>
                </a:r>
                <a:r>
                  <a:rPr lang="mr-IN" sz="2400" dirty="0">
                    <a:solidFill>
                      <a:srgbClr val="B400AB"/>
                    </a:solidFill>
                  </a:rPr>
                  <a:t>–</a:t>
                </a:r>
                <a:r>
                  <a:rPr lang="en-US" sz="2400" dirty="0">
                    <a:solidFill>
                      <a:srgbClr val="B400AB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B400AB"/>
                    </a:solidFill>
                  </a:rPr>
                  <a:t>w</a:t>
                </a:r>
                <a:r>
                  <a:rPr lang="en-US" sz="2400" baseline="-25000" dirty="0" err="1">
                    <a:solidFill>
                      <a:srgbClr val="B400AB"/>
                    </a:solidFill>
                  </a:rPr>
                  <a:t>i</a:t>
                </a:r>
                <a:r>
                  <a:rPr lang="en-US" sz="2400" dirty="0">
                    <a:solidFill>
                      <a:srgbClr val="B400AB"/>
                    </a:solidFill>
                  </a:rPr>
                  <a:t>]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B400AB"/>
                        </a:solidFill>
                        <a:latin typeface="Cambria Math" charset="0"/>
                      </a:rPr>
                      <m:t>∪</m:t>
                    </m:r>
                  </m:oMath>
                </a14:m>
                <a:r>
                  <a:rPr lang="en-US" sz="2400" dirty="0">
                    <a:solidFill>
                      <a:srgbClr val="B400AB"/>
                    </a:solidFill>
                  </a:rPr>
                  <a:t> { item </a:t>
                </a:r>
                <a:r>
                  <a:rPr lang="en-US" sz="2400" dirty="0" err="1">
                    <a:solidFill>
                      <a:srgbClr val="B400AB"/>
                    </a:solidFill>
                  </a:rPr>
                  <a:t>i</a:t>
                </a:r>
                <a:r>
                  <a:rPr lang="en-US" sz="2400" dirty="0">
                    <a:solidFill>
                      <a:srgbClr val="B400AB"/>
                    </a:solidFill>
                  </a:rPr>
                  <a:t> }</a:t>
                </a:r>
              </a:p>
              <a:p>
                <a:pPr lvl="1"/>
                <a:r>
                  <a:rPr lang="en-US" b="1" dirty="0">
                    <a:solidFill>
                      <a:schemeClr val="tx2"/>
                    </a:solidFill>
                  </a:rPr>
                  <a:t>return</a:t>
                </a:r>
                <a:r>
                  <a:rPr lang="en-US" dirty="0">
                    <a:solidFill>
                      <a:schemeClr val="tx2"/>
                    </a:solidFill>
                  </a:rPr>
                  <a:t> </a:t>
                </a:r>
                <a:r>
                  <a:rPr lang="en-US" dirty="0">
                    <a:solidFill>
                      <a:srgbClr val="B400AB"/>
                    </a:solidFill>
                  </a:rPr>
                  <a:t>ITEMS[W]</a:t>
                </a:r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529" y="189350"/>
                <a:ext cx="5893373" cy="2547670"/>
              </a:xfrm>
              <a:prstGeom prst="rect">
                <a:avLst/>
              </a:prstGeom>
              <a:blipFill rotWithShape="0">
                <a:blip r:embed="rId2"/>
                <a:stretch>
                  <a:fillRect l="-310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496912" y="1946293"/>
            <a:ext cx="3467617" cy="2688513"/>
            <a:chOff x="628650" y="2737673"/>
            <a:chExt cx="4456255" cy="3292233"/>
          </a:xfrm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193654" y="2737673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28650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19900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411152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302403" y="3785311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193655" y="3784658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320473" y="3553857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84053" y="2135240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K</a:t>
            </a:r>
          </a:p>
        </p:txBody>
      </p:sp>
      <p:sp>
        <p:nvSpPr>
          <p:cNvPr id="38" name="TextBox 37"/>
          <p:cNvSpPr txBox="1"/>
          <p:nvPr/>
        </p:nvSpPr>
        <p:spPr>
          <a:xfrm rot="16200000">
            <a:off x="-208271" y="2852931"/>
            <a:ext cx="106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ITEMS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39387" y="1540961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410663" y="1558587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104186" y="1538390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797709" y="1539175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468985" y="1543923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803" y="2906352"/>
            <a:ext cx="473295" cy="43005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326" y="2907484"/>
            <a:ext cx="472049" cy="42892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2589" y="2895299"/>
            <a:ext cx="485459" cy="441109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306803" y="5221525"/>
            <a:ext cx="3519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400AB"/>
                </a:solidFill>
              </a:rPr>
              <a:t>ITEMS[4] = ITEMS[2] + 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9602" y="5144543"/>
            <a:ext cx="575909" cy="52329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9602" y="2950201"/>
            <a:ext cx="472049" cy="42892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3756" y="3534657"/>
            <a:ext cx="472049" cy="42892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26C089-F0A7-844A-AE57-1BA75FEFD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748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</a:t>
            </a:r>
            <a:r>
              <a:rPr lang="en-US" sz="2800" dirty="0">
                <a:solidFill>
                  <a:schemeClr val="accent3"/>
                </a:solidFill>
              </a:rPr>
              <a:t>for applying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16731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Step 1: </a:t>
            </a:r>
            <a:r>
              <a:rPr lang="en-US" dirty="0"/>
              <a:t>Identify </a:t>
            </a:r>
            <a:r>
              <a:rPr lang="en-US" dirty="0">
                <a:solidFill>
                  <a:schemeClr val="accent1"/>
                </a:solidFill>
              </a:rPr>
              <a:t>optimal substructure.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2: </a:t>
            </a:r>
            <a:r>
              <a:rPr lang="en-US" dirty="0"/>
              <a:t>Find a </a:t>
            </a:r>
            <a:r>
              <a:rPr lang="en-US" dirty="0">
                <a:solidFill>
                  <a:schemeClr val="accent6"/>
                </a:solidFill>
              </a:rPr>
              <a:t>recursive formulation </a:t>
            </a:r>
            <a:r>
              <a:rPr lang="en-US" dirty="0"/>
              <a:t>for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3: </a:t>
            </a:r>
            <a:r>
              <a:rPr lang="en-US" dirty="0">
                <a:solidFill>
                  <a:schemeClr val="accent5"/>
                </a:solidFill>
              </a:rPr>
              <a:t>Use dynamic programming </a:t>
            </a:r>
            <a:r>
              <a:rPr lang="en-US" dirty="0"/>
              <a:t>to find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4: </a:t>
            </a:r>
            <a:r>
              <a:rPr lang="en-US" dirty="0"/>
              <a:t>If needed, keep track of some additional info so that the algorithm from Step 3 can </a:t>
            </a:r>
            <a:r>
              <a:rPr lang="en-US" dirty="0">
                <a:solidFill>
                  <a:srgbClr val="B400AB"/>
                </a:solidFill>
              </a:rPr>
              <a:t>find the actual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5: </a:t>
            </a:r>
            <a:r>
              <a:rPr lang="en-US" dirty="0"/>
              <a:t>If needed, </a:t>
            </a:r>
            <a:r>
              <a:rPr lang="en-US" dirty="0">
                <a:solidFill>
                  <a:srgbClr val="7030A0"/>
                </a:solidFill>
              </a:rPr>
              <a:t>code this up like a reasonable person.</a:t>
            </a:r>
          </a:p>
        </p:txBody>
      </p:sp>
      <p:sp>
        <p:nvSpPr>
          <p:cNvPr id="4" name="Left Arrow 3"/>
          <p:cNvSpPr/>
          <p:nvPr/>
        </p:nvSpPr>
        <p:spPr>
          <a:xfrm rot="19006928">
            <a:off x="7890390" y="4960613"/>
            <a:ext cx="902677" cy="454634"/>
          </a:xfrm>
          <a:prstGeom prst="leftArrow">
            <a:avLst/>
          </a:prstGeom>
          <a:solidFill>
            <a:srgbClr val="7030A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21063085">
            <a:off x="6898513" y="5867418"/>
            <a:ext cx="2673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(Pass)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879DBF-3CFA-ED44-97A0-6DA84CFB1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94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solve unbounded knapsack in time O(</a:t>
            </a:r>
            <a:r>
              <a:rPr lang="en-US" dirty="0" err="1"/>
              <a:t>nW</a:t>
            </a:r>
            <a:r>
              <a:rPr lang="en-US" dirty="0"/>
              <a:t>).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If there are n items and our knapsack has capacity W.</a:t>
            </a:r>
          </a:p>
          <a:p>
            <a:endParaRPr lang="en-US" dirty="0"/>
          </a:p>
          <a:p>
            <a:r>
              <a:rPr lang="en-US" dirty="0"/>
              <a:t>We again went through the steps to create DP solution: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We kept a one-dimensional table, creating smaller problems by making the knapsack smaller.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449A2D-3792-FD40-AE35-C9D323B87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6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Longest Common Subsequence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684601" cy="4351338"/>
          </a:xfrm>
        </p:spPr>
        <p:txBody>
          <a:bodyPr>
            <a:normAutofit/>
          </a:bodyPr>
          <a:lstStyle/>
          <a:p>
            <a:r>
              <a:rPr lang="en-US" dirty="0"/>
              <a:t>How similar are these two species?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166" y="2731476"/>
            <a:ext cx="2345175" cy="20461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8363" y="2345652"/>
            <a:ext cx="1878740" cy="24319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8231" y="4804299"/>
            <a:ext cx="4747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AGCCCTAAGGGCTACCTAGCTT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94030" y="4791967"/>
            <a:ext cx="5685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GACAGCCTACAAGCGTTAGCTTG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00025" y="4552165"/>
            <a:ext cx="726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DNA: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96863" y="4552165"/>
            <a:ext cx="726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DNA: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972757-A296-FA40-BB27-F2AB08E83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476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11" y="85649"/>
            <a:ext cx="1413152" cy="141315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Unbounded Knapsack:</a:t>
            </a:r>
          </a:p>
          <a:p>
            <a:pPr lvl="1"/>
            <a:r>
              <a:rPr lang="en-US" dirty="0"/>
              <a:t>Suppose I have </a:t>
            </a:r>
            <a:r>
              <a:rPr lang="en-US" dirty="0">
                <a:solidFill>
                  <a:schemeClr val="accent4"/>
                </a:solidFill>
              </a:rPr>
              <a:t>infinite copies </a:t>
            </a:r>
            <a:r>
              <a:rPr lang="en-US" dirty="0"/>
              <a:t>of all of the items.</a:t>
            </a:r>
          </a:p>
          <a:p>
            <a:pPr lvl="1"/>
            <a:r>
              <a:rPr lang="en-US" dirty="0"/>
              <a:t>What’s the </a:t>
            </a:r>
            <a:r>
              <a:rPr lang="en-US" dirty="0">
                <a:solidFill>
                  <a:schemeClr val="accent1"/>
                </a:solidFill>
              </a:rPr>
              <a:t>most valuable way to fill the knapsack</a:t>
            </a:r>
            <a:r>
              <a:rPr lang="en-US" dirty="0"/>
              <a:t>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0/1 Knapsack:</a:t>
            </a:r>
          </a:p>
          <a:p>
            <a:pPr lvl="1"/>
            <a:r>
              <a:rPr lang="en-US" dirty="0"/>
              <a:t>Suppose I have </a:t>
            </a:r>
            <a:r>
              <a:rPr lang="en-US" dirty="0">
                <a:solidFill>
                  <a:schemeClr val="accent4"/>
                </a:solidFill>
              </a:rPr>
              <a:t>only one copy</a:t>
            </a:r>
            <a:r>
              <a:rPr lang="en-US" dirty="0"/>
              <a:t> of each item.</a:t>
            </a:r>
          </a:p>
          <a:p>
            <a:pPr lvl="1"/>
            <a:r>
              <a:rPr lang="en-US" dirty="0"/>
              <a:t>What’s the </a:t>
            </a:r>
            <a:r>
              <a:rPr lang="en-US" dirty="0">
                <a:solidFill>
                  <a:schemeClr val="accent1"/>
                </a:solidFill>
              </a:rPr>
              <a:t>most valuable way to fill the knapsack</a:t>
            </a:r>
            <a:r>
              <a:rPr lang="en-US" dirty="0"/>
              <a:t>? 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320937" y="0"/>
            <a:ext cx="5649593" cy="1475713"/>
            <a:chOff x="-479811" y="1751737"/>
            <a:chExt cx="9046225" cy="260051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3371" y="1998496"/>
              <a:ext cx="938946" cy="93894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0210" y="1998496"/>
              <a:ext cx="815140" cy="81514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6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75590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883508" y="298852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11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680245" y="367027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20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8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14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871487" y="360276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35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271357" y="366419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13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222078" y="976707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10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9115" y="3331947"/>
            <a:ext cx="575909" cy="52329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3108" y="3331947"/>
            <a:ext cx="575909" cy="52329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5411" y="3331947"/>
            <a:ext cx="586395" cy="53282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4109" y="3331947"/>
            <a:ext cx="586395" cy="53282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733807" y="3270429"/>
            <a:ext cx="3503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Total weight: 10</a:t>
            </a:r>
          </a:p>
          <a:p>
            <a:r>
              <a:rPr lang="en-US" dirty="0">
                <a:solidFill>
                  <a:schemeClr val="accent1"/>
                </a:solidFill>
              </a:rPr>
              <a:t>Total value: 42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479" y="5915315"/>
            <a:ext cx="575909" cy="52329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563" y="5913324"/>
            <a:ext cx="555837" cy="50505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4714" y="5913324"/>
            <a:ext cx="586395" cy="53282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686299" y="5842687"/>
            <a:ext cx="3503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Total weight: 9</a:t>
            </a:r>
          </a:p>
          <a:p>
            <a:r>
              <a:rPr lang="en-US" dirty="0">
                <a:solidFill>
                  <a:schemeClr val="accent1"/>
                </a:solidFill>
              </a:rPr>
              <a:t>Total value: 35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416689" y="1678329"/>
            <a:ext cx="83330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ight Arrow 35"/>
          <p:cNvSpPr/>
          <p:nvPr/>
        </p:nvSpPr>
        <p:spPr>
          <a:xfrm>
            <a:off x="-135279" y="4225358"/>
            <a:ext cx="763929" cy="6250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080AC9-C93C-7248-B498-73C0B34D0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2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</a:t>
            </a:r>
            <a:r>
              <a:rPr lang="en-US" sz="2800" dirty="0">
                <a:solidFill>
                  <a:schemeClr val="accent3"/>
                </a:solidFill>
              </a:rPr>
              <a:t>for applying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16731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Step 1: </a:t>
            </a:r>
            <a:r>
              <a:rPr lang="en-US" dirty="0"/>
              <a:t>Identify </a:t>
            </a:r>
            <a:r>
              <a:rPr lang="en-US" dirty="0">
                <a:solidFill>
                  <a:schemeClr val="accent1"/>
                </a:solidFill>
              </a:rPr>
              <a:t>optimal substructure.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2: </a:t>
            </a:r>
            <a:r>
              <a:rPr lang="en-US" dirty="0"/>
              <a:t>Find a </a:t>
            </a:r>
            <a:r>
              <a:rPr lang="en-US" dirty="0">
                <a:solidFill>
                  <a:schemeClr val="accent6"/>
                </a:solidFill>
              </a:rPr>
              <a:t>recursive formulation </a:t>
            </a:r>
            <a:r>
              <a:rPr lang="en-US" dirty="0"/>
              <a:t>for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3: </a:t>
            </a:r>
            <a:r>
              <a:rPr lang="en-US" dirty="0">
                <a:solidFill>
                  <a:schemeClr val="accent5"/>
                </a:solidFill>
              </a:rPr>
              <a:t>Use dynamic programming </a:t>
            </a:r>
            <a:r>
              <a:rPr lang="en-US" dirty="0"/>
              <a:t>to find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4: </a:t>
            </a:r>
            <a:r>
              <a:rPr lang="en-US" dirty="0"/>
              <a:t>If needed, keep track of some additional info so that the algorithm from Step 3 can </a:t>
            </a:r>
            <a:r>
              <a:rPr lang="en-US" dirty="0">
                <a:solidFill>
                  <a:srgbClr val="B400AB"/>
                </a:solidFill>
              </a:rPr>
              <a:t>find the actual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5: </a:t>
            </a:r>
            <a:r>
              <a:rPr lang="en-US" dirty="0"/>
              <a:t>If needed, </a:t>
            </a:r>
            <a:r>
              <a:rPr lang="en-US" dirty="0">
                <a:solidFill>
                  <a:srgbClr val="7030A0"/>
                </a:solidFill>
              </a:rPr>
              <a:t>code this up like a reasonable person.</a:t>
            </a:r>
          </a:p>
        </p:txBody>
      </p:sp>
      <p:sp>
        <p:nvSpPr>
          <p:cNvPr id="4" name="Left Arrow 3"/>
          <p:cNvSpPr/>
          <p:nvPr/>
        </p:nvSpPr>
        <p:spPr>
          <a:xfrm>
            <a:off x="6658708" y="1690689"/>
            <a:ext cx="902677" cy="45463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3EC247-C298-B643-9B69-F3AE8F3A5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8476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substructure: try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Sub-problems: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Unbounded Knapsack with a smaller knapsack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7109" y="2821926"/>
            <a:ext cx="3088013" cy="30880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7178" y="3306607"/>
            <a:ext cx="2090159" cy="20901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69" y="3727043"/>
            <a:ext cx="1277775" cy="12777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7639" y="5636608"/>
            <a:ext cx="1802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solve the problem for small knapsacks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7566" y="5987309"/>
            <a:ext cx="1802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Then </a:t>
            </a:r>
            <a:r>
              <a:rPr lang="en-US"/>
              <a:t>larger knapsacks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37494" y="5987310"/>
            <a:ext cx="1802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Then </a:t>
            </a:r>
            <a:r>
              <a:rPr lang="en-US"/>
              <a:t>larger knapsacks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AFE70B-E804-1C46-90FF-90177963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07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won’t quite work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are only allowed </a:t>
            </a:r>
            <a:r>
              <a:rPr lang="en-US" b="1" dirty="0"/>
              <a:t>one copy of each item</a:t>
            </a:r>
            <a:r>
              <a:rPr lang="en-US" dirty="0"/>
              <a:t>.</a:t>
            </a:r>
          </a:p>
          <a:p>
            <a:r>
              <a:rPr lang="en-US" dirty="0"/>
              <a:t>The sub-problem needs to “know” what items we’ve used and what we haven’t.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4989" y="3510016"/>
            <a:ext cx="2498942" cy="24989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8502" y="4569136"/>
            <a:ext cx="1277775" cy="1277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3338" y="5125332"/>
            <a:ext cx="709944" cy="645086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476848" y="3510016"/>
            <a:ext cx="2291922" cy="1501822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 can’t use any turtles</a:t>
            </a:r>
            <a:r>
              <a:rPr lang="mr-IN" dirty="0">
                <a:solidFill>
                  <a:schemeClr val="tx1"/>
                </a:solidFill>
              </a:rPr>
              <a:t>…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7E8D45E-59FB-A14F-8944-330BE38AC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0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2506" y="1991287"/>
            <a:ext cx="1560807" cy="15608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substructure: try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18683"/>
            <a:ext cx="7886700" cy="4351338"/>
          </a:xfrm>
        </p:spPr>
        <p:txBody>
          <a:bodyPr/>
          <a:lstStyle/>
          <a:p>
            <a:r>
              <a:rPr lang="en-US" dirty="0"/>
              <a:t>Sub-problems: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0/1 Knapsack with fewer items.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867592" y="3090429"/>
            <a:ext cx="2927228" cy="4096908"/>
            <a:chOff x="-406840" y="3611210"/>
            <a:chExt cx="3928489" cy="4965168"/>
          </a:xfrm>
        </p:grpSpPr>
        <p:sp>
          <p:nvSpPr>
            <p:cNvPr id="4" name="Cloud 3"/>
            <p:cNvSpPr/>
            <p:nvPr/>
          </p:nvSpPr>
          <p:spPr>
            <a:xfrm rot="324968">
              <a:off x="-406840" y="6562822"/>
              <a:ext cx="3928489" cy="2013556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43804" y="6979882"/>
              <a:ext cx="670682" cy="67068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6265" y="7254199"/>
              <a:ext cx="480923" cy="48092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2680" y="6958991"/>
              <a:ext cx="770671" cy="770671"/>
            </a:xfrm>
            <a:prstGeom prst="rect">
              <a:avLst/>
            </a:prstGeom>
          </p:spPr>
        </p:pic>
        <p:sp>
          <p:nvSpPr>
            <p:cNvPr id="10" name="Cloud 9"/>
            <p:cNvSpPr/>
            <p:nvPr/>
          </p:nvSpPr>
          <p:spPr>
            <a:xfrm rot="324968">
              <a:off x="69127" y="5135033"/>
              <a:ext cx="2324261" cy="1406381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0585" y="5467306"/>
              <a:ext cx="670682" cy="67068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466" y="5470721"/>
              <a:ext cx="480923" cy="480922"/>
            </a:xfrm>
            <a:prstGeom prst="rect">
              <a:avLst/>
            </a:prstGeom>
          </p:spPr>
        </p:pic>
        <p:sp>
          <p:nvSpPr>
            <p:cNvPr id="16" name="Cloud 15"/>
            <p:cNvSpPr/>
            <p:nvPr/>
          </p:nvSpPr>
          <p:spPr>
            <a:xfrm rot="324968">
              <a:off x="552794" y="3611210"/>
              <a:ext cx="1494477" cy="1220726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171" y="3962149"/>
              <a:ext cx="480922" cy="480922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-859" y="2987410"/>
            <a:ext cx="1700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solve the problem with few items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23594" y="5365937"/>
            <a:ext cx="1068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Then yet more items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342" y="4270782"/>
            <a:ext cx="1284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Then more items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0122" y="1518683"/>
            <a:ext cx="2356460" cy="23564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9527" y="2393417"/>
            <a:ext cx="821367" cy="82136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060894" y="3885845"/>
            <a:ext cx="555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We’ll still increase the size of </a:t>
            </a:r>
            <a:r>
              <a:rPr lang="en-US"/>
              <a:t>the knapsacks.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 rot="1103844">
            <a:off x="3772545" y="5452581"/>
            <a:ext cx="5177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(We’ll keep a two-dimensional table).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BE4D84-FEB3-B64C-B195-2020A73CD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8" grpId="0"/>
      <p:bldP spid="2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sub-problems: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Indexed by </a:t>
            </a:r>
            <a:r>
              <a:rPr lang="en-US" dirty="0">
                <a:solidFill>
                  <a:srgbClr val="7030A0"/>
                </a:solidFill>
              </a:rPr>
              <a:t>x</a:t>
            </a:r>
            <a:r>
              <a:rPr lang="en-US" dirty="0"/>
              <a:t> and </a:t>
            </a:r>
            <a:r>
              <a:rPr lang="en-US" dirty="0">
                <a:solidFill>
                  <a:schemeClr val="accent1"/>
                </a:solidFill>
              </a:rPr>
              <a:t>j</a:t>
            </a:r>
          </a:p>
        </p:txBody>
      </p:sp>
      <p:sp>
        <p:nvSpPr>
          <p:cNvPr id="4" name="Cloud 3"/>
          <p:cNvSpPr/>
          <p:nvPr/>
        </p:nvSpPr>
        <p:spPr>
          <a:xfrm rot="324968">
            <a:off x="1088687" y="3166544"/>
            <a:ext cx="3928489" cy="201355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2113" y="2636659"/>
            <a:ext cx="2668017" cy="2668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219" y="4074340"/>
            <a:ext cx="670682" cy="670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3505" y="3750475"/>
            <a:ext cx="544059" cy="544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554" y="3489746"/>
            <a:ext cx="480922" cy="4809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05854" y="5297906"/>
            <a:ext cx="3008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7030A0"/>
                </a:solidFill>
              </a:rPr>
              <a:t>Capacity x</a:t>
            </a:r>
            <a:endParaRPr lang="en-US" sz="2000" dirty="0">
              <a:solidFill>
                <a:srgbClr val="7030A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7749" y="3356685"/>
            <a:ext cx="770672" cy="7706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562" y="4085019"/>
            <a:ext cx="788677" cy="7886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12871" y="5226740"/>
            <a:ext cx="16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First j items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5BBE46-2DFA-0644-B450-1D1D7AA02828}"/>
              </a:ext>
            </a:extLst>
          </p:cNvPr>
          <p:cNvSpPr txBox="1"/>
          <p:nvPr/>
        </p:nvSpPr>
        <p:spPr>
          <a:xfrm>
            <a:off x="1718725" y="5938072"/>
            <a:ext cx="5706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K[</a:t>
            </a:r>
            <a:r>
              <a:rPr lang="en-US" sz="2400" dirty="0" err="1"/>
              <a:t>x,j</a:t>
            </a:r>
            <a:r>
              <a:rPr lang="en-US" sz="2400" dirty="0"/>
              <a:t>] = optimal solution for a knapsack of size x using only the first j items.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5A10763-E2D1-404C-A7CE-762755566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2" grpId="0"/>
      <p:bldP spid="1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7B6EF-8B9D-ED46-BA5A-7997271F5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Relationship between sub-problems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B550A-76B6-7C44-8F22-4C391F8A7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785819" cy="4351338"/>
          </a:xfrm>
        </p:spPr>
        <p:txBody>
          <a:bodyPr/>
          <a:lstStyle/>
          <a:p>
            <a:r>
              <a:rPr lang="en-US" dirty="0"/>
              <a:t>Want to write K[</a:t>
            </a:r>
            <a:r>
              <a:rPr lang="en-US" dirty="0" err="1"/>
              <a:t>x,j</a:t>
            </a:r>
            <a:r>
              <a:rPr lang="en-US" dirty="0"/>
              <a:t>] in terms of smaller sub-problems.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026D35A1-8402-B743-AF63-BDAD1E4BE929}"/>
              </a:ext>
            </a:extLst>
          </p:cNvPr>
          <p:cNvSpPr/>
          <p:nvPr/>
        </p:nvSpPr>
        <p:spPr>
          <a:xfrm rot="324968">
            <a:off x="1088687" y="3166544"/>
            <a:ext cx="3928489" cy="201355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0C1A1F-BB67-4D45-93FF-0AA55AA91D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2113" y="2636659"/>
            <a:ext cx="2668017" cy="26680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BFD2BD-D8FD-FC48-AA16-0C48D6102B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219" y="4074340"/>
            <a:ext cx="670682" cy="6706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D24C37-6F6D-E941-8E3D-8A66DE9ACCE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3505" y="3750475"/>
            <a:ext cx="544059" cy="5440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D1F88F-738A-A34F-BA00-8C1AA94B50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554" y="3489746"/>
            <a:ext cx="480922" cy="4809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1B0459-BB99-C54C-A17E-C060F0C6356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7749" y="3356685"/>
            <a:ext cx="770672" cy="7706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C1A02B-3C92-5448-9903-2CC9B3EE455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562" y="4085019"/>
            <a:ext cx="788677" cy="7886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E733BC-6E52-7A43-95EE-2DA1E5CD5AF0}"/>
              </a:ext>
            </a:extLst>
          </p:cNvPr>
          <p:cNvSpPr txBox="1"/>
          <p:nvPr/>
        </p:nvSpPr>
        <p:spPr>
          <a:xfrm>
            <a:off x="2212871" y="5226740"/>
            <a:ext cx="16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First j items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5E03C6-2C77-5C4C-9C9D-2B679F5DF58E}"/>
              </a:ext>
            </a:extLst>
          </p:cNvPr>
          <p:cNvSpPr txBox="1"/>
          <p:nvPr/>
        </p:nvSpPr>
        <p:spPr>
          <a:xfrm>
            <a:off x="6405854" y="5297906"/>
            <a:ext cx="3008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7030A0"/>
                </a:solidFill>
              </a:rPr>
              <a:t>Capacity x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C10686-4406-BA40-B96D-5174673CD45F}"/>
              </a:ext>
            </a:extLst>
          </p:cNvPr>
          <p:cNvSpPr txBox="1"/>
          <p:nvPr/>
        </p:nvSpPr>
        <p:spPr>
          <a:xfrm>
            <a:off x="1718725" y="5938072"/>
            <a:ext cx="5706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K[</a:t>
            </a:r>
            <a:r>
              <a:rPr lang="en-US" sz="2400" dirty="0" err="1"/>
              <a:t>x,j</a:t>
            </a:r>
            <a:r>
              <a:rPr lang="en-US" sz="2400" dirty="0"/>
              <a:t>] = optimal solution for a knapsack of size x using only the first j items.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3BA2147-DD92-4246-8256-E2716C6DC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8415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9389"/>
            <a:ext cx="7886700" cy="1325563"/>
          </a:xfrm>
        </p:spPr>
        <p:txBody>
          <a:bodyPr/>
          <a:lstStyle/>
          <a:p>
            <a:r>
              <a:rPr lang="en-US" dirty="0"/>
              <a:t>Two cases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202" y="1413377"/>
            <a:ext cx="8584798" cy="4351338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Case 1</a:t>
            </a:r>
            <a:r>
              <a:rPr lang="en-US" dirty="0"/>
              <a:t>:  Optimal solution for </a:t>
            </a:r>
            <a:r>
              <a:rPr lang="en-US" dirty="0">
                <a:solidFill>
                  <a:schemeClr val="accent1"/>
                </a:solidFill>
              </a:rPr>
              <a:t>j items </a:t>
            </a:r>
            <a:r>
              <a:rPr lang="en-US" dirty="0"/>
              <a:t>does not use item j.</a:t>
            </a:r>
          </a:p>
          <a:p>
            <a:r>
              <a:rPr lang="en-US" b="1" dirty="0">
                <a:solidFill>
                  <a:schemeClr val="accent4"/>
                </a:solidFill>
              </a:rPr>
              <a:t>Case 2</a:t>
            </a:r>
            <a:r>
              <a:rPr lang="en-US" dirty="0">
                <a:solidFill>
                  <a:schemeClr val="accent4"/>
                </a:solidFill>
              </a:rPr>
              <a:t>:  </a:t>
            </a:r>
            <a:r>
              <a:rPr lang="en-US" dirty="0"/>
              <a:t>Optimal solution for </a:t>
            </a:r>
            <a:r>
              <a:rPr lang="en-US" dirty="0">
                <a:solidFill>
                  <a:schemeClr val="accent1"/>
                </a:solidFill>
              </a:rPr>
              <a:t>j items </a:t>
            </a:r>
            <a:r>
              <a:rPr lang="en-US" dirty="0"/>
              <a:t>does use item j.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931" y="133061"/>
            <a:ext cx="916126" cy="9161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24709" y="486215"/>
            <a:ext cx="995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item j</a:t>
            </a:r>
          </a:p>
        </p:txBody>
      </p:sp>
      <p:sp>
        <p:nvSpPr>
          <p:cNvPr id="35" name="Cloud 34"/>
          <p:cNvSpPr/>
          <p:nvPr/>
        </p:nvSpPr>
        <p:spPr>
          <a:xfrm rot="324968">
            <a:off x="1088687" y="3166544"/>
            <a:ext cx="3928489" cy="201355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2113" y="2636659"/>
            <a:ext cx="2668017" cy="266801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219" y="4074340"/>
            <a:ext cx="670682" cy="67068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3505" y="3750475"/>
            <a:ext cx="544059" cy="54405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554" y="3489746"/>
            <a:ext cx="480922" cy="48092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7749" y="3356685"/>
            <a:ext cx="770672" cy="7706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562" y="4085019"/>
            <a:ext cx="788677" cy="788677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2212871" y="5226740"/>
            <a:ext cx="16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First j items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405854" y="5297906"/>
            <a:ext cx="3008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7030A0"/>
                </a:solidFill>
              </a:rPr>
              <a:t>Capacity x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8FF462-CDAA-7743-8716-5043F92D38EE}"/>
              </a:ext>
            </a:extLst>
          </p:cNvPr>
          <p:cNvSpPr txBox="1"/>
          <p:nvPr/>
        </p:nvSpPr>
        <p:spPr>
          <a:xfrm>
            <a:off x="1718725" y="5938072"/>
            <a:ext cx="5706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K[</a:t>
            </a:r>
            <a:r>
              <a:rPr lang="en-US" sz="2400" dirty="0" err="1"/>
              <a:t>x,j</a:t>
            </a:r>
            <a:r>
              <a:rPr lang="en-US" sz="2400" dirty="0"/>
              <a:t>] = optimal solution for a knapsack of size x using only the first j items.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789DF-A0B6-0E4C-8971-42495D9C1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8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 rot="324968">
            <a:off x="-742024" y="1891981"/>
            <a:ext cx="3928489" cy="201355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9389"/>
            <a:ext cx="7886700" cy="1325563"/>
          </a:xfrm>
        </p:spPr>
        <p:txBody>
          <a:bodyPr/>
          <a:lstStyle/>
          <a:p>
            <a:r>
              <a:rPr lang="en-US" dirty="0"/>
              <a:t>Two cases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202" y="1152859"/>
            <a:ext cx="8584798" cy="4351338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Case 1</a:t>
            </a:r>
            <a:r>
              <a:rPr lang="en-US" dirty="0"/>
              <a:t>:  Optimal solution for </a:t>
            </a:r>
            <a:r>
              <a:rPr lang="en-US" dirty="0">
                <a:solidFill>
                  <a:schemeClr val="accent1"/>
                </a:solidFill>
              </a:rPr>
              <a:t>j items </a:t>
            </a:r>
            <a:r>
              <a:rPr lang="en-US" dirty="0"/>
              <a:t>does not use item j.</a:t>
            </a:r>
            <a:endParaRPr lang="en-US" dirty="0">
              <a:solidFill>
                <a:schemeClr val="accent4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7249" y="1711929"/>
            <a:ext cx="1510061" cy="15100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931" y="133061"/>
            <a:ext cx="916126" cy="9161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863" y="2790825"/>
            <a:ext cx="670682" cy="6706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7149" y="2466960"/>
            <a:ext cx="544059" cy="5440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198" y="2206231"/>
            <a:ext cx="480922" cy="480922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5916170" y="2333056"/>
            <a:ext cx="582960" cy="5440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609143" y="3252426"/>
            <a:ext cx="2650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Capacity x</a:t>
            </a:r>
          </a:p>
          <a:p>
            <a:r>
              <a:rPr lang="en-US" dirty="0">
                <a:solidFill>
                  <a:schemeClr val="accent1"/>
                </a:solidFill>
              </a:rPr>
              <a:t>Value V</a:t>
            </a:r>
          </a:p>
          <a:p>
            <a:r>
              <a:rPr lang="en-US" dirty="0">
                <a:solidFill>
                  <a:schemeClr val="accent4"/>
                </a:solidFill>
              </a:rPr>
              <a:t>Use only the first j items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24709" y="486215"/>
            <a:ext cx="995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item j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93" y="2073170"/>
            <a:ext cx="770672" cy="77067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206" y="2801504"/>
            <a:ext cx="788677" cy="7886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937" y="2104624"/>
            <a:ext cx="480922" cy="48092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618" y="2671176"/>
            <a:ext cx="788677" cy="78867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747" y="2254808"/>
            <a:ext cx="770672" cy="770672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04657" y="3898037"/>
            <a:ext cx="16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First j items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917609-CF58-964A-AFBE-3D1197127E0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8558" y="5089609"/>
            <a:ext cx="3048691" cy="16539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3A998C-F82B-704F-8B7D-C01EA62EB73E}"/>
              </a:ext>
            </a:extLst>
          </p:cNvPr>
          <p:cNvSpPr txBox="1"/>
          <p:nvPr/>
        </p:nvSpPr>
        <p:spPr>
          <a:xfrm>
            <a:off x="3407275" y="4341704"/>
            <a:ext cx="3129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What lower-indexed problem should we solve to solve this problem?</a:t>
            </a:r>
          </a:p>
          <a:p>
            <a:pPr algn="ctr"/>
            <a:r>
              <a:rPr lang="en-US" dirty="0"/>
              <a:t>1 min think; (wait) 1 min share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FC2243A-8F50-7746-958A-AC251E478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72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uiExpand="1" build="p"/>
      <p:bldP spid="13" grpId="0" animBg="1"/>
      <p:bldP spid="14" grpId="0"/>
      <p:bldP spid="42" grpId="0"/>
      <p:bldP spid="1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4610" y="4493641"/>
            <a:ext cx="1579589" cy="1579589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 rot="324968">
            <a:off x="-742024" y="1891981"/>
            <a:ext cx="3928489" cy="201355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9389"/>
            <a:ext cx="7886700" cy="1325563"/>
          </a:xfrm>
        </p:spPr>
        <p:txBody>
          <a:bodyPr/>
          <a:lstStyle/>
          <a:p>
            <a:r>
              <a:rPr lang="en-US" dirty="0"/>
              <a:t>Two cases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202" y="1152859"/>
            <a:ext cx="8584798" cy="4351338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Case 1</a:t>
            </a:r>
            <a:r>
              <a:rPr lang="en-US" dirty="0"/>
              <a:t>:  Optimal solution for </a:t>
            </a:r>
            <a:r>
              <a:rPr lang="en-US" dirty="0">
                <a:solidFill>
                  <a:schemeClr val="accent1"/>
                </a:solidFill>
              </a:rPr>
              <a:t>j items </a:t>
            </a:r>
            <a:r>
              <a:rPr lang="en-US" dirty="0"/>
              <a:t>does not use item j.</a:t>
            </a:r>
            <a:endParaRPr lang="en-US" dirty="0">
              <a:solidFill>
                <a:schemeClr val="accent4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Then this is an optimal solution for </a:t>
            </a:r>
            <a:r>
              <a:rPr lang="en-US" dirty="0">
                <a:solidFill>
                  <a:schemeClr val="accent1"/>
                </a:solidFill>
              </a:rPr>
              <a:t>j-1 items</a:t>
            </a:r>
            <a:r>
              <a:rPr lang="en-US" dirty="0"/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7249" y="1711929"/>
            <a:ext cx="1510061" cy="15100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931" y="133061"/>
            <a:ext cx="916126" cy="9161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863" y="2790825"/>
            <a:ext cx="670682" cy="6706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7149" y="2466960"/>
            <a:ext cx="544059" cy="5440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198" y="2206231"/>
            <a:ext cx="480922" cy="480922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5916170" y="2333056"/>
            <a:ext cx="582960" cy="5440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609143" y="3252426"/>
            <a:ext cx="2650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Capacity x</a:t>
            </a:r>
          </a:p>
          <a:p>
            <a:r>
              <a:rPr lang="en-US" dirty="0">
                <a:solidFill>
                  <a:schemeClr val="accent1"/>
                </a:solidFill>
              </a:rPr>
              <a:t>Value V</a:t>
            </a:r>
          </a:p>
          <a:p>
            <a:r>
              <a:rPr lang="en-US" dirty="0">
                <a:solidFill>
                  <a:schemeClr val="accent4"/>
                </a:solidFill>
              </a:rPr>
              <a:t>Use only the first j items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5861872" y="5021432"/>
            <a:ext cx="565377" cy="5440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501383" y="5965140"/>
            <a:ext cx="3051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Capacity x </a:t>
            </a:r>
            <a:endParaRPr lang="en-US" baseline="-25000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Value V</a:t>
            </a:r>
          </a:p>
          <a:p>
            <a:r>
              <a:rPr lang="en-US" dirty="0">
                <a:solidFill>
                  <a:schemeClr val="accent4"/>
                </a:solidFill>
              </a:rPr>
              <a:t>Use only the first j-1 items.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24709" y="486215"/>
            <a:ext cx="995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item j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93" y="2073170"/>
            <a:ext cx="770672" cy="77067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206" y="2801504"/>
            <a:ext cx="788677" cy="788677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 rot="324968">
            <a:off x="-583830" y="4703883"/>
            <a:ext cx="3928489" cy="201355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3661" y="5684423"/>
            <a:ext cx="544059" cy="54405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3661" y="5058626"/>
            <a:ext cx="480922" cy="48092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017" y="4874800"/>
            <a:ext cx="770672" cy="77067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09" y="5569932"/>
            <a:ext cx="788677" cy="7886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937" y="2104624"/>
            <a:ext cx="480922" cy="48092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618" y="2671176"/>
            <a:ext cx="788677" cy="78867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3466" y="4995480"/>
            <a:ext cx="480922" cy="48092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0147" y="5562032"/>
            <a:ext cx="788677" cy="78867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747" y="2254808"/>
            <a:ext cx="770672" cy="77067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9104" y="5125651"/>
            <a:ext cx="770672" cy="770672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04657" y="3898037"/>
            <a:ext cx="16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First j items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459749" y="6453589"/>
            <a:ext cx="16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First j-1 items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2D36E4-873E-0545-8809-402330479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3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3" grpId="0" animBg="1"/>
      <p:bldP spid="24" grpId="0"/>
      <p:bldP spid="29" grpId="0" animBg="1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Longest Common Subsequence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684601" cy="4351338"/>
          </a:xfrm>
        </p:spPr>
        <p:txBody>
          <a:bodyPr>
            <a:normAutofit/>
          </a:bodyPr>
          <a:lstStyle/>
          <a:p>
            <a:r>
              <a:rPr lang="en-US" dirty="0"/>
              <a:t>How similar are these two species?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400" dirty="0">
                <a:solidFill>
                  <a:schemeClr val="accent4"/>
                </a:solidFill>
              </a:rPr>
              <a:t>Pretty similar, their DNA has a long common subsequence: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166" y="2731476"/>
            <a:ext cx="2345175" cy="20461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8363" y="2345652"/>
            <a:ext cx="1878740" cy="24319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8231" y="4804299"/>
            <a:ext cx="4747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AGC</a:t>
            </a:r>
            <a:r>
              <a:rPr lang="en-US" sz="2400" dirty="0"/>
              <a:t>C</a:t>
            </a:r>
            <a:r>
              <a:rPr lang="en-US" sz="2400" dirty="0">
                <a:solidFill>
                  <a:schemeClr val="accent2"/>
                </a:solidFill>
              </a:rPr>
              <a:t>CTAA</a:t>
            </a:r>
            <a:r>
              <a:rPr lang="en-US" sz="2400" dirty="0"/>
              <a:t>GG</a:t>
            </a:r>
            <a:r>
              <a:rPr lang="en-US" sz="2400" dirty="0">
                <a:solidFill>
                  <a:schemeClr val="accent2"/>
                </a:solidFill>
              </a:rPr>
              <a:t>GCT</a:t>
            </a:r>
            <a:r>
              <a:rPr lang="en-US" sz="2400" dirty="0"/>
              <a:t>ACC</a:t>
            </a:r>
            <a:r>
              <a:rPr lang="en-US" sz="2400" dirty="0">
                <a:solidFill>
                  <a:schemeClr val="accent2"/>
                </a:solidFill>
              </a:rPr>
              <a:t>TAGCTT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94030" y="4791967"/>
            <a:ext cx="5685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GAC</a:t>
            </a:r>
            <a:r>
              <a:rPr lang="en-US" sz="2400" dirty="0">
                <a:solidFill>
                  <a:schemeClr val="accent2"/>
                </a:solidFill>
              </a:rPr>
              <a:t>AGCCTA</a:t>
            </a:r>
            <a:r>
              <a:rPr lang="en-US" sz="2400" dirty="0"/>
              <a:t>CA</a:t>
            </a:r>
            <a:r>
              <a:rPr lang="en-US" sz="2400" dirty="0">
                <a:solidFill>
                  <a:schemeClr val="accent2"/>
                </a:solidFill>
              </a:rPr>
              <a:t>AGC</a:t>
            </a:r>
            <a:r>
              <a:rPr lang="en-US" sz="2400" dirty="0"/>
              <a:t>G</a:t>
            </a:r>
            <a:r>
              <a:rPr lang="en-US" sz="2400" dirty="0">
                <a:solidFill>
                  <a:schemeClr val="accent2"/>
                </a:solidFill>
              </a:rPr>
              <a:t>TTAGCTT</a:t>
            </a:r>
            <a:r>
              <a:rPr lang="en-US" sz="2400" dirty="0"/>
              <a:t>G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9072" y="5880455"/>
            <a:ext cx="4243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</a:rPr>
              <a:t>AGCCTAAGCTTAGCTT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0025" y="4552165"/>
            <a:ext cx="726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DNA: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96863" y="4552165"/>
            <a:ext cx="726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DNA: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1832A4C-6383-714A-9662-10BAA4A77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3827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 rot="324968">
            <a:off x="-742024" y="1891981"/>
            <a:ext cx="3928489" cy="201355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9389"/>
            <a:ext cx="7886700" cy="1325563"/>
          </a:xfrm>
        </p:spPr>
        <p:txBody>
          <a:bodyPr/>
          <a:lstStyle/>
          <a:p>
            <a:r>
              <a:rPr lang="en-US" dirty="0"/>
              <a:t>Two cases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202" y="1152859"/>
            <a:ext cx="7886700" cy="4351338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Case 2</a:t>
            </a:r>
            <a:r>
              <a:rPr lang="en-US" dirty="0"/>
              <a:t>:  Optimal solution for </a:t>
            </a:r>
            <a:r>
              <a:rPr lang="en-US" dirty="0">
                <a:solidFill>
                  <a:schemeClr val="accent1"/>
                </a:solidFill>
              </a:rPr>
              <a:t>j items </a:t>
            </a:r>
            <a:r>
              <a:rPr lang="en-US" dirty="0"/>
              <a:t>uses item j.</a:t>
            </a:r>
            <a:endParaRPr lang="en-US" dirty="0">
              <a:solidFill>
                <a:schemeClr val="accent4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6554" y="1633653"/>
            <a:ext cx="1734517" cy="17345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931" y="133061"/>
            <a:ext cx="916126" cy="9161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863" y="2790825"/>
            <a:ext cx="670682" cy="6706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7149" y="2466960"/>
            <a:ext cx="544059" cy="5440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198" y="2206231"/>
            <a:ext cx="480922" cy="480922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5916170" y="2333056"/>
            <a:ext cx="582960" cy="5440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609143" y="3321870"/>
            <a:ext cx="2650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Capacity x</a:t>
            </a:r>
          </a:p>
          <a:p>
            <a:r>
              <a:rPr lang="en-US" dirty="0">
                <a:solidFill>
                  <a:schemeClr val="accent1"/>
                </a:solidFill>
              </a:rPr>
              <a:t>Value V</a:t>
            </a:r>
          </a:p>
          <a:p>
            <a:r>
              <a:rPr lang="en-US" dirty="0">
                <a:solidFill>
                  <a:schemeClr val="accent4"/>
                </a:solidFill>
              </a:rPr>
              <a:t>Use only the first j items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24867" y="3005362"/>
            <a:ext cx="1108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Weight </a:t>
            </a:r>
            <a:r>
              <a:rPr lang="en-US" dirty="0" err="1">
                <a:solidFill>
                  <a:schemeClr val="accent4"/>
                </a:solidFill>
              </a:rPr>
              <a:t>w</a:t>
            </a:r>
            <a:r>
              <a:rPr lang="en-US" baseline="-25000" dirty="0" err="1">
                <a:solidFill>
                  <a:schemeClr val="accent4"/>
                </a:solidFill>
              </a:rPr>
              <a:t>j</a:t>
            </a:r>
            <a:endParaRPr lang="en-US" baseline="-25000" dirty="0">
              <a:solidFill>
                <a:schemeClr val="accent4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Value </a:t>
            </a:r>
            <a:r>
              <a:rPr lang="en-US" dirty="0" err="1">
                <a:solidFill>
                  <a:schemeClr val="accent1"/>
                </a:solidFill>
              </a:rPr>
              <a:t>v</a:t>
            </a:r>
            <a:r>
              <a:rPr lang="en-US" baseline="-25000" dirty="0" err="1">
                <a:solidFill>
                  <a:schemeClr val="accent1"/>
                </a:solidFill>
              </a:rPr>
              <a:t>j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24709" y="486215"/>
            <a:ext cx="995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item j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93" y="2073170"/>
            <a:ext cx="770672" cy="77067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206" y="2801504"/>
            <a:ext cx="788677" cy="78867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8719" y="2206231"/>
            <a:ext cx="670682" cy="67068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937" y="2104624"/>
            <a:ext cx="480922" cy="48092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618" y="2671176"/>
            <a:ext cx="788677" cy="78867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4657" y="3898037"/>
            <a:ext cx="16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First j items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8B1D50C-E164-E444-8295-111C8F6DFC0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8558" y="5089609"/>
            <a:ext cx="3048691" cy="165394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5B08A8D4-2E6C-AD46-98B4-97B0F4AA7473}"/>
              </a:ext>
            </a:extLst>
          </p:cNvPr>
          <p:cNvSpPr txBox="1"/>
          <p:nvPr/>
        </p:nvSpPr>
        <p:spPr>
          <a:xfrm>
            <a:off x="3308072" y="4422661"/>
            <a:ext cx="3278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What lower-indexed problem should we solve to solve this problem?</a:t>
            </a:r>
          </a:p>
          <a:p>
            <a:pPr algn="ctr"/>
            <a:r>
              <a:rPr lang="en-US" dirty="0"/>
              <a:t>1 min think; (wait) 1 min share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9B65BC-00A3-6849-B834-F2A88B90A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uiExpand="1" build="p"/>
      <p:bldP spid="13" grpId="0" animBg="1"/>
      <p:bldP spid="14" grpId="0"/>
      <p:bldP spid="15" grpId="0"/>
      <p:bldP spid="18" grpId="0"/>
      <p:bldP spid="4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 rot="324968">
            <a:off x="-742024" y="1891981"/>
            <a:ext cx="3928489" cy="201355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9389"/>
            <a:ext cx="7886700" cy="1325563"/>
          </a:xfrm>
        </p:spPr>
        <p:txBody>
          <a:bodyPr/>
          <a:lstStyle/>
          <a:p>
            <a:r>
              <a:rPr lang="en-US" dirty="0"/>
              <a:t>Two cases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47" y="1234606"/>
            <a:ext cx="7886700" cy="435133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Case 2</a:t>
            </a:r>
            <a:r>
              <a:rPr lang="en-US" dirty="0"/>
              <a:t>:  Optimal solution for </a:t>
            </a:r>
            <a:r>
              <a:rPr lang="en-US" dirty="0">
                <a:solidFill>
                  <a:schemeClr val="accent1"/>
                </a:solidFill>
              </a:rPr>
              <a:t>j items </a:t>
            </a:r>
            <a:r>
              <a:rPr lang="en-US" dirty="0"/>
              <a:t>uses item j.</a:t>
            </a:r>
            <a:endParaRPr lang="en-US" dirty="0">
              <a:solidFill>
                <a:schemeClr val="accent4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sz="1600" dirty="0"/>
          </a:p>
          <a:p>
            <a:r>
              <a:rPr lang="en-US" dirty="0"/>
              <a:t>Then this is an optimal solution for </a:t>
            </a:r>
            <a:r>
              <a:rPr lang="en-US" dirty="0">
                <a:solidFill>
                  <a:schemeClr val="accent1"/>
                </a:solidFill>
              </a:rPr>
              <a:t>j-1 items </a:t>
            </a:r>
            <a:r>
              <a:rPr lang="en-US" dirty="0">
                <a:solidFill>
                  <a:srgbClr val="FF8600"/>
                </a:solidFill>
              </a:rPr>
              <a:t>and a smaller knapsack</a:t>
            </a:r>
            <a:r>
              <a:rPr lang="en-US" dirty="0"/>
              <a:t>: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6554" y="1633653"/>
            <a:ext cx="1734517" cy="17345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931" y="133061"/>
            <a:ext cx="916126" cy="9161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863" y="2790825"/>
            <a:ext cx="670682" cy="6706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7149" y="2466960"/>
            <a:ext cx="544059" cy="5440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198" y="2206231"/>
            <a:ext cx="480922" cy="480922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5916170" y="2333056"/>
            <a:ext cx="582960" cy="5440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609143" y="3321870"/>
            <a:ext cx="2650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Capacity x</a:t>
            </a:r>
          </a:p>
          <a:p>
            <a:r>
              <a:rPr lang="en-US" dirty="0">
                <a:solidFill>
                  <a:schemeClr val="accent1"/>
                </a:solidFill>
              </a:rPr>
              <a:t>Value V</a:t>
            </a:r>
          </a:p>
          <a:p>
            <a:r>
              <a:rPr lang="en-US" dirty="0">
                <a:solidFill>
                  <a:schemeClr val="accent4"/>
                </a:solidFill>
              </a:rPr>
              <a:t>Use only the first j items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24867" y="3005362"/>
            <a:ext cx="1108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Weight </a:t>
            </a:r>
            <a:r>
              <a:rPr lang="en-US" dirty="0" err="1">
                <a:solidFill>
                  <a:schemeClr val="accent4"/>
                </a:solidFill>
              </a:rPr>
              <a:t>w</a:t>
            </a:r>
            <a:r>
              <a:rPr lang="en-US" baseline="-25000" dirty="0" err="1">
                <a:solidFill>
                  <a:schemeClr val="accent4"/>
                </a:solidFill>
              </a:rPr>
              <a:t>j</a:t>
            </a:r>
            <a:endParaRPr lang="en-US" baseline="-25000" dirty="0">
              <a:solidFill>
                <a:schemeClr val="accent4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Value </a:t>
            </a:r>
            <a:r>
              <a:rPr lang="en-US" dirty="0" err="1">
                <a:solidFill>
                  <a:schemeClr val="accent1"/>
                </a:solidFill>
              </a:rPr>
              <a:t>v</a:t>
            </a:r>
            <a:r>
              <a:rPr lang="en-US" baseline="-25000" dirty="0" err="1">
                <a:solidFill>
                  <a:schemeClr val="accent1"/>
                </a:solidFill>
              </a:rPr>
              <a:t>j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931" y="4637217"/>
            <a:ext cx="1139289" cy="113928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510" y="5262361"/>
            <a:ext cx="480922" cy="480922"/>
          </a:xfrm>
          <a:prstGeom prst="rect">
            <a:avLst/>
          </a:prstGeom>
        </p:spPr>
      </p:pic>
      <p:sp>
        <p:nvSpPr>
          <p:cNvPr id="23" name="Right Arrow 22"/>
          <p:cNvSpPr/>
          <p:nvPr/>
        </p:nvSpPr>
        <p:spPr>
          <a:xfrm>
            <a:off x="5688790" y="5021432"/>
            <a:ext cx="738460" cy="5440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408783" y="5801509"/>
            <a:ext cx="3051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Capacity x </a:t>
            </a:r>
            <a:r>
              <a:rPr lang="mr-IN" dirty="0">
                <a:solidFill>
                  <a:srgbClr val="7030A0"/>
                </a:solidFill>
              </a:rPr>
              <a:t>–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w</a:t>
            </a:r>
            <a:r>
              <a:rPr lang="en-US" baseline="-25000" dirty="0" err="1">
                <a:solidFill>
                  <a:srgbClr val="7030A0"/>
                </a:solidFill>
              </a:rPr>
              <a:t>j</a:t>
            </a:r>
            <a:endParaRPr lang="en-US" baseline="-25000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Value V </a:t>
            </a:r>
            <a:r>
              <a:rPr lang="mr-IN" dirty="0">
                <a:solidFill>
                  <a:schemeClr val="accent1"/>
                </a:solidFill>
              </a:rPr>
              <a:t>–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v</a:t>
            </a:r>
            <a:r>
              <a:rPr lang="en-US" baseline="-25000" dirty="0" err="1">
                <a:solidFill>
                  <a:schemeClr val="accent1"/>
                </a:solidFill>
              </a:rPr>
              <a:t>j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4"/>
                </a:solidFill>
              </a:rPr>
              <a:t>Use only the first j-1 items.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24709" y="486215"/>
            <a:ext cx="995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item j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93" y="2073170"/>
            <a:ext cx="770672" cy="77067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206" y="2801504"/>
            <a:ext cx="788677" cy="788677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 rot="324968">
            <a:off x="-858363" y="4888548"/>
            <a:ext cx="3928489" cy="201355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9128" y="5869088"/>
            <a:ext cx="544059" cy="54405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9128" y="5270525"/>
            <a:ext cx="480922" cy="48092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484" y="5086699"/>
            <a:ext cx="770672" cy="77067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576" y="5781831"/>
            <a:ext cx="788677" cy="78867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8719" y="2206231"/>
            <a:ext cx="670682" cy="67068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937" y="2104624"/>
            <a:ext cx="480922" cy="48092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618" y="2671176"/>
            <a:ext cx="788677" cy="78867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316" y="4815615"/>
            <a:ext cx="480922" cy="48092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6997" y="5382167"/>
            <a:ext cx="788677" cy="78867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4657" y="3898037"/>
            <a:ext cx="16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First j items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418022" y="6453588"/>
            <a:ext cx="16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First j-1 items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398D26-072B-464C-8BCF-677E05056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18227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</a:t>
            </a:r>
            <a:r>
              <a:rPr lang="en-US" sz="2800" dirty="0">
                <a:solidFill>
                  <a:schemeClr val="accent3"/>
                </a:solidFill>
              </a:rPr>
              <a:t>for applying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16731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Step 1: </a:t>
            </a:r>
            <a:r>
              <a:rPr lang="en-US" dirty="0"/>
              <a:t>Identify </a:t>
            </a:r>
            <a:r>
              <a:rPr lang="en-US" dirty="0">
                <a:solidFill>
                  <a:schemeClr val="accent1"/>
                </a:solidFill>
              </a:rPr>
              <a:t>optimal substructure.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2: </a:t>
            </a:r>
            <a:r>
              <a:rPr lang="en-US" dirty="0"/>
              <a:t>Find a </a:t>
            </a:r>
            <a:r>
              <a:rPr lang="en-US" dirty="0">
                <a:solidFill>
                  <a:schemeClr val="accent6"/>
                </a:solidFill>
              </a:rPr>
              <a:t>recursive formulation </a:t>
            </a:r>
            <a:r>
              <a:rPr lang="en-US" dirty="0"/>
              <a:t>for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3: </a:t>
            </a:r>
            <a:r>
              <a:rPr lang="en-US" dirty="0">
                <a:solidFill>
                  <a:schemeClr val="accent5"/>
                </a:solidFill>
              </a:rPr>
              <a:t>Use dynamic programming </a:t>
            </a:r>
            <a:r>
              <a:rPr lang="en-US" dirty="0"/>
              <a:t>to find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4: </a:t>
            </a:r>
            <a:r>
              <a:rPr lang="en-US" dirty="0"/>
              <a:t>If needed, keep track of some additional info so that the algorithm from Step 3 can </a:t>
            </a:r>
            <a:r>
              <a:rPr lang="en-US" dirty="0">
                <a:solidFill>
                  <a:srgbClr val="B400AB"/>
                </a:solidFill>
              </a:rPr>
              <a:t>find the actual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5: </a:t>
            </a:r>
            <a:r>
              <a:rPr lang="en-US" dirty="0"/>
              <a:t>If needed, </a:t>
            </a:r>
            <a:r>
              <a:rPr lang="en-US" dirty="0">
                <a:solidFill>
                  <a:srgbClr val="7030A0"/>
                </a:solidFill>
              </a:rPr>
              <a:t>code this up like a reasonable person.</a:t>
            </a:r>
          </a:p>
        </p:txBody>
      </p:sp>
      <p:sp>
        <p:nvSpPr>
          <p:cNvPr id="4" name="Left Arrow 3"/>
          <p:cNvSpPr/>
          <p:nvPr/>
        </p:nvSpPr>
        <p:spPr>
          <a:xfrm rot="19323548">
            <a:off x="8064012" y="1771712"/>
            <a:ext cx="902677" cy="454634"/>
          </a:xfrm>
          <a:prstGeom prst="lef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4BF65-DB24-A94B-9769-848DF5A42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098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relationship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330155" cy="4351338"/>
          </a:xfrm>
        </p:spPr>
        <p:txBody>
          <a:bodyPr>
            <a:normAutofit/>
          </a:bodyPr>
          <a:lstStyle/>
          <a:p>
            <a:r>
              <a:rPr lang="en-US" dirty="0"/>
              <a:t>Let K[</a:t>
            </a:r>
            <a:r>
              <a:rPr lang="en-US" dirty="0" err="1"/>
              <a:t>x,j</a:t>
            </a:r>
            <a:r>
              <a:rPr lang="en-US" dirty="0"/>
              <a:t>] be the optimal value for: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capacity x,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with j items.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sz="3200" dirty="0"/>
              <a:t>K[</a:t>
            </a:r>
            <a:r>
              <a:rPr lang="en-US" sz="3200" dirty="0" err="1"/>
              <a:t>x,j</a:t>
            </a:r>
            <a:r>
              <a:rPr lang="en-US" sz="3200" dirty="0"/>
              <a:t>] = max{ </a:t>
            </a:r>
            <a:r>
              <a:rPr lang="en-US" sz="3200" dirty="0">
                <a:solidFill>
                  <a:srgbClr val="CF6E6C"/>
                </a:solidFill>
              </a:rPr>
              <a:t>K[x, j-1] </a:t>
            </a:r>
            <a:r>
              <a:rPr lang="en-US" sz="3200" dirty="0">
                <a:solidFill>
                  <a:schemeClr val="accent1"/>
                </a:solidFill>
              </a:rPr>
              <a:t>, </a:t>
            </a:r>
            <a:r>
              <a:rPr lang="en-US" sz="3200" dirty="0">
                <a:solidFill>
                  <a:schemeClr val="accent6"/>
                </a:solidFill>
              </a:rPr>
              <a:t>K[x </a:t>
            </a:r>
            <a:r>
              <a:rPr lang="mr-IN" sz="3200" dirty="0">
                <a:solidFill>
                  <a:schemeClr val="accent6"/>
                </a:solidFill>
              </a:rPr>
              <a:t>–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  <a:r>
              <a:rPr lang="en-US" sz="3200" dirty="0" err="1">
                <a:solidFill>
                  <a:schemeClr val="accent6"/>
                </a:solidFill>
              </a:rPr>
              <a:t>w</a:t>
            </a:r>
            <a:r>
              <a:rPr lang="en-US" sz="3200" baseline="-25000" dirty="0" err="1">
                <a:solidFill>
                  <a:schemeClr val="accent6"/>
                </a:solidFill>
              </a:rPr>
              <a:t>j</a:t>
            </a:r>
            <a:r>
              <a:rPr lang="en-US" sz="3200" baseline="-25000" dirty="0">
                <a:solidFill>
                  <a:schemeClr val="accent6"/>
                </a:solidFill>
              </a:rPr>
              <a:t>, </a:t>
            </a:r>
            <a:r>
              <a:rPr lang="en-US" sz="3200" dirty="0">
                <a:solidFill>
                  <a:schemeClr val="accent6"/>
                </a:solidFill>
              </a:rPr>
              <a:t>j-1] + </a:t>
            </a:r>
            <a:r>
              <a:rPr lang="en-US" sz="3200" dirty="0" err="1">
                <a:solidFill>
                  <a:schemeClr val="accent6"/>
                </a:solidFill>
              </a:rPr>
              <a:t>v</a:t>
            </a:r>
            <a:r>
              <a:rPr lang="en-US" sz="3200" baseline="-25000" dirty="0" err="1">
                <a:solidFill>
                  <a:schemeClr val="accent6"/>
                </a:solidFill>
              </a:rPr>
              <a:t>j</a:t>
            </a:r>
            <a:r>
              <a:rPr lang="en-US" sz="3200" baseline="-25000" dirty="0">
                <a:solidFill>
                  <a:schemeClr val="accent6"/>
                </a:solidFill>
              </a:rPr>
              <a:t> </a:t>
            </a:r>
            <a:r>
              <a:rPr lang="en-US" sz="3200" dirty="0"/>
              <a:t>}</a:t>
            </a:r>
          </a:p>
          <a:p>
            <a:pPr marL="0" indent="0" algn="ctr">
              <a:buNone/>
            </a:pPr>
            <a:endParaRPr lang="en-US" sz="3200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en-US" sz="2400" dirty="0"/>
          </a:p>
          <a:p>
            <a:r>
              <a:rPr lang="en-US" sz="2400" dirty="0"/>
              <a:t>(And K[x,0] = 0 and K[0,j] = 0).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68234" y="4231071"/>
            <a:ext cx="1747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Case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3519" y="4272107"/>
            <a:ext cx="1747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Case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055312-4E25-A245-86BD-9338E8701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5170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</a:t>
            </a:r>
            <a:r>
              <a:rPr lang="en-US" sz="2800" dirty="0">
                <a:solidFill>
                  <a:schemeClr val="accent3"/>
                </a:solidFill>
              </a:rPr>
              <a:t>for applying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16731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Step 1: </a:t>
            </a:r>
            <a:r>
              <a:rPr lang="en-US" dirty="0"/>
              <a:t>Identify </a:t>
            </a:r>
            <a:r>
              <a:rPr lang="en-US" dirty="0">
                <a:solidFill>
                  <a:schemeClr val="accent1"/>
                </a:solidFill>
              </a:rPr>
              <a:t>optimal substructure.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2: </a:t>
            </a:r>
            <a:r>
              <a:rPr lang="en-US" dirty="0"/>
              <a:t>Find a </a:t>
            </a:r>
            <a:r>
              <a:rPr lang="en-US" dirty="0">
                <a:solidFill>
                  <a:schemeClr val="accent6"/>
                </a:solidFill>
              </a:rPr>
              <a:t>recursive formulation </a:t>
            </a:r>
            <a:r>
              <a:rPr lang="en-US" dirty="0"/>
              <a:t>for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3: </a:t>
            </a:r>
            <a:r>
              <a:rPr lang="en-US" dirty="0">
                <a:solidFill>
                  <a:schemeClr val="accent5"/>
                </a:solidFill>
              </a:rPr>
              <a:t>Use dynamic programming </a:t>
            </a:r>
            <a:r>
              <a:rPr lang="en-US" dirty="0"/>
              <a:t>to find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4: </a:t>
            </a:r>
            <a:r>
              <a:rPr lang="en-US" dirty="0"/>
              <a:t>If needed, keep track of some additional info so that the algorithm from Step 3 can </a:t>
            </a:r>
            <a:r>
              <a:rPr lang="en-US" dirty="0">
                <a:solidFill>
                  <a:srgbClr val="B400AB"/>
                </a:solidFill>
              </a:rPr>
              <a:t>find the actual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5: </a:t>
            </a:r>
            <a:r>
              <a:rPr lang="en-US" dirty="0"/>
              <a:t>If needed, </a:t>
            </a:r>
            <a:r>
              <a:rPr lang="en-US" dirty="0">
                <a:solidFill>
                  <a:srgbClr val="7030A0"/>
                </a:solidFill>
              </a:rPr>
              <a:t>code this up like a reasonable person.</a:t>
            </a:r>
          </a:p>
        </p:txBody>
      </p:sp>
      <p:sp>
        <p:nvSpPr>
          <p:cNvPr id="4" name="Left Arrow 3"/>
          <p:cNvSpPr/>
          <p:nvPr/>
        </p:nvSpPr>
        <p:spPr>
          <a:xfrm rot="19323548">
            <a:off x="8196950" y="2651387"/>
            <a:ext cx="902677" cy="454634"/>
          </a:xfrm>
          <a:prstGeom prst="leftArrow">
            <a:avLst/>
          </a:prstGeom>
          <a:solidFill>
            <a:schemeClr val="accent5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7D3F78-279B-CA4C-A39E-A8CD9AA1E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1113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Bottom-up DP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Zero-One-Knapsack(W, n, w, v):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K[x,0]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x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,W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K[0,i]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</a:t>
                </a:r>
                <a:r>
                  <a:rPr lang="en-US" sz="2800" dirty="0" err="1">
                    <a:solidFill>
                      <a:schemeClr val="tx2"/>
                    </a:solidFill>
                  </a:rPr>
                  <a:t>i</a:t>
                </a:r>
                <a:r>
                  <a:rPr lang="en-US" sz="2800" dirty="0">
                    <a:solidFill>
                      <a:schemeClr val="tx2"/>
                    </a:solidFill>
                  </a:rPr>
                  <a:t>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,n</a:t>
                </a:r>
              </a:p>
              <a:p>
                <a:pPr lvl="1"/>
                <a:r>
                  <a:rPr lang="en-US" sz="2800" b="1" dirty="0"/>
                  <a:t>for</a:t>
                </a:r>
                <a:r>
                  <a:rPr lang="en-US" sz="2800" dirty="0"/>
                  <a:t> x = 1,</a:t>
                </a:r>
                <a:r>
                  <a:rPr lang="mr-IN" sz="2800" dirty="0"/>
                  <a:t>…</a:t>
                </a:r>
                <a:r>
                  <a:rPr lang="en-US" sz="2800" dirty="0"/>
                  <a:t>,W:</a:t>
                </a:r>
              </a:p>
              <a:p>
                <a:pPr lvl="2"/>
                <a:r>
                  <a:rPr lang="en-US" sz="2800" b="1" dirty="0"/>
                  <a:t>for</a:t>
                </a:r>
                <a:r>
                  <a:rPr lang="en-US" sz="2800" dirty="0"/>
                  <a:t> j = 1,</a:t>
                </a:r>
                <a:r>
                  <a:rPr lang="mr-IN" sz="2800" dirty="0"/>
                  <a:t>…</a:t>
                </a:r>
                <a:r>
                  <a:rPr lang="en-US" sz="2800" dirty="0"/>
                  <a:t>,n:</a:t>
                </a:r>
              </a:p>
              <a:p>
                <a:pPr lvl="3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</a:t>
                </a:r>
                <a:r>
                  <a:rPr lang="en-US" sz="2800" dirty="0">
                    <a:solidFill>
                      <a:srgbClr val="CF6E6C"/>
                    </a:solidFill>
                  </a:rPr>
                  <a:t>K[x, j-1]</a:t>
                </a:r>
              </a:p>
              <a:p>
                <a:pPr lvl="3"/>
                <a:r>
                  <a:rPr lang="en-US" sz="2800" b="1" dirty="0">
                    <a:solidFill>
                      <a:schemeClr val="tx1"/>
                    </a:solidFill>
                  </a:rPr>
                  <a:t>if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tx1"/>
                    </a:solidFill>
                  </a:rPr>
                  <a:t>j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x:</a:t>
                </a:r>
              </a:p>
              <a:p>
                <a:pPr lvl="4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/>
                  <a:t> max{ K[</a:t>
                </a:r>
                <a:r>
                  <a:rPr lang="en-US" sz="2800" dirty="0" err="1"/>
                  <a:t>x,j</a:t>
                </a:r>
                <a:r>
                  <a:rPr lang="en-US" sz="2800" dirty="0"/>
                  <a:t>], </a:t>
                </a:r>
                <a:r>
                  <a:rPr lang="en-US" sz="2800" dirty="0">
                    <a:solidFill>
                      <a:schemeClr val="accent6"/>
                    </a:solidFill>
                  </a:rPr>
                  <a:t>K[x </a:t>
                </a:r>
                <a:r>
                  <a:rPr lang="mr-IN" sz="2800" dirty="0">
                    <a:solidFill>
                      <a:schemeClr val="accent6"/>
                    </a:solidFill>
                  </a:rPr>
                  <a:t>–</a:t>
                </a:r>
                <a:r>
                  <a:rPr lang="en-US" sz="28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accent6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accent6"/>
                    </a:solidFill>
                  </a:rPr>
                  <a:t>j</a:t>
                </a:r>
                <a:r>
                  <a:rPr lang="en-US" sz="2800" dirty="0">
                    <a:solidFill>
                      <a:schemeClr val="accent6"/>
                    </a:solidFill>
                  </a:rPr>
                  <a:t>, j-1] + </a:t>
                </a:r>
                <a:r>
                  <a:rPr lang="en-US" sz="2800" dirty="0" err="1">
                    <a:solidFill>
                      <a:schemeClr val="accent6"/>
                    </a:solidFill>
                  </a:rPr>
                  <a:t>v</a:t>
                </a:r>
                <a:r>
                  <a:rPr lang="en-US" sz="2800" baseline="-25000" dirty="0" err="1">
                    <a:solidFill>
                      <a:schemeClr val="accent6"/>
                    </a:solidFill>
                  </a:rPr>
                  <a:t>j</a:t>
                </a:r>
                <a:r>
                  <a:rPr lang="en-US" sz="28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800" dirty="0"/>
                  <a:t>}</a:t>
                </a:r>
              </a:p>
              <a:p>
                <a:pPr lvl="1"/>
                <a:r>
                  <a:rPr lang="en-US" sz="2800" b="1" dirty="0"/>
                  <a:t>return</a:t>
                </a:r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W,n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4428402" y="3816628"/>
            <a:ext cx="1747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Case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77664" y="4620068"/>
            <a:ext cx="1747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Case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56790" y="6162171"/>
            <a:ext cx="3826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Running time O(</a:t>
            </a:r>
            <a:r>
              <a:rPr lang="en-US" sz="2800" dirty="0" err="1">
                <a:solidFill>
                  <a:schemeClr val="accent1"/>
                </a:solidFill>
              </a:rPr>
              <a:t>nW</a:t>
            </a:r>
            <a:r>
              <a:rPr lang="en-US" sz="28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743ABA-65F7-E045-9973-B56C70D83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7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19537" y="201506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688355" y="5237725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3</a:t>
            </a:r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119536" y="2715881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2" name="Rectangle 31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117568" y="3413313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Rectangle 37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117568" y="4111105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4" name="Rectangle 43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4328932"/>
            <a:ext cx="478947" cy="4351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3563080"/>
            <a:ext cx="478947" cy="4351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09" y="2872314"/>
            <a:ext cx="478947" cy="4351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48" y="3563080"/>
            <a:ext cx="527428" cy="4792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05" y="4328932"/>
            <a:ext cx="527428" cy="47924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" y="4416041"/>
            <a:ext cx="467136" cy="42446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608882" y="2160378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j=0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608882" y="293321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08882" y="364342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558593" y="4361862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97811" y="1537070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x=0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2891334" y="1508159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584857" y="1523812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278380" y="1525781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Zero-One-Knapsack(W, n, w, v):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K[x,0]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x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,W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K[0,i]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</a:t>
                </a:r>
                <a:r>
                  <a:rPr lang="en-US" sz="2800" dirty="0" err="1">
                    <a:solidFill>
                      <a:schemeClr val="tx2"/>
                    </a:solidFill>
                  </a:rPr>
                  <a:t>i</a:t>
                </a:r>
                <a:r>
                  <a:rPr lang="en-US" sz="2800" dirty="0">
                    <a:solidFill>
                      <a:schemeClr val="tx2"/>
                    </a:solidFill>
                  </a:rPr>
                  <a:t>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,n</a:t>
                </a:r>
              </a:p>
              <a:p>
                <a:pPr lvl="1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x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,W:</a:t>
                </a:r>
              </a:p>
              <a:p>
                <a:pPr lvl="2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j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,n:</a:t>
                </a:r>
              </a:p>
              <a:p>
                <a:pPr lvl="3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K[x, j-1]</a:t>
                </a:r>
              </a:p>
              <a:p>
                <a:pPr lvl="3"/>
                <a:r>
                  <a:rPr lang="en-US" sz="2800" b="1" dirty="0">
                    <a:solidFill>
                      <a:schemeClr val="tx1"/>
                    </a:solidFill>
                  </a:rPr>
                  <a:t>if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tx1"/>
                    </a:solidFill>
                  </a:rPr>
                  <a:t>j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x:</a:t>
                </a:r>
              </a:p>
              <a:p>
                <a:pPr lvl="4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/>
                  <a:t> max{ 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4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]</a:t>
                </a:r>
                <a:r>
                  <a:rPr lang="en-US" sz="2800" dirty="0"/>
                  <a:t>,   </a:t>
                </a:r>
              </a:p>
              <a:p>
                <a:pPr marL="1828800" lvl="4" indent="0">
                  <a:buNone/>
                </a:pPr>
                <a:r>
                  <a:rPr lang="en-US" sz="2800" dirty="0">
                    <a:solidFill>
                      <a:schemeClr val="accent5"/>
                    </a:solidFill>
                  </a:rPr>
                  <a:t>           K[x </a:t>
                </a:r>
                <a:r>
                  <a:rPr lang="mr-IN" sz="2800" dirty="0">
                    <a:solidFill>
                      <a:schemeClr val="accent5"/>
                    </a:solidFill>
                  </a:rPr>
                  <a:t>–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, j-1] +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v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/>
                  <a:t> }</a:t>
                </a:r>
              </a:p>
              <a:p>
                <a:pPr lvl="1"/>
                <a:r>
                  <a:rPr lang="en-US" sz="2800" b="1" dirty="0"/>
                  <a:t>return</a:t>
                </a:r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W,n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6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  <a:blipFill rotWithShape="0">
                <a:blip r:embed="rId9"/>
                <a:stretch>
                  <a:fillRect l="-468" t="-2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Rectangle 64"/>
          <p:cNvSpPr/>
          <p:nvPr/>
        </p:nvSpPr>
        <p:spPr>
          <a:xfrm>
            <a:off x="1376682" y="5524009"/>
            <a:ext cx="475267" cy="4865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476286" y="5527085"/>
            <a:ext cx="478947" cy="4834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37143" y="6056700"/>
            <a:ext cx="1087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current entry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273424" y="6035788"/>
            <a:ext cx="1617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relevant previous entry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140E5D-8564-8142-AE35-57255B017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598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19537" y="201506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688355" y="5237725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3</a:t>
            </a:r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119536" y="2715881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2" name="Rectangle 31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117568" y="3413313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Rectangle 37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117568" y="4111105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4" name="Rectangle 43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4328932"/>
            <a:ext cx="478947" cy="4351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3563080"/>
            <a:ext cx="478947" cy="4351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09" y="2872314"/>
            <a:ext cx="478947" cy="4351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48" y="3563080"/>
            <a:ext cx="527428" cy="4792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05" y="4328932"/>
            <a:ext cx="527428" cy="47924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" y="4416041"/>
            <a:ext cx="467136" cy="42446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608882" y="2160378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j=0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608882" y="293321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08882" y="364342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558593" y="4361862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97811" y="1537070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x=0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2891334" y="1508159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584857" y="1523812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278380" y="1525781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Zero-One-Knapsack(W, n, w, v):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K[x,0]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x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,W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K[0,i]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</a:t>
                </a:r>
                <a:r>
                  <a:rPr lang="en-US" sz="2800" dirty="0" err="1">
                    <a:solidFill>
                      <a:schemeClr val="tx2"/>
                    </a:solidFill>
                  </a:rPr>
                  <a:t>i</a:t>
                </a:r>
                <a:r>
                  <a:rPr lang="en-US" sz="2800" dirty="0">
                    <a:solidFill>
                      <a:schemeClr val="tx2"/>
                    </a:solidFill>
                  </a:rPr>
                  <a:t>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,n</a:t>
                </a:r>
              </a:p>
              <a:p>
                <a:pPr lvl="1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x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,W:</a:t>
                </a:r>
              </a:p>
              <a:p>
                <a:pPr lvl="2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j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,n:</a:t>
                </a:r>
              </a:p>
              <a:p>
                <a:pPr lvl="3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K[x, j-1]</a:t>
                </a:r>
              </a:p>
              <a:p>
                <a:pPr lvl="3"/>
                <a:r>
                  <a:rPr lang="en-US" sz="2800" b="1" dirty="0">
                    <a:solidFill>
                      <a:schemeClr val="tx1"/>
                    </a:solidFill>
                  </a:rPr>
                  <a:t>if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tx1"/>
                    </a:solidFill>
                  </a:rPr>
                  <a:t>j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x:</a:t>
                </a:r>
              </a:p>
              <a:p>
                <a:pPr lvl="4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/>
                  <a:t> max{ 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4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]</a:t>
                </a:r>
                <a:r>
                  <a:rPr lang="en-US" sz="2800" dirty="0"/>
                  <a:t>,   </a:t>
                </a:r>
              </a:p>
              <a:p>
                <a:pPr marL="1828800" lvl="4" indent="0">
                  <a:buNone/>
                </a:pPr>
                <a:r>
                  <a:rPr lang="en-US" sz="2800" dirty="0">
                    <a:solidFill>
                      <a:schemeClr val="accent5"/>
                    </a:solidFill>
                  </a:rPr>
                  <a:t>           K[x </a:t>
                </a:r>
                <a:r>
                  <a:rPr lang="mr-IN" sz="2800" dirty="0">
                    <a:solidFill>
                      <a:schemeClr val="accent5"/>
                    </a:solidFill>
                  </a:rPr>
                  <a:t>–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, j-1] +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v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/>
                  <a:t> }</a:t>
                </a:r>
              </a:p>
              <a:p>
                <a:pPr lvl="1"/>
                <a:r>
                  <a:rPr lang="en-US" sz="2800" b="1" dirty="0"/>
                  <a:t>return</a:t>
                </a:r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W,n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6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  <a:blipFill rotWithShape="0">
                <a:blip r:embed="rId9"/>
                <a:stretch>
                  <a:fillRect l="-468" t="-2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Rectangle 62"/>
          <p:cNvSpPr/>
          <p:nvPr/>
        </p:nvSpPr>
        <p:spPr>
          <a:xfrm>
            <a:off x="1376682" y="5524009"/>
            <a:ext cx="475267" cy="4865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76286" y="5527085"/>
            <a:ext cx="478947" cy="4834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37143" y="6056700"/>
            <a:ext cx="1087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current entry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273424" y="6035788"/>
            <a:ext cx="1617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relevant previous entry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C5E1A6-AF98-5F44-8A0C-9648906BC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1414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19537" y="2015069"/>
            <a:ext cx="693523" cy="6994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6" name="Rectangle 5"/>
          <p:cNvSpPr/>
          <p:nvPr/>
        </p:nvSpPr>
        <p:spPr>
          <a:xfrm>
            <a:off x="2813060" y="2015069"/>
            <a:ext cx="693523" cy="6994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7" name="Rectangle 6"/>
          <p:cNvSpPr/>
          <p:nvPr/>
        </p:nvSpPr>
        <p:spPr>
          <a:xfrm>
            <a:off x="3506584" y="2015069"/>
            <a:ext cx="693523" cy="6994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8" name="Rectangle 7"/>
          <p:cNvSpPr/>
          <p:nvPr/>
        </p:nvSpPr>
        <p:spPr>
          <a:xfrm>
            <a:off x="4200107" y="2015601"/>
            <a:ext cx="693523" cy="6994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688355" y="5237725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3</a:t>
            </a:r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117568" y="2714529"/>
            <a:ext cx="693523" cy="6994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811091" y="2714529"/>
            <a:ext cx="693523" cy="6994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504615" y="2714529"/>
            <a:ext cx="693523" cy="6994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198138" y="2715061"/>
            <a:ext cx="693523" cy="6994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117568" y="3413314"/>
            <a:ext cx="693523" cy="6994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811091" y="3413314"/>
            <a:ext cx="693523" cy="6994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504615" y="3413314"/>
            <a:ext cx="693523" cy="6994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198138" y="3413846"/>
            <a:ext cx="693523" cy="6994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117568" y="4111106"/>
            <a:ext cx="693523" cy="6994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811091" y="4111106"/>
            <a:ext cx="693523" cy="6994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504615" y="4111106"/>
            <a:ext cx="693523" cy="6994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198138" y="4111638"/>
            <a:ext cx="693523" cy="6994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4328932"/>
            <a:ext cx="478947" cy="4351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3563080"/>
            <a:ext cx="478947" cy="4351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09" y="2872314"/>
            <a:ext cx="478947" cy="4351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48" y="3563080"/>
            <a:ext cx="527428" cy="4792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05" y="4328932"/>
            <a:ext cx="527428" cy="47924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" y="4416041"/>
            <a:ext cx="467136" cy="42446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608882" y="2160378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j=0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608882" y="293321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08882" y="364342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558593" y="4361862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97811" y="1537070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x=0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2891334" y="1508159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584857" y="1523812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278380" y="1525781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Zero-One-Knapsack(W, n, w, v):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K[x,0]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x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,W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K[0,i]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</a:t>
                </a:r>
                <a:r>
                  <a:rPr lang="en-US" sz="2800" dirty="0" err="1">
                    <a:solidFill>
                      <a:schemeClr val="tx2"/>
                    </a:solidFill>
                  </a:rPr>
                  <a:t>i</a:t>
                </a:r>
                <a:r>
                  <a:rPr lang="en-US" sz="2800" dirty="0">
                    <a:solidFill>
                      <a:schemeClr val="tx2"/>
                    </a:solidFill>
                  </a:rPr>
                  <a:t>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,n</a:t>
                </a:r>
              </a:p>
              <a:p>
                <a:pPr lvl="1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x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,W:</a:t>
                </a:r>
              </a:p>
              <a:p>
                <a:pPr lvl="2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j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,n:</a:t>
                </a:r>
              </a:p>
              <a:p>
                <a:pPr lvl="3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K[x, j-1]</a:t>
                </a:r>
              </a:p>
              <a:p>
                <a:pPr lvl="3"/>
                <a:r>
                  <a:rPr lang="en-US" sz="2800" b="1" dirty="0">
                    <a:solidFill>
                      <a:schemeClr val="tx1"/>
                    </a:solidFill>
                  </a:rPr>
                  <a:t>if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tx1"/>
                    </a:solidFill>
                  </a:rPr>
                  <a:t>j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x:</a:t>
                </a:r>
              </a:p>
              <a:p>
                <a:pPr lvl="4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/>
                  <a:t> max{ 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4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]</a:t>
                </a:r>
                <a:r>
                  <a:rPr lang="en-US" sz="2800" dirty="0"/>
                  <a:t>,   </a:t>
                </a:r>
              </a:p>
              <a:p>
                <a:pPr marL="1828800" lvl="4" indent="0">
                  <a:buNone/>
                </a:pPr>
                <a:r>
                  <a:rPr lang="en-US" sz="2800" dirty="0">
                    <a:solidFill>
                      <a:schemeClr val="accent5"/>
                    </a:solidFill>
                  </a:rPr>
                  <a:t>           K[x </a:t>
                </a:r>
                <a:r>
                  <a:rPr lang="mr-IN" sz="2800" dirty="0">
                    <a:solidFill>
                      <a:schemeClr val="accent5"/>
                    </a:solidFill>
                  </a:rPr>
                  <a:t>–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, j-1] +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v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/>
                  <a:t> }</a:t>
                </a:r>
              </a:p>
              <a:p>
                <a:pPr lvl="1"/>
                <a:r>
                  <a:rPr lang="en-US" sz="2800" b="1" dirty="0"/>
                  <a:t>return</a:t>
                </a:r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W,n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6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  <a:blipFill rotWithShape="0">
                <a:blip r:embed="rId9"/>
                <a:stretch>
                  <a:fillRect l="-468" t="-2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6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797" y="2901331"/>
            <a:ext cx="478947" cy="435192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1376682" y="5524009"/>
            <a:ext cx="475267" cy="4865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476286" y="5527085"/>
            <a:ext cx="478947" cy="4834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37143" y="6056700"/>
            <a:ext cx="1087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current entry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273424" y="6035788"/>
            <a:ext cx="1617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relevant previous entry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B6E6C2-0DB4-4B42-BD0A-865D92A33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9506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19537" y="201506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688355" y="5237725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3</a:t>
            </a:r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117568" y="271452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2" name="Rectangle 31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117568" y="3413313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Rectangle 37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117568" y="4111105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4" name="Rectangle 43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4328932"/>
            <a:ext cx="478947" cy="4351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3563080"/>
            <a:ext cx="478947" cy="4351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09" y="2872314"/>
            <a:ext cx="478947" cy="4351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48" y="3563080"/>
            <a:ext cx="527428" cy="4792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05" y="4328932"/>
            <a:ext cx="527428" cy="47924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" y="4416041"/>
            <a:ext cx="467136" cy="42446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608882" y="2160378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j=0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608882" y="293321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08882" y="364342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558593" y="4361862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97811" y="1537070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x=0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2891334" y="1508159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584857" y="1523812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278380" y="1525781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Zero-One-Knapsack(W, n, w, v):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K[x,0]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x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,W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K[0,i]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</a:t>
                </a:r>
                <a:r>
                  <a:rPr lang="en-US" sz="2800" dirty="0" err="1">
                    <a:solidFill>
                      <a:schemeClr val="tx2"/>
                    </a:solidFill>
                  </a:rPr>
                  <a:t>i</a:t>
                </a:r>
                <a:r>
                  <a:rPr lang="en-US" sz="2800" dirty="0">
                    <a:solidFill>
                      <a:schemeClr val="tx2"/>
                    </a:solidFill>
                  </a:rPr>
                  <a:t>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,n</a:t>
                </a:r>
              </a:p>
              <a:p>
                <a:pPr lvl="1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x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,W:</a:t>
                </a:r>
              </a:p>
              <a:p>
                <a:pPr lvl="2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j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,n:</a:t>
                </a:r>
              </a:p>
              <a:p>
                <a:pPr lvl="3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K[x, j-1]</a:t>
                </a:r>
              </a:p>
              <a:p>
                <a:pPr lvl="3"/>
                <a:r>
                  <a:rPr lang="en-US" sz="2800" b="1" dirty="0">
                    <a:solidFill>
                      <a:schemeClr val="tx1"/>
                    </a:solidFill>
                  </a:rPr>
                  <a:t>if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tx1"/>
                    </a:solidFill>
                  </a:rPr>
                  <a:t>j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x:</a:t>
                </a:r>
              </a:p>
              <a:p>
                <a:pPr lvl="4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/>
                  <a:t> max{ 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4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]</a:t>
                </a:r>
                <a:r>
                  <a:rPr lang="en-US" sz="2800" dirty="0"/>
                  <a:t>,   </a:t>
                </a:r>
              </a:p>
              <a:p>
                <a:pPr marL="1828800" lvl="4" indent="0">
                  <a:buNone/>
                </a:pPr>
                <a:r>
                  <a:rPr lang="en-US" sz="2800" dirty="0">
                    <a:solidFill>
                      <a:schemeClr val="accent5"/>
                    </a:solidFill>
                  </a:rPr>
                  <a:t>           K[x </a:t>
                </a:r>
                <a:r>
                  <a:rPr lang="mr-IN" sz="2800" dirty="0">
                    <a:solidFill>
                      <a:schemeClr val="accent5"/>
                    </a:solidFill>
                  </a:rPr>
                  <a:t>–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, j-1] +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v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/>
                  <a:t> }</a:t>
                </a:r>
              </a:p>
              <a:p>
                <a:pPr lvl="1"/>
                <a:r>
                  <a:rPr lang="en-US" sz="2800" b="1" dirty="0"/>
                  <a:t>return</a:t>
                </a:r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W,n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6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  <a:blipFill rotWithShape="0">
                <a:blip r:embed="rId9"/>
                <a:stretch>
                  <a:fillRect l="-468" t="-2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6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797" y="2901331"/>
            <a:ext cx="478947" cy="43519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3610496"/>
            <a:ext cx="478947" cy="435192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1376682" y="5524009"/>
            <a:ext cx="475267" cy="4865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476286" y="5527085"/>
            <a:ext cx="478947" cy="4834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37143" y="6056700"/>
            <a:ext cx="1087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current entry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273424" y="6035788"/>
            <a:ext cx="1617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relevant previous entry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7B2D22-C4A4-224C-8974-BE15E87EF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87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Longest Common Subsequence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Subsequence: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BDFH</a:t>
            </a:r>
            <a:r>
              <a:rPr lang="en-US" dirty="0"/>
              <a:t> is a</a:t>
            </a:r>
            <a:r>
              <a:rPr lang="en-US" b="1" dirty="0"/>
              <a:t> subsequence </a:t>
            </a:r>
            <a:r>
              <a:rPr lang="en-US" dirty="0"/>
              <a:t>of A</a:t>
            </a:r>
            <a:r>
              <a:rPr lang="en-US" dirty="0">
                <a:solidFill>
                  <a:schemeClr val="accent2"/>
                </a:solidFill>
              </a:rPr>
              <a:t>B</a:t>
            </a:r>
            <a:r>
              <a:rPr lang="en-US" dirty="0"/>
              <a:t>C</a:t>
            </a:r>
            <a:r>
              <a:rPr lang="en-US" dirty="0">
                <a:solidFill>
                  <a:schemeClr val="accent2"/>
                </a:solidFill>
              </a:rPr>
              <a:t>D</a:t>
            </a:r>
            <a:r>
              <a:rPr lang="en-US" dirty="0"/>
              <a:t>E</a:t>
            </a:r>
            <a:r>
              <a:rPr lang="en-US" dirty="0">
                <a:solidFill>
                  <a:schemeClr val="accent2"/>
                </a:solidFill>
              </a:rPr>
              <a:t>F</a:t>
            </a:r>
            <a:r>
              <a:rPr lang="en-US" dirty="0"/>
              <a:t>G</a:t>
            </a:r>
            <a:r>
              <a:rPr lang="en-US" dirty="0">
                <a:solidFill>
                  <a:schemeClr val="accent2"/>
                </a:solidFill>
              </a:rPr>
              <a:t>H</a:t>
            </a:r>
          </a:p>
          <a:p>
            <a:r>
              <a:rPr lang="en-US" dirty="0"/>
              <a:t>If X and Y are sequences, a </a:t>
            </a:r>
            <a:r>
              <a:rPr lang="en-US" b="1" dirty="0"/>
              <a:t>common subsequence</a:t>
            </a:r>
            <a:r>
              <a:rPr lang="en-US" dirty="0"/>
              <a:t> is a sequence which is a subsequence of both.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BDFH</a:t>
            </a:r>
            <a:r>
              <a:rPr lang="en-US" dirty="0"/>
              <a:t> is a </a:t>
            </a:r>
            <a:r>
              <a:rPr lang="en-US" b="1" dirty="0"/>
              <a:t>common subsequence </a:t>
            </a:r>
            <a:r>
              <a:rPr lang="en-US" dirty="0"/>
              <a:t>of A</a:t>
            </a:r>
            <a:r>
              <a:rPr lang="en-US" dirty="0">
                <a:solidFill>
                  <a:schemeClr val="accent2"/>
                </a:solidFill>
              </a:rPr>
              <a:t>B</a:t>
            </a:r>
            <a:r>
              <a:rPr lang="en-US" dirty="0"/>
              <a:t>C</a:t>
            </a:r>
            <a:r>
              <a:rPr lang="en-US" dirty="0">
                <a:solidFill>
                  <a:schemeClr val="accent2"/>
                </a:solidFill>
              </a:rPr>
              <a:t>D</a:t>
            </a:r>
            <a:r>
              <a:rPr lang="en-US" dirty="0"/>
              <a:t>E</a:t>
            </a:r>
            <a:r>
              <a:rPr lang="en-US" dirty="0">
                <a:solidFill>
                  <a:schemeClr val="accent2"/>
                </a:solidFill>
              </a:rPr>
              <a:t>F</a:t>
            </a:r>
            <a:r>
              <a:rPr lang="en-US" dirty="0"/>
              <a:t>G</a:t>
            </a:r>
            <a:r>
              <a:rPr lang="en-US" dirty="0">
                <a:solidFill>
                  <a:schemeClr val="accent2"/>
                </a:solidFill>
              </a:rPr>
              <a:t>H</a:t>
            </a:r>
            <a:r>
              <a:rPr lang="en-US" dirty="0"/>
              <a:t> and of A</a:t>
            </a:r>
            <a:r>
              <a:rPr lang="en-US" dirty="0">
                <a:solidFill>
                  <a:schemeClr val="accent2"/>
                </a:solidFill>
              </a:rPr>
              <a:t>BDF</a:t>
            </a:r>
            <a:r>
              <a:rPr lang="en-US" dirty="0"/>
              <a:t>G</a:t>
            </a:r>
            <a:r>
              <a:rPr lang="en-US" dirty="0">
                <a:solidFill>
                  <a:schemeClr val="accent2"/>
                </a:solidFill>
              </a:rPr>
              <a:t>H</a:t>
            </a:r>
            <a:r>
              <a:rPr lang="en-US" dirty="0"/>
              <a:t>I</a:t>
            </a:r>
          </a:p>
          <a:p>
            <a:r>
              <a:rPr lang="en-US" dirty="0"/>
              <a:t>A </a:t>
            </a:r>
            <a:r>
              <a:rPr lang="en-US" b="1" dirty="0"/>
              <a:t>longest common subsequence</a:t>
            </a:r>
            <a:r>
              <a:rPr lang="mr-IN" dirty="0"/>
              <a:t>…</a:t>
            </a:r>
            <a:endParaRPr lang="en-US" dirty="0"/>
          </a:p>
          <a:p>
            <a:pPr lvl="1"/>
            <a:r>
              <a:rPr lang="mr-IN" dirty="0"/>
              <a:t>…</a:t>
            </a:r>
            <a:r>
              <a:rPr lang="en-US" dirty="0"/>
              <a:t>is a common subsequence that is longest.</a:t>
            </a:r>
          </a:p>
          <a:p>
            <a:pPr lvl="1"/>
            <a:r>
              <a:rPr lang="en-US" dirty="0"/>
              <a:t>The </a:t>
            </a:r>
            <a:r>
              <a:rPr lang="en-US" b="1" dirty="0"/>
              <a:t>longest common subsequence </a:t>
            </a:r>
            <a:r>
              <a:rPr lang="en-US" dirty="0"/>
              <a:t>of </a:t>
            </a:r>
            <a:r>
              <a:rPr lang="en-US" dirty="0">
                <a:solidFill>
                  <a:schemeClr val="accent2"/>
                </a:solidFill>
              </a:rPr>
              <a:t>AB</a:t>
            </a:r>
            <a:r>
              <a:rPr lang="en-US" dirty="0"/>
              <a:t>C</a:t>
            </a:r>
            <a:r>
              <a:rPr lang="en-US" dirty="0">
                <a:solidFill>
                  <a:schemeClr val="accent2"/>
                </a:solidFill>
              </a:rPr>
              <a:t>D</a:t>
            </a:r>
            <a:r>
              <a:rPr lang="en-US" dirty="0"/>
              <a:t>E</a:t>
            </a:r>
            <a:r>
              <a:rPr lang="en-US" dirty="0">
                <a:solidFill>
                  <a:schemeClr val="accent2"/>
                </a:solidFill>
              </a:rPr>
              <a:t>FGH</a:t>
            </a:r>
            <a:r>
              <a:rPr lang="en-US" dirty="0"/>
              <a:t> and </a:t>
            </a:r>
            <a:r>
              <a:rPr lang="en-US" dirty="0">
                <a:solidFill>
                  <a:schemeClr val="accent2"/>
                </a:solidFill>
              </a:rPr>
              <a:t>ABDFGH</a:t>
            </a:r>
            <a:r>
              <a:rPr lang="en-US" dirty="0"/>
              <a:t>I is</a:t>
            </a:r>
            <a:r>
              <a:rPr lang="en-US" dirty="0">
                <a:solidFill>
                  <a:srgbClr val="CF6E6C"/>
                </a:solidFill>
              </a:rPr>
              <a:t> </a:t>
            </a:r>
            <a:r>
              <a:rPr lang="en-US" dirty="0">
                <a:solidFill>
                  <a:schemeClr val="accent2"/>
                </a:solidFill>
              </a:rPr>
              <a:t>ABDFGH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4665C3-A085-2648-ABD1-479F10C53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5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19537" y="201506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688355" y="5237725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3</a:t>
            </a:r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117568" y="271452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2" name="Rectangle 31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117568" y="3413313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Rectangle 37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117568" y="4111105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4" name="Rectangle 43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4328932"/>
            <a:ext cx="478947" cy="4351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3563080"/>
            <a:ext cx="478947" cy="4351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09" y="2872314"/>
            <a:ext cx="478947" cy="4351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48" y="3563080"/>
            <a:ext cx="527428" cy="4792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05" y="4328932"/>
            <a:ext cx="527428" cy="47924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" y="4416041"/>
            <a:ext cx="467136" cy="42446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608882" y="2160378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j=0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608882" y="293321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08882" y="364342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558593" y="4361862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97811" y="1537070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x=0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2891334" y="1508159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584857" y="1523812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278380" y="1525781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Zero-One-Knapsack(W, n, w, v):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K[x,0]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x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,W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K[0,i]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</a:t>
                </a:r>
                <a:r>
                  <a:rPr lang="en-US" sz="2800" dirty="0" err="1">
                    <a:solidFill>
                      <a:schemeClr val="tx2"/>
                    </a:solidFill>
                  </a:rPr>
                  <a:t>i</a:t>
                </a:r>
                <a:r>
                  <a:rPr lang="en-US" sz="2800" dirty="0">
                    <a:solidFill>
                      <a:schemeClr val="tx2"/>
                    </a:solidFill>
                  </a:rPr>
                  <a:t>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,n</a:t>
                </a:r>
              </a:p>
              <a:p>
                <a:pPr lvl="1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x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,W:</a:t>
                </a:r>
              </a:p>
              <a:p>
                <a:pPr lvl="2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j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,n:</a:t>
                </a:r>
              </a:p>
              <a:p>
                <a:pPr lvl="3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K[x, j-1]</a:t>
                </a:r>
              </a:p>
              <a:p>
                <a:pPr lvl="3"/>
                <a:r>
                  <a:rPr lang="en-US" sz="2800" b="1" dirty="0">
                    <a:solidFill>
                      <a:schemeClr val="tx1"/>
                    </a:solidFill>
                  </a:rPr>
                  <a:t>if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tx1"/>
                    </a:solidFill>
                  </a:rPr>
                  <a:t>j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x:</a:t>
                </a:r>
              </a:p>
              <a:p>
                <a:pPr lvl="4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/>
                  <a:t> max{ 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4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]</a:t>
                </a:r>
                <a:r>
                  <a:rPr lang="en-US" sz="2800" dirty="0"/>
                  <a:t>,   </a:t>
                </a:r>
              </a:p>
              <a:p>
                <a:pPr marL="1828800" lvl="4" indent="0">
                  <a:buNone/>
                </a:pPr>
                <a:r>
                  <a:rPr lang="en-US" sz="2800" dirty="0">
                    <a:solidFill>
                      <a:schemeClr val="accent5"/>
                    </a:solidFill>
                  </a:rPr>
                  <a:t>           K[x </a:t>
                </a:r>
                <a:r>
                  <a:rPr lang="mr-IN" sz="2800" dirty="0">
                    <a:solidFill>
                      <a:schemeClr val="accent5"/>
                    </a:solidFill>
                  </a:rPr>
                  <a:t>–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, j-1] +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v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/>
                  <a:t> }</a:t>
                </a:r>
              </a:p>
              <a:p>
                <a:pPr lvl="1"/>
                <a:r>
                  <a:rPr lang="en-US" sz="2800" b="1" dirty="0"/>
                  <a:t>return</a:t>
                </a:r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W,n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6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  <a:blipFill rotWithShape="0">
                <a:blip r:embed="rId9"/>
                <a:stretch>
                  <a:fillRect l="-468" t="-2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6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797" y="2901331"/>
            <a:ext cx="478947" cy="43519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3610496"/>
            <a:ext cx="478947" cy="43519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4307613"/>
            <a:ext cx="478947" cy="435192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1376682" y="5524009"/>
            <a:ext cx="475267" cy="4865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476286" y="5527085"/>
            <a:ext cx="478947" cy="4834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37143" y="6056700"/>
            <a:ext cx="1087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current entry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273424" y="6035788"/>
            <a:ext cx="1617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relevant previous entry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B85E15-5810-6A4D-813C-3F37DF089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7011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19537" y="201506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688355" y="5237725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3</a:t>
            </a:r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117568" y="271452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2" name="Rectangle 31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117568" y="3413313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Rectangle 37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117568" y="4111105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4" name="Rectangle 43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4328932"/>
            <a:ext cx="478947" cy="4351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3563080"/>
            <a:ext cx="478947" cy="4351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09" y="2872314"/>
            <a:ext cx="478947" cy="4351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48" y="3563080"/>
            <a:ext cx="527428" cy="4792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05" y="4328932"/>
            <a:ext cx="527428" cy="47924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" y="4416041"/>
            <a:ext cx="467136" cy="42446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608882" y="2160378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j=0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608882" y="293321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08882" y="364342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558593" y="4361862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97811" y="1537070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x=0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2891334" y="1508159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584857" y="1523812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278380" y="1525781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Zero-One-Knapsack(W, n, w, v):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K[x,0]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x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,W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K[0,i]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</a:t>
                </a:r>
                <a:r>
                  <a:rPr lang="en-US" sz="2800" dirty="0" err="1">
                    <a:solidFill>
                      <a:schemeClr val="tx2"/>
                    </a:solidFill>
                  </a:rPr>
                  <a:t>i</a:t>
                </a:r>
                <a:r>
                  <a:rPr lang="en-US" sz="2800" dirty="0">
                    <a:solidFill>
                      <a:schemeClr val="tx2"/>
                    </a:solidFill>
                  </a:rPr>
                  <a:t>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,n</a:t>
                </a:r>
              </a:p>
              <a:p>
                <a:pPr lvl="1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x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,W:</a:t>
                </a:r>
              </a:p>
              <a:p>
                <a:pPr lvl="2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j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,n:</a:t>
                </a:r>
              </a:p>
              <a:p>
                <a:pPr lvl="3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K[x, j-1]</a:t>
                </a:r>
              </a:p>
              <a:p>
                <a:pPr lvl="3"/>
                <a:r>
                  <a:rPr lang="en-US" sz="2800" b="1" dirty="0">
                    <a:solidFill>
                      <a:schemeClr val="tx1"/>
                    </a:solidFill>
                  </a:rPr>
                  <a:t>if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tx1"/>
                    </a:solidFill>
                  </a:rPr>
                  <a:t>j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x:</a:t>
                </a:r>
              </a:p>
              <a:p>
                <a:pPr lvl="4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/>
                  <a:t> max{ 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4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]</a:t>
                </a:r>
                <a:r>
                  <a:rPr lang="en-US" sz="2800" dirty="0"/>
                  <a:t>,   </a:t>
                </a:r>
              </a:p>
              <a:p>
                <a:pPr marL="1828800" lvl="4" indent="0">
                  <a:buNone/>
                </a:pPr>
                <a:r>
                  <a:rPr lang="en-US" sz="2800" dirty="0">
                    <a:solidFill>
                      <a:schemeClr val="accent5"/>
                    </a:solidFill>
                  </a:rPr>
                  <a:t>           K[x </a:t>
                </a:r>
                <a:r>
                  <a:rPr lang="mr-IN" sz="2800" dirty="0">
                    <a:solidFill>
                      <a:schemeClr val="accent5"/>
                    </a:solidFill>
                  </a:rPr>
                  <a:t>–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, j-1] +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v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/>
                  <a:t> }</a:t>
                </a:r>
              </a:p>
              <a:p>
                <a:pPr lvl="1"/>
                <a:r>
                  <a:rPr lang="en-US" sz="2800" b="1" dirty="0"/>
                  <a:t>return</a:t>
                </a:r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W,n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6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  <a:blipFill rotWithShape="0">
                <a:blip r:embed="rId9"/>
                <a:stretch>
                  <a:fillRect l="-468" t="-2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6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797" y="2901331"/>
            <a:ext cx="478947" cy="43519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3610496"/>
            <a:ext cx="478947" cy="43519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4307613"/>
            <a:ext cx="478947" cy="435192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1376682" y="5524009"/>
            <a:ext cx="475267" cy="4865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76286" y="5527085"/>
            <a:ext cx="478947" cy="4834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37143" y="6056700"/>
            <a:ext cx="1087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current entry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273424" y="6035788"/>
            <a:ext cx="1617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relevant previous entry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A665BA-118B-AB4B-911C-5D2822439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9913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19537" y="201506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688355" y="5237725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3</a:t>
            </a:r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117568" y="271452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2" name="Rectangle 31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117568" y="3413313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Rectangle 37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117568" y="4111105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4" name="Rectangle 43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4328932"/>
            <a:ext cx="478947" cy="4351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3563080"/>
            <a:ext cx="478947" cy="4351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09" y="2872314"/>
            <a:ext cx="478947" cy="4351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48" y="3563080"/>
            <a:ext cx="527428" cy="4792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05" y="4328932"/>
            <a:ext cx="527428" cy="47924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" y="4416041"/>
            <a:ext cx="467136" cy="42446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608882" y="2160378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j=0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608882" y="293321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08882" y="364342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558593" y="4361862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97811" y="1537070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x=0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2891334" y="1508159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584857" y="1523812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278380" y="1525781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Zero-One-Knapsack(W, n, w, v):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K[x,0]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x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,W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K[0,i]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</a:t>
                </a:r>
                <a:r>
                  <a:rPr lang="en-US" sz="2800" dirty="0" err="1">
                    <a:solidFill>
                      <a:schemeClr val="tx2"/>
                    </a:solidFill>
                  </a:rPr>
                  <a:t>i</a:t>
                </a:r>
                <a:r>
                  <a:rPr lang="en-US" sz="2800" dirty="0">
                    <a:solidFill>
                      <a:schemeClr val="tx2"/>
                    </a:solidFill>
                  </a:rPr>
                  <a:t>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,n</a:t>
                </a:r>
              </a:p>
              <a:p>
                <a:pPr lvl="1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x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,W:</a:t>
                </a:r>
              </a:p>
              <a:p>
                <a:pPr lvl="2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j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,n:</a:t>
                </a:r>
              </a:p>
              <a:p>
                <a:pPr lvl="3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K[x, j-1]</a:t>
                </a:r>
              </a:p>
              <a:p>
                <a:pPr lvl="3"/>
                <a:r>
                  <a:rPr lang="en-US" sz="2800" b="1" dirty="0">
                    <a:solidFill>
                      <a:schemeClr val="tx1"/>
                    </a:solidFill>
                  </a:rPr>
                  <a:t>if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tx1"/>
                    </a:solidFill>
                  </a:rPr>
                  <a:t>j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x:</a:t>
                </a:r>
              </a:p>
              <a:p>
                <a:pPr lvl="4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/>
                  <a:t> max{ 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4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]</a:t>
                </a:r>
                <a:r>
                  <a:rPr lang="en-US" sz="2800" dirty="0"/>
                  <a:t>,   </a:t>
                </a:r>
              </a:p>
              <a:p>
                <a:pPr marL="1828800" lvl="4" indent="0">
                  <a:buNone/>
                </a:pPr>
                <a:r>
                  <a:rPr lang="en-US" sz="2800" dirty="0">
                    <a:solidFill>
                      <a:schemeClr val="accent5"/>
                    </a:solidFill>
                  </a:rPr>
                  <a:t>           K[x </a:t>
                </a:r>
                <a:r>
                  <a:rPr lang="mr-IN" sz="2800" dirty="0">
                    <a:solidFill>
                      <a:schemeClr val="accent5"/>
                    </a:solidFill>
                  </a:rPr>
                  <a:t>–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, j-1] +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v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/>
                  <a:t> }</a:t>
                </a:r>
              </a:p>
              <a:p>
                <a:pPr lvl="1"/>
                <a:r>
                  <a:rPr lang="en-US" sz="2800" b="1" dirty="0"/>
                  <a:t>return</a:t>
                </a:r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W,n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6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  <a:blipFill rotWithShape="0">
                <a:blip r:embed="rId9"/>
                <a:stretch>
                  <a:fillRect l="-468" t="-2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6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797" y="2901331"/>
            <a:ext cx="478947" cy="43519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3610496"/>
            <a:ext cx="478947" cy="43519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4307613"/>
            <a:ext cx="478947" cy="43519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902" y="2936230"/>
            <a:ext cx="478947" cy="435192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>
          <a:xfrm>
            <a:off x="1376682" y="5524009"/>
            <a:ext cx="475267" cy="4865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76286" y="5527085"/>
            <a:ext cx="478947" cy="4834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37143" y="6056700"/>
            <a:ext cx="1087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current entry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273424" y="6035788"/>
            <a:ext cx="1617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relevant previous entry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F5329-15FD-EB4C-8CBF-E1FE3E702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8734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19537" y="201506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688355" y="5237725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3</a:t>
            </a:r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117568" y="271452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2" name="Rectangle 31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117568" y="3413313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Rectangle 37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117568" y="4111105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4" name="Rectangle 43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4328932"/>
            <a:ext cx="478947" cy="4351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3563080"/>
            <a:ext cx="478947" cy="4351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09" y="2872314"/>
            <a:ext cx="478947" cy="4351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48" y="3563080"/>
            <a:ext cx="527428" cy="4792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05" y="4328932"/>
            <a:ext cx="527428" cy="47924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" y="4416041"/>
            <a:ext cx="467136" cy="42446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608882" y="2160378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j=0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608882" y="293321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08882" y="364342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558593" y="4361862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97811" y="1537070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x=0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2891334" y="1508159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584857" y="1523812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278380" y="1525781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Zero-One-Knapsack(W, n, w, v):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K[x,0]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x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,W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K[0,i]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</a:t>
                </a:r>
                <a:r>
                  <a:rPr lang="en-US" sz="2800" dirty="0" err="1">
                    <a:solidFill>
                      <a:schemeClr val="tx2"/>
                    </a:solidFill>
                  </a:rPr>
                  <a:t>i</a:t>
                </a:r>
                <a:r>
                  <a:rPr lang="en-US" sz="2800" dirty="0">
                    <a:solidFill>
                      <a:schemeClr val="tx2"/>
                    </a:solidFill>
                  </a:rPr>
                  <a:t>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,n</a:t>
                </a:r>
              </a:p>
              <a:p>
                <a:pPr lvl="1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x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,W:</a:t>
                </a:r>
              </a:p>
              <a:p>
                <a:pPr lvl="2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j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,n:</a:t>
                </a:r>
              </a:p>
              <a:p>
                <a:pPr lvl="3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K[x, j-1]</a:t>
                </a:r>
              </a:p>
              <a:p>
                <a:pPr lvl="3"/>
                <a:r>
                  <a:rPr lang="en-US" sz="2800" b="1" dirty="0">
                    <a:solidFill>
                      <a:schemeClr val="tx1"/>
                    </a:solidFill>
                  </a:rPr>
                  <a:t>if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tx1"/>
                    </a:solidFill>
                  </a:rPr>
                  <a:t>j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x:</a:t>
                </a:r>
              </a:p>
              <a:p>
                <a:pPr lvl="4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/>
                  <a:t> max{ 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4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]</a:t>
                </a:r>
                <a:r>
                  <a:rPr lang="en-US" sz="2800" dirty="0"/>
                  <a:t>,   </a:t>
                </a:r>
              </a:p>
              <a:p>
                <a:pPr marL="1828800" lvl="4" indent="0">
                  <a:buNone/>
                </a:pPr>
                <a:r>
                  <a:rPr lang="en-US" sz="2800" dirty="0">
                    <a:solidFill>
                      <a:schemeClr val="accent5"/>
                    </a:solidFill>
                  </a:rPr>
                  <a:t>           K[x </a:t>
                </a:r>
                <a:r>
                  <a:rPr lang="mr-IN" sz="2800" dirty="0">
                    <a:solidFill>
                      <a:schemeClr val="accent5"/>
                    </a:solidFill>
                  </a:rPr>
                  <a:t>–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, j-1] +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v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/>
                  <a:t> }</a:t>
                </a:r>
              </a:p>
              <a:p>
                <a:pPr lvl="1"/>
                <a:r>
                  <a:rPr lang="en-US" sz="2800" b="1" dirty="0"/>
                  <a:t>return</a:t>
                </a:r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W,n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6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  <a:blipFill rotWithShape="0">
                <a:blip r:embed="rId9"/>
                <a:stretch>
                  <a:fillRect l="-468" t="-2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6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797" y="2901331"/>
            <a:ext cx="478947" cy="43519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3610496"/>
            <a:ext cx="478947" cy="43519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4307613"/>
            <a:ext cx="478947" cy="43519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902" y="2936230"/>
            <a:ext cx="478947" cy="43519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900" y="3610496"/>
            <a:ext cx="478947" cy="435192"/>
          </a:xfrm>
          <a:prstGeom prst="rect">
            <a:avLst/>
          </a:prstGeom>
        </p:spPr>
      </p:pic>
      <p:sp>
        <p:nvSpPr>
          <p:cNvPr id="70" name="Rectangle 69"/>
          <p:cNvSpPr/>
          <p:nvPr/>
        </p:nvSpPr>
        <p:spPr>
          <a:xfrm>
            <a:off x="1376682" y="5524009"/>
            <a:ext cx="475267" cy="4865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76286" y="5527085"/>
            <a:ext cx="478947" cy="4834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37143" y="6056700"/>
            <a:ext cx="1087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current entry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273424" y="6035788"/>
            <a:ext cx="1617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relevant previous entry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967E5C-EBF1-6C4F-8CF6-90B6C480A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6223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19537" y="201506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688355" y="5237725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3</a:t>
            </a:r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117568" y="271452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2" name="Rectangle 31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117568" y="3413313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Rectangle 37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117568" y="4111105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4" name="Rectangle 43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4328932"/>
            <a:ext cx="478947" cy="4351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3563080"/>
            <a:ext cx="478947" cy="4351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09" y="2872314"/>
            <a:ext cx="478947" cy="4351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48" y="3563080"/>
            <a:ext cx="527428" cy="4792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05" y="4328932"/>
            <a:ext cx="527428" cy="47924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" y="4416041"/>
            <a:ext cx="467136" cy="42446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608882" y="2160378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j=0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608882" y="293321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08882" y="364342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558593" y="4361862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97811" y="1537070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x=0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2891334" y="1508159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584857" y="1523812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278380" y="1525781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Zero-One-Knapsack(W, n, w, v):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K[x,0]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x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,W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K[0,i]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</a:t>
                </a:r>
                <a:r>
                  <a:rPr lang="en-US" sz="2800" dirty="0" err="1">
                    <a:solidFill>
                      <a:schemeClr val="tx2"/>
                    </a:solidFill>
                  </a:rPr>
                  <a:t>i</a:t>
                </a:r>
                <a:r>
                  <a:rPr lang="en-US" sz="2800" dirty="0">
                    <a:solidFill>
                      <a:schemeClr val="tx2"/>
                    </a:solidFill>
                  </a:rPr>
                  <a:t>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,n</a:t>
                </a:r>
              </a:p>
              <a:p>
                <a:pPr lvl="1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x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,W:</a:t>
                </a:r>
              </a:p>
              <a:p>
                <a:pPr lvl="2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j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,n:</a:t>
                </a:r>
              </a:p>
              <a:p>
                <a:pPr lvl="3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K[x, j-1]</a:t>
                </a:r>
              </a:p>
              <a:p>
                <a:pPr lvl="3"/>
                <a:r>
                  <a:rPr lang="en-US" sz="2800" b="1" dirty="0">
                    <a:solidFill>
                      <a:schemeClr val="tx1"/>
                    </a:solidFill>
                  </a:rPr>
                  <a:t>if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tx1"/>
                    </a:solidFill>
                  </a:rPr>
                  <a:t>j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x:</a:t>
                </a:r>
              </a:p>
              <a:p>
                <a:pPr lvl="4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/>
                  <a:t> max{ 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4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]</a:t>
                </a:r>
                <a:r>
                  <a:rPr lang="en-US" sz="2800" dirty="0"/>
                  <a:t>,   </a:t>
                </a:r>
              </a:p>
              <a:p>
                <a:pPr marL="1828800" lvl="4" indent="0">
                  <a:buNone/>
                </a:pPr>
                <a:r>
                  <a:rPr lang="en-US" sz="2800" dirty="0">
                    <a:solidFill>
                      <a:schemeClr val="accent5"/>
                    </a:solidFill>
                  </a:rPr>
                  <a:t>           K[x </a:t>
                </a:r>
                <a:r>
                  <a:rPr lang="mr-IN" sz="2800" dirty="0">
                    <a:solidFill>
                      <a:schemeClr val="accent5"/>
                    </a:solidFill>
                  </a:rPr>
                  <a:t>–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, j-1] +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v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/>
                  <a:t> }</a:t>
                </a:r>
              </a:p>
              <a:p>
                <a:pPr lvl="1"/>
                <a:r>
                  <a:rPr lang="en-US" sz="2800" b="1" dirty="0"/>
                  <a:t>return</a:t>
                </a:r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W,n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6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  <a:blipFill rotWithShape="0">
                <a:blip r:embed="rId9"/>
                <a:stretch>
                  <a:fillRect l="-468" t="-2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6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797" y="2901331"/>
            <a:ext cx="478947" cy="43519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3610496"/>
            <a:ext cx="478947" cy="43519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4307613"/>
            <a:ext cx="478947" cy="43519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902" y="2936230"/>
            <a:ext cx="478947" cy="43519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9404">
            <a:off x="3661523" y="3690435"/>
            <a:ext cx="441007" cy="400718"/>
          </a:xfrm>
          <a:prstGeom prst="rect">
            <a:avLst/>
          </a:prstGeom>
        </p:spPr>
      </p:pic>
      <p:sp>
        <p:nvSpPr>
          <p:cNvPr id="70" name="Rectangle 69"/>
          <p:cNvSpPr/>
          <p:nvPr/>
        </p:nvSpPr>
        <p:spPr>
          <a:xfrm>
            <a:off x="1376682" y="5524009"/>
            <a:ext cx="475267" cy="4865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76286" y="5527085"/>
            <a:ext cx="478947" cy="4834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37143" y="6056700"/>
            <a:ext cx="1087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current entry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273424" y="6035788"/>
            <a:ext cx="1617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relevant previous entry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CC1522-9A1B-5746-9E1D-3DEFB8014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641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19537" y="201506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688355" y="5237725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3</a:t>
            </a:r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117568" y="271452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2" name="Rectangle 31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117568" y="3413313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Rectangle 37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117568" y="4111105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4" name="Rectangle 43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4328932"/>
            <a:ext cx="478947" cy="4351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3563080"/>
            <a:ext cx="478947" cy="4351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09" y="2872314"/>
            <a:ext cx="478947" cy="4351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48" y="3563080"/>
            <a:ext cx="527428" cy="4792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05" y="4328932"/>
            <a:ext cx="527428" cy="47924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" y="4416041"/>
            <a:ext cx="467136" cy="42446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608882" y="2160378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j=0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608882" y="293321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08882" y="364342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558593" y="4361862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97811" y="1537070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x=0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2891334" y="1508159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584857" y="1523812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278380" y="1525781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Zero-One-Knapsack(W, n, w, v):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K[x,0]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x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,W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K[0,i]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</a:t>
                </a:r>
                <a:r>
                  <a:rPr lang="en-US" sz="2800" dirty="0" err="1">
                    <a:solidFill>
                      <a:schemeClr val="tx2"/>
                    </a:solidFill>
                  </a:rPr>
                  <a:t>i</a:t>
                </a:r>
                <a:r>
                  <a:rPr lang="en-US" sz="2800" dirty="0">
                    <a:solidFill>
                      <a:schemeClr val="tx2"/>
                    </a:solidFill>
                  </a:rPr>
                  <a:t>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,n</a:t>
                </a:r>
              </a:p>
              <a:p>
                <a:pPr lvl="1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x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,W:</a:t>
                </a:r>
              </a:p>
              <a:p>
                <a:pPr lvl="2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j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,n:</a:t>
                </a:r>
              </a:p>
              <a:p>
                <a:pPr lvl="3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K[x, j-1]</a:t>
                </a:r>
              </a:p>
              <a:p>
                <a:pPr lvl="3"/>
                <a:r>
                  <a:rPr lang="en-US" sz="2800" b="1" dirty="0">
                    <a:solidFill>
                      <a:schemeClr val="tx1"/>
                    </a:solidFill>
                  </a:rPr>
                  <a:t>if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tx1"/>
                    </a:solidFill>
                  </a:rPr>
                  <a:t>j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x:</a:t>
                </a:r>
              </a:p>
              <a:p>
                <a:pPr lvl="4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/>
                  <a:t> max{ 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4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]</a:t>
                </a:r>
                <a:r>
                  <a:rPr lang="en-US" sz="2800" dirty="0"/>
                  <a:t>,   </a:t>
                </a:r>
              </a:p>
              <a:p>
                <a:pPr marL="1828800" lvl="4" indent="0">
                  <a:buNone/>
                </a:pPr>
                <a:r>
                  <a:rPr lang="en-US" sz="2800" dirty="0">
                    <a:solidFill>
                      <a:schemeClr val="accent5"/>
                    </a:solidFill>
                  </a:rPr>
                  <a:t>           K[x </a:t>
                </a:r>
                <a:r>
                  <a:rPr lang="mr-IN" sz="2800" dirty="0">
                    <a:solidFill>
                      <a:schemeClr val="accent5"/>
                    </a:solidFill>
                  </a:rPr>
                  <a:t>–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, j-1] +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v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/>
                  <a:t> }</a:t>
                </a:r>
              </a:p>
              <a:p>
                <a:pPr lvl="1"/>
                <a:r>
                  <a:rPr lang="en-US" sz="2800" b="1" dirty="0"/>
                  <a:t>return</a:t>
                </a:r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W,n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6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  <a:blipFill rotWithShape="0">
                <a:blip r:embed="rId9"/>
                <a:stretch>
                  <a:fillRect l="-468" t="-2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6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797" y="2901331"/>
            <a:ext cx="478947" cy="43519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3610496"/>
            <a:ext cx="478947" cy="43519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4307613"/>
            <a:ext cx="478947" cy="43519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902" y="2936230"/>
            <a:ext cx="478947" cy="43519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9404">
            <a:off x="3661523" y="3690435"/>
            <a:ext cx="441007" cy="40071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9404">
            <a:off x="3642075" y="4410840"/>
            <a:ext cx="441007" cy="400718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1376682" y="5524009"/>
            <a:ext cx="475267" cy="4865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476286" y="5527085"/>
            <a:ext cx="478947" cy="4834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37143" y="6056700"/>
            <a:ext cx="1087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current entry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273424" y="6035788"/>
            <a:ext cx="1617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relevant previous entry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BF135D-F6E6-3B4F-8C10-126DD6A55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528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19537" y="201506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688355" y="5237725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3</a:t>
            </a:r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117568" y="271452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2" name="Rectangle 31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0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117568" y="3413313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Rectangle 37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117568" y="4111105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4" name="Rectangle 43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4328932"/>
            <a:ext cx="478947" cy="4351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3563080"/>
            <a:ext cx="478947" cy="4351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09" y="2872314"/>
            <a:ext cx="478947" cy="4351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48" y="3563080"/>
            <a:ext cx="527428" cy="4792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05" y="4328932"/>
            <a:ext cx="527428" cy="47924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" y="4416041"/>
            <a:ext cx="467136" cy="42446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608882" y="2160378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j=0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608882" y="293321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08882" y="364342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558593" y="4361862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97811" y="1537070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x=0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2891334" y="1508159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584857" y="1523812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278380" y="1525781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Zero-One-Knapsack(W, n, w, v):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K[x,0]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x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,W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K[0,i]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</a:t>
                </a:r>
                <a:r>
                  <a:rPr lang="en-US" sz="2800" dirty="0" err="1">
                    <a:solidFill>
                      <a:schemeClr val="tx2"/>
                    </a:solidFill>
                  </a:rPr>
                  <a:t>i</a:t>
                </a:r>
                <a:r>
                  <a:rPr lang="en-US" sz="2800" dirty="0">
                    <a:solidFill>
                      <a:schemeClr val="tx2"/>
                    </a:solidFill>
                  </a:rPr>
                  <a:t>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,n</a:t>
                </a:r>
              </a:p>
              <a:p>
                <a:pPr lvl="1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x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,W:</a:t>
                </a:r>
              </a:p>
              <a:p>
                <a:pPr lvl="2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j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,n:</a:t>
                </a:r>
              </a:p>
              <a:p>
                <a:pPr lvl="3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K[x, j-1]</a:t>
                </a:r>
              </a:p>
              <a:p>
                <a:pPr lvl="3"/>
                <a:r>
                  <a:rPr lang="en-US" sz="2800" b="1" dirty="0">
                    <a:solidFill>
                      <a:schemeClr val="tx1"/>
                    </a:solidFill>
                  </a:rPr>
                  <a:t>if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tx1"/>
                    </a:solidFill>
                  </a:rPr>
                  <a:t>j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x:</a:t>
                </a:r>
              </a:p>
              <a:p>
                <a:pPr lvl="4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/>
                  <a:t> max{ 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4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]</a:t>
                </a:r>
                <a:r>
                  <a:rPr lang="en-US" sz="2800" dirty="0"/>
                  <a:t>,   </a:t>
                </a:r>
              </a:p>
              <a:p>
                <a:pPr marL="1828800" lvl="4" indent="0">
                  <a:buNone/>
                </a:pPr>
                <a:r>
                  <a:rPr lang="en-US" sz="2800" dirty="0">
                    <a:solidFill>
                      <a:schemeClr val="accent5"/>
                    </a:solidFill>
                  </a:rPr>
                  <a:t>           K[x </a:t>
                </a:r>
                <a:r>
                  <a:rPr lang="mr-IN" sz="2800" dirty="0">
                    <a:solidFill>
                      <a:schemeClr val="accent5"/>
                    </a:solidFill>
                  </a:rPr>
                  <a:t>–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, j-1] +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v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/>
                  <a:t> }</a:t>
                </a:r>
              </a:p>
              <a:p>
                <a:pPr lvl="1"/>
                <a:r>
                  <a:rPr lang="en-US" sz="2800" b="1" dirty="0"/>
                  <a:t>return</a:t>
                </a:r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W,n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6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  <a:blipFill rotWithShape="0">
                <a:blip r:embed="rId9"/>
                <a:stretch>
                  <a:fillRect l="-468" t="-2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6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797" y="2901331"/>
            <a:ext cx="478947" cy="43519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3610496"/>
            <a:ext cx="478947" cy="43519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4307613"/>
            <a:ext cx="478947" cy="43519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902" y="2936230"/>
            <a:ext cx="478947" cy="43519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9404">
            <a:off x="3661523" y="3690435"/>
            <a:ext cx="441007" cy="40071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9404">
            <a:off x="3642075" y="4410840"/>
            <a:ext cx="441007" cy="400718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1376682" y="5524009"/>
            <a:ext cx="475267" cy="4865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76286" y="5527085"/>
            <a:ext cx="478947" cy="4834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37143" y="6056700"/>
            <a:ext cx="1087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current entry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273424" y="6035788"/>
            <a:ext cx="1617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relevant previous entry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18B383-1C15-8248-A0FD-6C074B217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6832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19537" y="201506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688355" y="5237725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3</a:t>
            </a:r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117568" y="271452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2" name="Rectangle 31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117568" y="3413313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Rectangle 37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117568" y="4111105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4" name="Rectangle 43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4328932"/>
            <a:ext cx="478947" cy="4351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3563080"/>
            <a:ext cx="478947" cy="4351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09" y="2872314"/>
            <a:ext cx="478947" cy="4351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48" y="3563080"/>
            <a:ext cx="527428" cy="4792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05" y="4328932"/>
            <a:ext cx="527428" cy="47924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" y="4416041"/>
            <a:ext cx="467136" cy="42446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608882" y="2160378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j=0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608882" y="293321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08882" y="364342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558593" y="4361862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97811" y="1537070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x=0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2891334" y="1508159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584857" y="1523812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278380" y="1525781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Zero-One-Knapsack(W, n, w, v):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K[x,0]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x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,W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K[0,i]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</a:t>
                </a:r>
                <a:r>
                  <a:rPr lang="en-US" sz="2800" dirty="0" err="1">
                    <a:solidFill>
                      <a:schemeClr val="tx2"/>
                    </a:solidFill>
                  </a:rPr>
                  <a:t>i</a:t>
                </a:r>
                <a:r>
                  <a:rPr lang="en-US" sz="2800" dirty="0">
                    <a:solidFill>
                      <a:schemeClr val="tx2"/>
                    </a:solidFill>
                  </a:rPr>
                  <a:t>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,n</a:t>
                </a:r>
              </a:p>
              <a:p>
                <a:pPr lvl="1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x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,W:</a:t>
                </a:r>
              </a:p>
              <a:p>
                <a:pPr lvl="2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j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,n:</a:t>
                </a:r>
              </a:p>
              <a:p>
                <a:pPr lvl="3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K[x, j-1]</a:t>
                </a:r>
              </a:p>
              <a:p>
                <a:pPr lvl="3"/>
                <a:r>
                  <a:rPr lang="en-US" sz="2800" b="1" dirty="0">
                    <a:solidFill>
                      <a:schemeClr val="tx1"/>
                    </a:solidFill>
                  </a:rPr>
                  <a:t>if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tx1"/>
                    </a:solidFill>
                  </a:rPr>
                  <a:t>j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x:</a:t>
                </a:r>
              </a:p>
              <a:p>
                <a:pPr lvl="4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/>
                  <a:t> max{ 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4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]</a:t>
                </a:r>
                <a:r>
                  <a:rPr lang="en-US" sz="2800" dirty="0"/>
                  <a:t>,   </a:t>
                </a:r>
              </a:p>
              <a:p>
                <a:pPr marL="1828800" lvl="4" indent="0">
                  <a:buNone/>
                </a:pPr>
                <a:r>
                  <a:rPr lang="en-US" sz="2800" dirty="0">
                    <a:solidFill>
                      <a:schemeClr val="accent5"/>
                    </a:solidFill>
                  </a:rPr>
                  <a:t>           K[x </a:t>
                </a:r>
                <a:r>
                  <a:rPr lang="mr-IN" sz="2800" dirty="0">
                    <a:solidFill>
                      <a:schemeClr val="accent5"/>
                    </a:solidFill>
                  </a:rPr>
                  <a:t>–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, j-1] +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v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/>
                  <a:t> }</a:t>
                </a:r>
              </a:p>
              <a:p>
                <a:pPr lvl="1"/>
                <a:r>
                  <a:rPr lang="en-US" sz="2800" b="1" dirty="0"/>
                  <a:t>return</a:t>
                </a:r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W,n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6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  <a:blipFill rotWithShape="0">
                <a:blip r:embed="rId9"/>
                <a:stretch>
                  <a:fillRect l="-468" t="-2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6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797" y="2901331"/>
            <a:ext cx="478947" cy="43519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3610496"/>
            <a:ext cx="478947" cy="43519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4307613"/>
            <a:ext cx="478947" cy="43519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902" y="2936230"/>
            <a:ext cx="478947" cy="43519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9404">
            <a:off x="3661523" y="3690435"/>
            <a:ext cx="441007" cy="40071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9404">
            <a:off x="3642075" y="4410840"/>
            <a:ext cx="441007" cy="40071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425" y="2928519"/>
            <a:ext cx="478947" cy="435192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1376682" y="5524009"/>
            <a:ext cx="475267" cy="4865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76286" y="5527085"/>
            <a:ext cx="478947" cy="4834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37143" y="6056700"/>
            <a:ext cx="1087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current entry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273424" y="6035788"/>
            <a:ext cx="1617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relevant previous entry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106ADA-84B7-494F-85B6-54B5D9970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7953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19537" y="201506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688355" y="5237725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3</a:t>
            </a:r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117568" y="271452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2" name="Rectangle 31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117568" y="3413313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Rectangle 37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117568" y="4111105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4" name="Rectangle 43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4328932"/>
            <a:ext cx="478947" cy="4351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3563080"/>
            <a:ext cx="478947" cy="4351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09" y="2872314"/>
            <a:ext cx="478947" cy="4351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48" y="3563080"/>
            <a:ext cx="527428" cy="4792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05" y="4328932"/>
            <a:ext cx="527428" cy="47924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" y="4416041"/>
            <a:ext cx="467136" cy="42446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608882" y="2160378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j=0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608882" y="293321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08882" y="364342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558593" y="4361862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97811" y="1537070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x=0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2891334" y="1508159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584857" y="1523812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278380" y="1525781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Zero-One-Knapsack(W, n, w, v):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K[x,0]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x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,W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K[0,i]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</a:t>
                </a:r>
                <a:r>
                  <a:rPr lang="en-US" sz="2800" dirty="0" err="1">
                    <a:solidFill>
                      <a:schemeClr val="tx2"/>
                    </a:solidFill>
                  </a:rPr>
                  <a:t>i</a:t>
                </a:r>
                <a:r>
                  <a:rPr lang="en-US" sz="2800" dirty="0">
                    <a:solidFill>
                      <a:schemeClr val="tx2"/>
                    </a:solidFill>
                  </a:rPr>
                  <a:t>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,n</a:t>
                </a:r>
              </a:p>
              <a:p>
                <a:pPr lvl="1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x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,W:</a:t>
                </a:r>
              </a:p>
              <a:p>
                <a:pPr lvl="2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j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,n:</a:t>
                </a:r>
              </a:p>
              <a:p>
                <a:pPr lvl="3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K[x, j-1]</a:t>
                </a:r>
              </a:p>
              <a:p>
                <a:pPr lvl="3"/>
                <a:r>
                  <a:rPr lang="en-US" sz="2800" b="1" dirty="0">
                    <a:solidFill>
                      <a:schemeClr val="tx1"/>
                    </a:solidFill>
                  </a:rPr>
                  <a:t>if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tx1"/>
                    </a:solidFill>
                  </a:rPr>
                  <a:t>j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x:</a:t>
                </a:r>
              </a:p>
              <a:p>
                <a:pPr lvl="4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/>
                  <a:t> max{ 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4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]</a:t>
                </a:r>
                <a:r>
                  <a:rPr lang="en-US" sz="2800" dirty="0"/>
                  <a:t>,   </a:t>
                </a:r>
              </a:p>
              <a:p>
                <a:pPr marL="1828800" lvl="4" indent="0">
                  <a:buNone/>
                </a:pPr>
                <a:r>
                  <a:rPr lang="en-US" sz="2800" dirty="0">
                    <a:solidFill>
                      <a:schemeClr val="accent5"/>
                    </a:solidFill>
                  </a:rPr>
                  <a:t>           K[x </a:t>
                </a:r>
                <a:r>
                  <a:rPr lang="mr-IN" sz="2800" dirty="0">
                    <a:solidFill>
                      <a:schemeClr val="accent5"/>
                    </a:solidFill>
                  </a:rPr>
                  <a:t>–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, j-1] +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v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/>
                  <a:t> }</a:t>
                </a:r>
              </a:p>
              <a:p>
                <a:pPr lvl="1"/>
                <a:r>
                  <a:rPr lang="en-US" sz="2800" b="1" dirty="0"/>
                  <a:t>return</a:t>
                </a:r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W,n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6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  <a:blipFill rotWithShape="0">
                <a:blip r:embed="rId9"/>
                <a:stretch>
                  <a:fillRect l="-468" t="-2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6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797" y="2901331"/>
            <a:ext cx="478947" cy="43519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3610496"/>
            <a:ext cx="478947" cy="43519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4307613"/>
            <a:ext cx="478947" cy="43519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902" y="2936230"/>
            <a:ext cx="478947" cy="43519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9404">
            <a:off x="3661523" y="3690435"/>
            <a:ext cx="441007" cy="40071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9404">
            <a:off x="3642075" y="4410840"/>
            <a:ext cx="441007" cy="40071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425" y="2928519"/>
            <a:ext cx="478947" cy="435192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425" y="3602110"/>
            <a:ext cx="478947" cy="435192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1376682" y="5524009"/>
            <a:ext cx="475267" cy="4865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76286" y="5527085"/>
            <a:ext cx="478947" cy="4834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37143" y="6056700"/>
            <a:ext cx="1087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current entry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273424" y="6035788"/>
            <a:ext cx="1617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relevant previous entry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C3308B-483E-9047-9F77-B6DE64255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952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19537" y="201506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688355" y="5237725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3</a:t>
            </a:r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117568" y="271452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2" name="Rectangle 31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117568" y="3413313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Rectangle 37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117568" y="4111105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4" name="Rectangle 43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4328932"/>
            <a:ext cx="478947" cy="4351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3563080"/>
            <a:ext cx="478947" cy="4351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09" y="2872314"/>
            <a:ext cx="478947" cy="4351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48" y="3563080"/>
            <a:ext cx="527428" cy="4792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05" y="4328932"/>
            <a:ext cx="527428" cy="47924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" y="4416041"/>
            <a:ext cx="467136" cy="42446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608882" y="2160378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j=0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608882" y="293321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08882" y="364342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558593" y="4361862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97811" y="1537070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x=0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2891334" y="1508159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584857" y="1523812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278380" y="1525781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Zero-One-Knapsack(W, n, w, v):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K[x,0]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x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,W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K[0,i]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</a:t>
                </a:r>
                <a:r>
                  <a:rPr lang="en-US" sz="2800" dirty="0" err="1">
                    <a:solidFill>
                      <a:schemeClr val="tx2"/>
                    </a:solidFill>
                  </a:rPr>
                  <a:t>i</a:t>
                </a:r>
                <a:r>
                  <a:rPr lang="en-US" sz="2800" dirty="0">
                    <a:solidFill>
                      <a:schemeClr val="tx2"/>
                    </a:solidFill>
                  </a:rPr>
                  <a:t>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,n</a:t>
                </a:r>
              </a:p>
              <a:p>
                <a:pPr lvl="1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x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,W:</a:t>
                </a:r>
              </a:p>
              <a:p>
                <a:pPr lvl="2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j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,n:</a:t>
                </a:r>
              </a:p>
              <a:p>
                <a:pPr lvl="3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K[x, j-1]</a:t>
                </a:r>
              </a:p>
              <a:p>
                <a:pPr lvl="3"/>
                <a:r>
                  <a:rPr lang="en-US" sz="2800" b="1" dirty="0">
                    <a:solidFill>
                      <a:schemeClr val="tx1"/>
                    </a:solidFill>
                  </a:rPr>
                  <a:t>if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tx1"/>
                    </a:solidFill>
                  </a:rPr>
                  <a:t>j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x:</a:t>
                </a:r>
              </a:p>
              <a:p>
                <a:pPr lvl="4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/>
                  <a:t> max{ 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4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]</a:t>
                </a:r>
                <a:r>
                  <a:rPr lang="en-US" sz="2800" dirty="0"/>
                  <a:t>,   </a:t>
                </a:r>
              </a:p>
              <a:p>
                <a:pPr marL="1828800" lvl="4" indent="0">
                  <a:buNone/>
                </a:pPr>
                <a:r>
                  <a:rPr lang="en-US" sz="2800" dirty="0">
                    <a:solidFill>
                      <a:schemeClr val="accent5"/>
                    </a:solidFill>
                  </a:rPr>
                  <a:t>           K[x </a:t>
                </a:r>
                <a:r>
                  <a:rPr lang="mr-IN" sz="2800" dirty="0">
                    <a:solidFill>
                      <a:schemeClr val="accent5"/>
                    </a:solidFill>
                  </a:rPr>
                  <a:t>–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, j-1] +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v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/>
                  <a:t> }</a:t>
                </a:r>
              </a:p>
              <a:p>
                <a:pPr lvl="1"/>
                <a:r>
                  <a:rPr lang="en-US" sz="2800" b="1" dirty="0"/>
                  <a:t>return</a:t>
                </a:r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W,n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6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  <a:blipFill rotWithShape="0">
                <a:blip r:embed="rId9"/>
                <a:stretch>
                  <a:fillRect l="-468" t="-2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6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797" y="2901331"/>
            <a:ext cx="478947" cy="43519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3610496"/>
            <a:ext cx="478947" cy="43519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4307613"/>
            <a:ext cx="478947" cy="43519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902" y="2936230"/>
            <a:ext cx="478947" cy="43519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9404">
            <a:off x="3661523" y="3690435"/>
            <a:ext cx="441007" cy="40071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9404">
            <a:off x="3642075" y="4410840"/>
            <a:ext cx="441007" cy="40071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425" y="2928519"/>
            <a:ext cx="478947" cy="435192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32465">
            <a:off x="4560689" y="3701969"/>
            <a:ext cx="364489" cy="33119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8982" y="3643426"/>
            <a:ext cx="355295" cy="322836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1376682" y="5524009"/>
            <a:ext cx="475267" cy="4865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76286" y="5527085"/>
            <a:ext cx="478947" cy="4834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37143" y="6056700"/>
            <a:ext cx="1087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current entry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273424" y="6035788"/>
            <a:ext cx="1617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relevant previous entry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5E7898-583F-5741-AE9B-3043F96DD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93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sometimes want to find these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Applications in </a:t>
            </a:r>
            <a:r>
              <a:rPr lang="en-US" dirty="0">
                <a:solidFill>
                  <a:schemeClr val="accent1"/>
                </a:solidFill>
              </a:rPr>
              <a:t>bioinformatics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dirty="0" err="1"/>
              <a:t>unix</a:t>
            </a:r>
            <a:r>
              <a:rPr lang="en-US" dirty="0"/>
              <a:t> command </a:t>
            </a:r>
            <a:r>
              <a:rPr lang="en-US" dirty="0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diff</a:t>
            </a:r>
          </a:p>
          <a:p>
            <a:r>
              <a:rPr lang="en-US" dirty="0">
                <a:ea typeface="Courier" charset="0"/>
                <a:cs typeface="Courier" charset="0"/>
              </a:rPr>
              <a:t>Merging in version control </a:t>
            </a:r>
          </a:p>
          <a:p>
            <a:pPr lvl="1"/>
            <a:r>
              <a:rPr lang="en-US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svn</a:t>
            </a:r>
            <a:r>
              <a:rPr lang="en-US" dirty="0">
                <a:solidFill>
                  <a:schemeClr val="accent4"/>
                </a:solidFill>
                <a:ea typeface="Courier" charset="0"/>
                <a:cs typeface="Courier" charset="0"/>
              </a:rPr>
              <a:t>, </a:t>
            </a:r>
            <a:r>
              <a:rPr lang="en-US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git</a:t>
            </a:r>
            <a:r>
              <a:rPr lang="en-US" dirty="0">
                <a:solidFill>
                  <a:schemeClr val="accent4"/>
                </a:solidFill>
                <a:ea typeface="Courier" charset="0"/>
                <a:cs typeface="Courier" charset="0"/>
              </a:rPr>
              <a:t>,</a:t>
            </a:r>
            <a:r>
              <a:rPr lang="en-US" dirty="0">
                <a:solidFill>
                  <a:schemeClr val="accent5"/>
                </a:solidFill>
                <a:ea typeface="Courier" charset="0"/>
                <a:cs typeface="Courier" charset="0"/>
              </a:rPr>
              <a:t> </a:t>
            </a:r>
            <a:r>
              <a:rPr lang="en-US" dirty="0" err="1">
                <a:ea typeface="Courier" charset="0"/>
                <a:cs typeface="Courier" charset="0"/>
              </a:rPr>
              <a:t>etc</a:t>
            </a:r>
            <a:r>
              <a:rPr lang="mr-IN" dirty="0">
                <a:ea typeface="Courier" charset="0"/>
                <a:cs typeface="Courier" charset="0"/>
              </a:rPr>
              <a:t>…</a:t>
            </a:r>
            <a:endParaRPr lang="en-US" dirty="0">
              <a:ea typeface="Courier" charset="0"/>
              <a:cs typeface="Courier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543" y="2622673"/>
            <a:ext cx="1734421" cy="15132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9624" y="2440966"/>
            <a:ext cx="1449770" cy="187669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4326E-16B4-6A42-B2A6-17FA8D9DB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9</a:t>
            </a:fld>
            <a:endParaRPr lang="en-US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180F298D-CF50-BC46-AAE3-73F6B63AF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704" y="845344"/>
            <a:ext cx="4927600" cy="63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5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19537" y="201506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688355" y="5237725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3</a:t>
            </a:r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117568" y="271452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2" name="Rectangle 31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117568" y="3413313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Rectangle 37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117568" y="4111105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4" name="Rectangle 43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4328932"/>
            <a:ext cx="478947" cy="4351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3563080"/>
            <a:ext cx="478947" cy="4351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09" y="2872314"/>
            <a:ext cx="478947" cy="4351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48" y="3563080"/>
            <a:ext cx="527428" cy="4792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05" y="4328932"/>
            <a:ext cx="527428" cy="47924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" y="4416041"/>
            <a:ext cx="467136" cy="42446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608882" y="2160378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j=0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608882" y="293321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08882" y="364342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558593" y="4361862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97811" y="1537070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x=0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2891334" y="1508159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584857" y="1523812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278380" y="1525781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Zero-One-Knapsack(W, n, w, v):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K[x,0]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x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,W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K[0,i]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</a:t>
                </a:r>
                <a:r>
                  <a:rPr lang="en-US" sz="2800" dirty="0" err="1">
                    <a:solidFill>
                      <a:schemeClr val="tx2"/>
                    </a:solidFill>
                  </a:rPr>
                  <a:t>i</a:t>
                </a:r>
                <a:r>
                  <a:rPr lang="en-US" sz="2800" dirty="0">
                    <a:solidFill>
                      <a:schemeClr val="tx2"/>
                    </a:solidFill>
                  </a:rPr>
                  <a:t>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,n</a:t>
                </a:r>
              </a:p>
              <a:p>
                <a:pPr lvl="1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x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,W:</a:t>
                </a:r>
              </a:p>
              <a:p>
                <a:pPr lvl="2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j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,n:</a:t>
                </a:r>
              </a:p>
              <a:p>
                <a:pPr lvl="3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K[x, j-1]</a:t>
                </a:r>
              </a:p>
              <a:p>
                <a:pPr lvl="3"/>
                <a:r>
                  <a:rPr lang="en-US" sz="2800" b="1" dirty="0">
                    <a:solidFill>
                      <a:schemeClr val="tx1"/>
                    </a:solidFill>
                  </a:rPr>
                  <a:t>if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tx1"/>
                    </a:solidFill>
                  </a:rPr>
                  <a:t>j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x:</a:t>
                </a:r>
              </a:p>
              <a:p>
                <a:pPr lvl="4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/>
                  <a:t> max{ 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4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]</a:t>
                </a:r>
                <a:r>
                  <a:rPr lang="en-US" sz="2800" dirty="0"/>
                  <a:t>,   </a:t>
                </a:r>
              </a:p>
              <a:p>
                <a:pPr marL="1828800" lvl="4" indent="0">
                  <a:buNone/>
                </a:pPr>
                <a:r>
                  <a:rPr lang="en-US" sz="2800" dirty="0">
                    <a:solidFill>
                      <a:schemeClr val="accent5"/>
                    </a:solidFill>
                  </a:rPr>
                  <a:t>           K[x </a:t>
                </a:r>
                <a:r>
                  <a:rPr lang="mr-IN" sz="2800" dirty="0">
                    <a:solidFill>
                      <a:schemeClr val="accent5"/>
                    </a:solidFill>
                  </a:rPr>
                  <a:t>–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, j-1] +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v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/>
                  <a:t> }</a:t>
                </a:r>
              </a:p>
              <a:p>
                <a:pPr lvl="1"/>
                <a:r>
                  <a:rPr lang="en-US" sz="2800" b="1" dirty="0"/>
                  <a:t>return</a:t>
                </a:r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W,n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6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  <a:blipFill rotWithShape="0">
                <a:blip r:embed="rId9"/>
                <a:stretch>
                  <a:fillRect l="-468" t="-2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6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797" y="2901331"/>
            <a:ext cx="478947" cy="43519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3610496"/>
            <a:ext cx="478947" cy="43519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4307613"/>
            <a:ext cx="478947" cy="43519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902" y="2936230"/>
            <a:ext cx="478947" cy="43519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9404">
            <a:off x="3661523" y="3690435"/>
            <a:ext cx="441007" cy="40071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9404">
            <a:off x="3642075" y="4410840"/>
            <a:ext cx="441007" cy="40071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425" y="2928519"/>
            <a:ext cx="478947" cy="435192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32465">
            <a:off x="4560689" y="3701969"/>
            <a:ext cx="364489" cy="33119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8982" y="3643426"/>
            <a:ext cx="355295" cy="322836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32465">
            <a:off x="4553885" y="4445866"/>
            <a:ext cx="364489" cy="33119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0053" y="4387323"/>
            <a:ext cx="355295" cy="322836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>
          <a:xfrm>
            <a:off x="1376682" y="5524009"/>
            <a:ext cx="475267" cy="4865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476286" y="5527085"/>
            <a:ext cx="478947" cy="4834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37143" y="6056700"/>
            <a:ext cx="1087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current entry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273424" y="6035788"/>
            <a:ext cx="1617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relevant previous entry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7D6515-C77D-1F48-9433-A71D7D5D2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8739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19537" y="201506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688355" y="5237725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3</a:t>
            </a:r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117568" y="271452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2" name="Rectangle 31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117568" y="3413313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Rectangle 37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117568" y="4111105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4" name="Rectangle 43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6</a:t>
              </a: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4328932"/>
            <a:ext cx="478947" cy="4351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3563080"/>
            <a:ext cx="478947" cy="4351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09" y="2872314"/>
            <a:ext cx="478947" cy="4351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48" y="3563080"/>
            <a:ext cx="527428" cy="4792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05" y="4328932"/>
            <a:ext cx="527428" cy="47924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" y="4416041"/>
            <a:ext cx="467136" cy="42446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608882" y="2160378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j=0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608882" y="293321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08882" y="364342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558593" y="4361862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97811" y="1537070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x=0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2891334" y="1508159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584857" y="1523812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278380" y="1525781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Zero-One-Knapsack(W, n, w, v):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K[x,0]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x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,W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K[0,i]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</a:t>
                </a:r>
                <a:r>
                  <a:rPr lang="en-US" sz="2800" dirty="0" err="1">
                    <a:solidFill>
                      <a:schemeClr val="tx2"/>
                    </a:solidFill>
                  </a:rPr>
                  <a:t>i</a:t>
                </a:r>
                <a:r>
                  <a:rPr lang="en-US" sz="2800" dirty="0">
                    <a:solidFill>
                      <a:schemeClr val="tx2"/>
                    </a:solidFill>
                  </a:rPr>
                  <a:t>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,n</a:t>
                </a:r>
              </a:p>
              <a:p>
                <a:pPr lvl="1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x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,W:</a:t>
                </a:r>
              </a:p>
              <a:p>
                <a:pPr lvl="2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j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,n:</a:t>
                </a:r>
              </a:p>
              <a:p>
                <a:pPr lvl="3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K[x, j-1]</a:t>
                </a:r>
              </a:p>
              <a:p>
                <a:pPr lvl="3"/>
                <a:r>
                  <a:rPr lang="en-US" sz="2800" b="1" dirty="0">
                    <a:solidFill>
                      <a:schemeClr val="tx1"/>
                    </a:solidFill>
                  </a:rPr>
                  <a:t>if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tx1"/>
                    </a:solidFill>
                  </a:rPr>
                  <a:t>j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x:</a:t>
                </a:r>
              </a:p>
              <a:p>
                <a:pPr lvl="4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/>
                  <a:t> max{ 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4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]</a:t>
                </a:r>
                <a:r>
                  <a:rPr lang="en-US" sz="2800" dirty="0"/>
                  <a:t>,   </a:t>
                </a:r>
              </a:p>
              <a:p>
                <a:pPr marL="1828800" lvl="4" indent="0">
                  <a:buNone/>
                </a:pPr>
                <a:r>
                  <a:rPr lang="en-US" sz="2800" dirty="0">
                    <a:solidFill>
                      <a:schemeClr val="accent5"/>
                    </a:solidFill>
                  </a:rPr>
                  <a:t>           K[x </a:t>
                </a:r>
                <a:r>
                  <a:rPr lang="mr-IN" sz="2800" dirty="0">
                    <a:solidFill>
                      <a:schemeClr val="accent5"/>
                    </a:solidFill>
                  </a:rPr>
                  <a:t>–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, j-1] +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v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/>
                  <a:t> }</a:t>
                </a:r>
              </a:p>
              <a:p>
                <a:pPr lvl="1"/>
                <a:r>
                  <a:rPr lang="en-US" sz="2800" b="1" dirty="0"/>
                  <a:t>return</a:t>
                </a:r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W,n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6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  <a:blipFill rotWithShape="0">
                <a:blip r:embed="rId9"/>
                <a:stretch>
                  <a:fillRect l="-468" t="-2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6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797" y="2901331"/>
            <a:ext cx="478947" cy="43519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3610496"/>
            <a:ext cx="478947" cy="43519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4307613"/>
            <a:ext cx="478947" cy="43519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902" y="2936230"/>
            <a:ext cx="478947" cy="43519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9404">
            <a:off x="3661523" y="3690435"/>
            <a:ext cx="441007" cy="40071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9404">
            <a:off x="3642075" y="4410840"/>
            <a:ext cx="441007" cy="40071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425" y="2928519"/>
            <a:ext cx="478947" cy="435192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32465">
            <a:off x="4560689" y="3701969"/>
            <a:ext cx="364489" cy="33119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8982" y="3643426"/>
            <a:ext cx="355295" cy="322836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3945" y="4341162"/>
            <a:ext cx="440762" cy="400496"/>
          </a:xfrm>
          <a:prstGeom prst="rect">
            <a:avLst/>
          </a:prstGeom>
        </p:spPr>
      </p:pic>
      <p:sp>
        <p:nvSpPr>
          <p:cNvPr id="78" name="Rectangle 77"/>
          <p:cNvSpPr/>
          <p:nvPr/>
        </p:nvSpPr>
        <p:spPr>
          <a:xfrm>
            <a:off x="1376682" y="5524009"/>
            <a:ext cx="475267" cy="4865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476286" y="5527085"/>
            <a:ext cx="478947" cy="4834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7143" y="6056700"/>
            <a:ext cx="1087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current entry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273424" y="6035788"/>
            <a:ext cx="1617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relevant previous entry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DD4BFA-A5C0-C344-9806-E866DE16B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5230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19537" y="201506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688355" y="5237725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3</a:t>
            </a:r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117568" y="271452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2" name="Rectangle 31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117568" y="3413313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Rectangle 37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117568" y="4111105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4" name="Rectangle 43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6</a:t>
              </a: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4328932"/>
            <a:ext cx="478947" cy="4351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3563080"/>
            <a:ext cx="478947" cy="4351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09" y="2872314"/>
            <a:ext cx="478947" cy="4351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48" y="3563080"/>
            <a:ext cx="527428" cy="4792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05" y="4328932"/>
            <a:ext cx="527428" cy="47924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" y="4416041"/>
            <a:ext cx="467136" cy="42446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608882" y="2160378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j=0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608882" y="293321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08882" y="364342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558593" y="4361862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97811" y="1537070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x=0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2891334" y="1508159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584857" y="1523812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278380" y="1525781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Zero-One-Knapsack(W, n, w, v):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K[x,0]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x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,W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K[0,i]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</a:t>
                </a:r>
                <a:r>
                  <a:rPr lang="en-US" sz="2800" dirty="0" err="1">
                    <a:solidFill>
                      <a:schemeClr val="tx2"/>
                    </a:solidFill>
                  </a:rPr>
                  <a:t>i</a:t>
                </a:r>
                <a:r>
                  <a:rPr lang="en-US" sz="2800" dirty="0">
                    <a:solidFill>
                      <a:schemeClr val="tx2"/>
                    </a:solidFill>
                  </a:rPr>
                  <a:t>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,n</a:t>
                </a:r>
              </a:p>
              <a:p>
                <a:pPr lvl="1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x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,W:</a:t>
                </a:r>
              </a:p>
              <a:p>
                <a:pPr lvl="2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j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,n:</a:t>
                </a:r>
              </a:p>
              <a:p>
                <a:pPr lvl="3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K[x, j-1]</a:t>
                </a:r>
              </a:p>
              <a:p>
                <a:pPr lvl="3"/>
                <a:r>
                  <a:rPr lang="en-US" sz="2800" b="1" dirty="0">
                    <a:solidFill>
                      <a:schemeClr val="tx1"/>
                    </a:solidFill>
                  </a:rPr>
                  <a:t>if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tx1"/>
                    </a:solidFill>
                  </a:rPr>
                  <a:t>j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x:</a:t>
                </a:r>
              </a:p>
              <a:p>
                <a:pPr lvl="4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/>
                  <a:t> max{ 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4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]</a:t>
                </a:r>
                <a:r>
                  <a:rPr lang="en-US" sz="2800" dirty="0"/>
                  <a:t>,   </a:t>
                </a:r>
              </a:p>
              <a:p>
                <a:pPr marL="1828800" lvl="4" indent="0">
                  <a:buNone/>
                </a:pPr>
                <a:r>
                  <a:rPr lang="en-US" sz="2800" dirty="0">
                    <a:solidFill>
                      <a:schemeClr val="accent5"/>
                    </a:solidFill>
                  </a:rPr>
                  <a:t>           K[x </a:t>
                </a:r>
                <a:r>
                  <a:rPr lang="mr-IN" sz="2800" dirty="0">
                    <a:solidFill>
                      <a:schemeClr val="accent5"/>
                    </a:solidFill>
                  </a:rPr>
                  <a:t>–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, j-1] +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v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/>
                  <a:t> }</a:t>
                </a:r>
              </a:p>
              <a:p>
                <a:pPr lvl="1"/>
                <a:r>
                  <a:rPr lang="en-US" sz="2800" b="1" dirty="0"/>
                  <a:t>return</a:t>
                </a:r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W,n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6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  <a:blipFill rotWithShape="0">
                <a:blip r:embed="rId9"/>
                <a:stretch>
                  <a:fillRect l="-468" t="-2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6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797" y="2901331"/>
            <a:ext cx="478947" cy="43519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3610496"/>
            <a:ext cx="478947" cy="43519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4307613"/>
            <a:ext cx="478947" cy="43519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902" y="2936230"/>
            <a:ext cx="478947" cy="43519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9404">
            <a:off x="3661523" y="3690435"/>
            <a:ext cx="441007" cy="40071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9404">
            <a:off x="3642075" y="4410840"/>
            <a:ext cx="441007" cy="40071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425" y="2928519"/>
            <a:ext cx="478947" cy="435192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32465">
            <a:off x="4560689" y="3701969"/>
            <a:ext cx="364489" cy="33119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8982" y="3643426"/>
            <a:ext cx="355295" cy="322836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3945" y="4341162"/>
            <a:ext cx="440762" cy="4004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43521" y="3766057"/>
            <a:ext cx="3009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So the optimal solution is to put one watermelon in your knapsack!</a:t>
            </a:r>
          </a:p>
        </p:txBody>
      </p:sp>
      <p:sp>
        <p:nvSpPr>
          <p:cNvPr id="71" name="Rectangle 70"/>
          <p:cNvSpPr/>
          <p:nvPr/>
        </p:nvSpPr>
        <p:spPr>
          <a:xfrm>
            <a:off x="1376682" y="5524009"/>
            <a:ext cx="475267" cy="4865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476286" y="5527085"/>
            <a:ext cx="478947" cy="4834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37143" y="6056700"/>
            <a:ext cx="1087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current entry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273424" y="6035788"/>
            <a:ext cx="1617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relevant previous entry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AE0F0E-AF0C-B24D-8FE6-791E5CBD6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992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</a:t>
            </a:r>
            <a:r>
              <a:rPr lang="en-US" sz="2800" dirty="0">
                <a:solidFill>
                  <a:schemeClr val="accent3"/>
                </a:solidFill>
              </a:rPr>
              <a:t>for applying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16731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Step 1: </a:t>
            </a:r>
            <a:r>
              <a:rPr lang="en-US" dirty="0"/>
              <a:t>Identify </a:t>
            </a:r>
            <a:r>
              <a:rPr lang="en-US" dirty="0">
                <a:solidFill>
                  <a:schemeClr val="accent1"/>
                </a:solidFill>
              </a:rPr>
              <a:t>optimal substructure.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2: </a:t>
            </a:r>
            <a:r>
              <a:rPr lang="en-US" dirty="0"/>
              <a:t>Find a </a:t>
            </a:r>
            <a:r>
              <a:rPr lang="en-US" dirty="0">
                <a:solidFill>
                  <a:schemeClr val="accent6"/>
                </a:solidFill>
              </a:rPr>
              <a:t>recursive formulation </a:t>
            </a:r>
            <a:r>
              <a:rPr lang="en-US" dirty="0"/>
              <a:t>for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3: </a:t>
            </a:r>
            <a:r>
              <a:rPr lang="en-US" dirty="0">
                <a:solidFill>
                  <a:schemeClr val="accent5"/>
                </a:solidFill>
              </a:rPr>
              <a:t>Use dynamic programming </a:t>
            </a:r>
            <a:r>
              <a:rPr lang="en-US" dirty="0"/>
              <a:t>to find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4: </a:t>
            </a:r>
            <a:r>
              <a:rPr lang="en-US" dirty="0"/>
              <a:t>If needed, keep track of some additional info so that the algorithm from Step 3 can </a:t>
            </a:r>
            <a:r>
              <a:rPr lang="en-US" dirty="0">
                <a:solidFill>
                  <a:srgbClr val="B400AB"/>
                </a:solidFill>
              </a:rPr>
              <a:t>find the actual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5: </a:t>
            </a:r>
            <a:r>
              <a:rPr lang="en-US" dirty="0"/>
              <a:t>If needed, </a:t>
            </a:r>
            <a:r>
              <a:rPr lang="en-US" dirty="0">
                <a:solidFill>
                  <a:srgbClr val="7030A0"/>
                </a:solidFill>
              </a:rPr>
              <a:t>code this up like a reasonable person.</a:t>
            </a:r>
          </a:p>
        </p:txBody>
      </p:sp>
      <p:sp>
        <p:nvSpPr>
          <p:cNvPr id="4" name="Left Arrow 3"/>
          <p:cNvSpPr/>
          <p:nvPr/>
        </p:nvSpPr>
        <p:spPr>
          <a:xfrm rot="19323548">
            <a:off x="8064011" y="3762558"/>
            <a:ext cx="902677" cy="454634"/>
          </a:xfrm>
          <a:prstGeom prst="leftArrow">
            <a:avLst/>
          </a:prstGeom>
          <a:solidFill>
            <a:srgbClr val="B400AB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2237" y="5647160"/>
            <a:ext cx="828825" cy="12838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63427" y="5827395"/>
            <a:ext cx="44805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400AB"/>
                </a:solidFill>
              </a:rPr>
              <a:t>You do this one!</a:t>
            </a:r>
          </a:p>
          <a:p>
            <a:r>
              <a:rPr lang="en-US" dirty="0">
                <a:solidFill>
                  <a:srgbClr val="B400AB"/>
                </a:solidFill>
              </a:rPr>
              <a:t>(We did it on the slide in the previous example, just not in the pseudocode!)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5A02CB-1176-BD42-9D1C-79DFD666B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4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solve 0/1 knapsack in time O(</a:t>
            </a:r>
            <a:r>
              <a:rPr lang="en-US" dirty="0" err="1"/>
              <a:t>nW</a:t>
            </a:r>
            <a:r>
              <a:rPr lang="en-US" dirty="0"/>
              <a:t>).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If there are n items and our knapsack has capacity W.</a:t>
            </a:r>
          </a:p>
          <a:p>
            <a:endParaRPr lang="en-US" dirty="0"/>
          </a:p>
          <a:p>
            <a:r>
              <a:rPr lang="en-US" dirty="0"/>
              <a:t>We again went through the steps to create DP solution: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We kept a two-dimensional table, creating smaller problems by restricting the set of allowable items.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D28FD1-FFB0-F048-9DA2-CADBC572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5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531352" y="1794766"/>
            <a:ext cx="5676474" cy="2037209"/>
            <a:chOff x="1290690" y="2821926"/>
            <a:chExt cx="7644432" cy="30880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7109" y="2821926"/>
              <a:ext cx="3088013" cy="308801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7178" y="3306607"/>
              <a:ext cx="2090159" cy="209015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0690" y="3737889"/>
              <a:ext cx="1277775" cy="127777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5871"/>
            <a:ext cx="7886700" cy="1325563"/>
          </a:xfrm>
        </p:spPr>
        <p:txBody>
          <a:bodyPr/>
          <a:lstStyle/>
          <a:p>
            <a:r>
              <a:rPr lang="en-US" dirty="0"/>
              <a:t>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35747"/>
            <a:ext cx="7886700" cy="435133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How did we know which substructure to use in which variant of knapsack?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68319" y="4135352"/>
            <a:ext cx="6398863" cy="1671625"/>
            <a:chOff x="552794" y="2945285"/>
            <a:chExt cx="8874089" cy="2013556"/>
          </a:xfrm>
        </p:grpSpPr>
        <p:sp>
          <p:nvSpPr>
            <p:cNvPr id="4" name="Cloud 3"/>
            <p:cNvSpPr/>
            <p:nvPr/>
          </p:nvSpPr>
          <p:spPr>
            <a:xfrm rot="324968">
              <a:off x="5991588" y="2945285"/>
              <a:ext cx="3435295" cy="2013556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76979" y="3867269"/>
              <a:ext cx="670682" cy="67068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37265" y="3543404"/>
              <a:ext cx="544059" cy="54405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49314" y="3282675"/>
              <a:ext cx="480922" cy="48092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1509" y="3149614"/>
              <a:ext cx="770672" cy="77067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7322" y="3877948"/>
              <a:ext cx="788677" cy="788677"/>
            </a:xfrm>
            <a:prstGeom prst="rect">
              <a:avLst/>
            </a:prstGeom>
          </p:spPr>
        </p:pic>
        <p:sp>
          <p:nvSpPr>
            <p:cNvPr id="10" name="Cloud 9"/>
            <p:cNvSpPr/>
            <p:nvPr/>
          </p:nvSpPr>
          <p:spPr>
            <a:xfrm rot="324968">
              <a:off x="2959183" y="3389227"/>
              <a:ext cx="2324260" cy="1406381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2374" y="3860089"/>
              <a:ext cx="670682" cy="67068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1621" y="3615323"/>
              <a:ext cx="544059" cy="54405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77192" y="3695880"/>
              <a:ext cx="480922" cy="480922"/>
            </a:xfrm>
            <a:prstGeom prst="rect">
              <a:avLst/>
            </a:prstGeom>
          </p:spPr>
        </p:pic>
        <p:sp>
          <p:nvSpPr>
            <p:cNvPr id="14" name="Cloud 13"/>
            <p:cNvSpPr/>
            <p:nvPr/>
          </p:nvSpPr>
          <p:spPr>
            <a:xfrm rot="324968">
              <a:off x="552794" y="3611210"/>
              <a:ext cx="1494477" cy="1220726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171" y="3962149"/>
              <a:ext cx="480922" cy="480922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1104696" y="3617637"/>
            <a:ext cx="2074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vs.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40517" y="2220634"/>
            <a:ext cx="25936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This one made sense for unbounded knapsack because it doesn’t have any memory of what items have been used.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09632" y="4303027"/>
            <a:ext cx="23886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In 0/1 knapsack, we can only use each item once, so it makes sense to leave out one item at a time.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2896" y="6313421"/>
            <a:ext cx="7408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8600"/>
                </a:solidFill>
              </a:rPr>
              <a:t>Operational Answer</a:t>
            </a:r>
            <a:r>
              <a:rPr lang="en-US" sz="2400" dirty="0">
                <a:solidFill>
                  <a:srgbClr val="FF8600"/>
                </a:solidFill>
              </a:rPr>
              <a:t>: try some stuff, see what works!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41985" y="1597306"/>
            <a:ext cx="259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Answer in retrospect: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82F411B4-C139-C547-82CC-17A8CC1B4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31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3: Independent Set</a:t>
            </a:r>
            <a:br>
              <a:rPr lang="en-US" dirty="0"/>
            </a:br>
            <a:r>
              <a:rPr lang="en-US" sz="3200" dirty="0">
                <a:solidFill>
                  <a:schemeClr val="accent4"/>
                </a:solidFill>
              </a:rPr>
              <a:t>if we still have time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6007261" y="3356659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1" name="Oval 30"/>
          <p:cNvSpPr/>
          <p:nvPr/>
        </p:nvSpPr>
        <p:spPr>
          <a:xfrm>
            <a:off x="4294207" y="2316867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2" name="Oval 31"/>
          <p:cNvSpPr/>
          <p:nvPr/>
        </p:nvSpPr>
        <p:spPr>
          <a:xfrm>
            <a:off x="2964616" y="3992401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3" name="Oval 32"/>
          <p:cNvSpPr/>
          <p:nvPr/>
        </p:nvSpPr>
        <p:spPr>
          <a:xfrm>
            <a:off x="5694744" y="5427742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4" name="Oval 33"/>
          <p:cNvSpPr/>
          <p:nvPr/>
        </p:nvSpPr>
        <p:spPr>
          <a:xfrm>
            <a:off x="1414041" y="2941900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" name="Oval 34"/>
          <p:cNvSpPr/>
          <p:nvPr/>
        </p:nvSpPr>
        <p:spPr>
          <a:xfrm>
            <a:off x="6319777" y="1779862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6" name="Oval 35"/>
          <p:cNvSpPr/>
          <p:nvPr/>
        </p:nvSpPr>
        <p:spPr>
          <a:xfrm>
            <a:off x="3429846" y="5648724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38" name="Straight Connector 37"/>
          <p:cNvCxnSpPr>
            <a:stCxn id="35" idx="4"/>
            <a:endCxn id="30" idx="7"/>
          </p:cNvCxnSpPr>
          <p:nvPr/>
        </p:nvCxnSpPr>
        <p:spPr>
          <a:xfrm flipH="1">
            <a:off x="6540760" y="2404895"/>
            <a:ext cx="91534" cy="104329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35" idx="2"/>
            <a:endCxn id="31" idx="6"/>
          </p:cNvCxnSpPr>
          <p:nvPr/>
        </p:nvCxnSpPr>
        <p:spPr>
          <a:xfrm flipH="1">
            <a:off x="4919240" y="2092379"/>
            <a:ext cx="1400537" cy="537005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33" idx="1"/>
            <a:endCxn id="31" idx="4"/>
          </p:cNvCxnSpPr>
          <p:nvPr/>
        </p:nvCxnSpPr>
        <p:spPr>
          <a:xfrm flipH="1" flipV="1">
            <a:off x="4606724" y="2941900"/>
            <a:ext cx="1179554" cy="2577376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30" idx="2"/>
            <a:endCxn id="34" idx="6"/>
          </p:cNvCxnSpPr>
          <p:nvPr/>
        </p:nvCxnSpPr>
        <p:spPr>
          <a:xfrm flipH="1" flipV="1">
            <a:off x="2039074" y="3254417"/>
            <a:ext cx="3968187" cy="41475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32" idx="1"/>
            <a:endCxn id="34" idx="5"/>
          </p:cNvCxnSpPr>
          <p:nvPr/>
        </p:nvCxnSpPr>
        <p:spPr>
          <a:xfrm flipH="1" flipV="1">
            <a:off x="1947540" y="3475399"/>
            <a:ext cx="1108610" cy="608536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32" idx="5"/>
            <a:endCxn id="33" idx="2"/>
          </p:cNvCxnSpPr>
          <p:nvPr/>
        </p:nvCxnSpPr>
        <p:spPr>
          <a:xfrm>
            <a:off x="3498115" y="4525900"/>
            <a:ext cx="2196629" cy="121435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36" idx="7"/>
            <a:endCxn id="30" idx="3"/>
          </p:cNvCxnSpPr>
          <p:nvPr/>
        </p:nvCxnSpPr>
        <p:spPr>
          <a:xfrm flipV="1">
            <a:off x="3963345" y="3890158"/>
            <a:ext cx="2135450" cy="185010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36" idx="1"/>
            <a:endCxn id="32" idx="4"/>
          </p:cNvCxnSpPr>
          <p:nvPr/>
        </p:nvCxnSpPr>
        <p:spPr>
          <a:xfrm flipH="1" flipV="1">
            <a:off x="3277133" y="4617434"/>
            <a:ext cx="244247" cy="1122824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32" idx="6"/>
            <a:endCxn id="30" idx="2"/>
          </p:cNvCxnSpPr>
          <p:nvPr/>
        </p:nvCxnSpPr>
        <p:spPr>
          <a:xfrm flipV="1">
            <a:off x="3589649" y="3669176"/>
            <a:ext cx="2417612" cy="635742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6380957" y="4338776"/>
            <a:ext cx="27630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Given a graph with weights on the vertices</a:t>
            </a:r>
            <a:r>
              <a:rPr lang="mr-IN" sz="2000" dirty="0"/>
              <a:t>…</a:t>
            </a:r>
            <a:endParaRPr lang="en-US" sz="2000" dirty="0"/>
          </a:p>
          <a:p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What is the independent set with the largest weight?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966" y="5613722"/>
            <a:ext cx="736405" cy="1111170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264090" y="4100432"/>
            <a:ext cx="20754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 </a:t>
            </a:r>
            <a:r>
              <a:rPr lang="en-US" dirty="0">
                <a:solidFill>
                  <a:schemeClr val="accent4"/>
                </a:solidFill>
              </a:rPr>
              <a:t>independent set </a:t>
            </a:r>
            <a:r>
              <a:rPr lang="en-US" dirty="0"/>
              <a:t>is a set of vertices so that no pair has an edge between them.</a:t>
            </a:r>
          </a:p>
        </p:txBody>
      </p:sp>
      <p:sp>
        <p:nvSpPr>
          <p:cNvPr id="78" name="Oval 77"/>
          <p:cNvSpPr/>
          <p:nvPr/>
        </p:nvSpPr>
        <p:spPr>
          <a:xfrm>
            <a:off x="5694744" y="5427741"/>
            <a:ext cx="625033" cy="62503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79" name="Oval 78"/>
          <p:cNvSpPr/>
          <p:nvPr/>
        </p:nvSpPr>
        <p:spPr>
          <a:xfrm>
            <a:off x="1414041" y="2941899"/>
            <a:ext cx="625033" cy="62503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0" name="Oval 79"/>
          <p:cNvSpPr/>
          <p:nvPr/>
        </p:nvSpPr>
        <p:spPr>
          <a:xfrm>
            <a:off x="6319777" y="1779861"/>
            <a:ext cx="625033" cy="62503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1" name="Oval 80"/>
          <p:cNvSpPr/>
          <p:nvPr/>
        </p:nvSpPr>
        <p:spPr>
          <a:xfrm>
            <a:off x="3429846" y="5648723"/>
            <a:ext cx="625033" cy="62503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15D63F-9DE8-7D48-8060-C6E1252E7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5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8" grpId="0" animBg="1"/>
      <p:bldP spid="79" grpId="0" animBg="1"/>
      <p:bldP spid="80" grpId="0" animBg="1"/>
      <p:bldP spid="81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Actually, this problem is </a:t>
            </a:r>
            <a:r>
              <a:rPr lang="en-US" sz="4000" dirty="0">
                <a:solidFill>
                  <a:srgbClr val="FF8600"/>
                </a:solidFill>
              </a:rPr>
              <a:t>NP-complete</a:t>
            </a:r>
            <a:r>
              <a:rPr lang="en-US" sz="4000" dirty="0"/>
              <a:t>.</a:t>
            </a:r>
            <a:br>
              <a:rPr lang="en-US" sz="4000" dirty="0"/>
            </a:br>
            <a:r>
              <a:rPr lang="en-US" sz="3100" dirty="0">
                <a:solidFill>
                  <a:schemeClr val="accent4"/>
                </a:solidFill>
              </a:rPr>
              <a:t>So, we are unlikely to find an efficient algorithm.</a:t>
            </a:r>
            <a:endParaRPr lang="en-US" sz="40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But if we also assume that the graph is a </a:t>
            </a:r>
            <a:r>
              <a:rPr lang="en-US" dirty="0">
                <a:solidFill>
                  <a:schemeClr val="accent4"/>
                </a:solidFill>
              </a:rPr>
              <a:t>tree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300282" y="2753910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" name="Oval 4"/>
          <p:cNvSpPr/>
          <p:nvPr/>
        </p:nvSpPr>
        <p:spPr>
          <a:xfrm>
            <a:off x="5453173" y="2697482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5072704" y="3983927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1339433" y="2753910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2259620" y="4001294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" name="Oval 8"/>
          <p:cNvSpPr/>
          <p:nvPr/>
        </p:nvSpPr>
        <p:spPr>
          <a:xfrm>
            <a:off x="2675249" y="5381363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628650" y="4010477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5765689" y="5367396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2" name="Oval 11"/>
          <p:cNvSpPr/>
          <p:nvPr/>
        </p:nvSpPr>
        <p:spPr>
          <a:xfrm>
            <a:off x="6515486" y="4593049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3" name="Oval 12"/>
          <p:cNvSpPr/>
          <p:nvPr/>
        </p:nvSpPr>
        <p:spPr>
          <a:xfrm>
            <a:off x="7606064" y="2615013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cxnSp>
        <p:nvCxnSpPr>
          <p:cNvPr id="14" name="Straight Connector 13"/>
          <p:cNvCxnSpPr>
            <a:stCxn id="6" idx="1"/>
            <a:endCxn id="4" idx="5"/>
          </p:cNvCxnSpPr>
          <p:nvPr/>
        </p:nvCxnSpPr>
        <p:spPr>
          <a:xfrm flipH="1" flipV="1">
            <a:off x="3833781" y="3287409"/>
            <a:ext cx="1330457" cy="788052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5" idx="4"/>
          </p:cNvCxnSpPr>
          <p:nvPr/>
        </p:nvCxnSpPr>
        <p:spPr>
          <a:xfrm flipV="1">
            <a:off x="5453174" y="3322515"/>
            <a:ext cx="312516" cy="67878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3" idx="2"/>
            <a:endCxn id="5" idx="6"/>
          </p:cNvCxnSpPr>
          <p:nvPr/>
        </p:nvCxnSpPr>
        <p:spPr>
          <a:xfrm flipH="1">
            <a:off x="6078206" y="2927530"/>
            <a:ext cx="1527858" cy="8246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2" idx="1"/>
            <a:endCxn id="6" idx="6"/>
          </p:cNvCxnSpPr>
          <p:nvPr/>
        </p:nvCxnSpPr>
        <p:spPr>
          <a:xfrm flipH="1" flipV="1">
            <a:off x="5697737" y="4296444"/>
            <a:ext cx="909283" cy="38813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1" idx="1"/>
            <a:endCxn id="6" idx="5"/>
          </p:cNvCxnSpPr>
          <p:nvPr/>
        </p:nvCxnSpPr>
        <p:spPr>
          <a:xfrm flipH="1" flipV="1">
            <a:off x="5606203" y="4517426"/>
            <a:ext cx="251020" cy="941504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8" idx="7"/>
            <a:endCxn id="4" idx="4"/>
          </p:cNvCxnSpPr>
          <p:nvPr/>
        </p:nvCxnSpPr>
        <p:spPr>
          <a:xfrm flipV="1">
            <a:off x="2793119" y="3378943"/>
            <a:ext cx="819680" cy="713885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9" idx="0"/>
            <a:endCxn id="8" idx="4"/>
          </p:cNvCxnSpPr>
          <p:nvPr/>
        </p:nvCxnSpPr>
        <p:spPr>
          <a:xfrm flipH="1" flipV="1">
            <a:off x="2572137" y="4626327"/>
            <a:ext cx="415629" cy="755036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0" idx="6"/>
            <a:endCxn id="8" idx="2"/>
          </p:cNvCxnSpPr>
          <p:nvPr/>
        </p:nvCxnSpPr>
        <p:spPr>
          <a:xfrm flipV="1">
            <a:off x="1253683" y="4313811"/>
            <a:ext cx="1005937" cy="9183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7" idx="5"/>
            <a:endCxn id="8" idx="1"/>
          </p:cNvCxnSpPr>
          <p:nvPr/>
        </p:nvCxnSpPr>
        <p:spPr>
          <a:xfrm>
            <a:off x="1872932" y="3287409"/>
            <a:ext cx="478222" cy="80541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3300282" y="2753910"/>
            <a:ext cx="625033" cy="62503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5" name="Oval 44"/>
          <p:cNvSpPr/>
          <p:nvPr/>
        </p:nvSpPr>
        <p:spPr>
          <a:xfrm>
            <a:off x="1339433" y="2753910"/>
            <a:ext cx="625033" cy="62503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6" name="Oval 45"/>
          <p:cNvSpPr/>
          <p:nvPr/>
        </p:nvSpPr>
        <p:spPr>
          <a:xfrm>
            <a:off x="2675249" y="5381363"/>
            <a:ext cx="625033" cy="62503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7" name="Oval 46"/>
          <p:cNvSpPr/>
          <p:nvPr/>
        </p:nvSpPr>
        <p:spPr>
          <a:xfrm>
            <a:off x="628650" y="4010477"/>
            <a:ext cx="625033" cy="62503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8" name="Oval 47"/>
          <p:cNvSpPr/>
          <p:nvPr/>
        </p:nvSpPr>
        <p:spPr>
          <a:xfrm>
            <a:off x="5765689" y="5367396"/>
            <a:ext cx="625033" cy="62503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9" name="Oval 48"/>
          <p:cNvSpPr/>
          <p:nvPr/>
        </p:nvSpPr>
        <p:spPr>
          <a:xfrm>
            <a:off x="6515486" y="4593049"/>
            <a:ext cx="625033" cy="62503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50" name="Oval 49"/>
          <p:cNvSpPr/>
          <p:nvPr/>
        </p:nvSpPr>
        <p:spPr>
          <a:xfrm>
            <a:off x="7606064" y="2615013"/>
            <a:ext cx="625033" cy="62503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91175" y="5957743"/>
            <a:ext cx="9234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Problem</a:t>
            </a:r>
            <a:r>
              <a:rPr lang="en-US" sz="2400" dirty="0"/>
              <a:t>: </a:t>
            </a:r>
          </a:p>
          <a:p>
            <a:r>
              <a:rPr lang="en-US" sz="2400" dirty="0">
                <a:solidFill>
                  <a:schemeClr val="accent4"/>
                </a:solidFill>
              </a:rPr>
              <a:t>    find a maximal independent set in a tree (with vertex weights).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3144" y="4811811"/>
            <a:ext cx="736405" cy="1111170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7310432" y="3647137"/>
            <a:ext cx="1589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A </a:t>
            </a:r>
            <a:r>
              <a:rPr lang="en-US" dirty="0">
                <a:solidFill>
                  <a:srgbClr val="FF8600"/>
                </a:solidFill>
              </a:rPr>
              <a:t>tree</a:t>
            </a:r>
            <a:r>
              <a:rPr lang="en-US" dirty="0"/>
              <a:t> is a connected graph with no cycles.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859E3DD-E226-3F4E-9FFA-C3C450AE8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32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/>
      <p:bldP spid="53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</a:t>
            </a:r>
            <a:r>
              <a:rPr lang="en-US" sz="2800" dirty="0">
                <a:solidFill>
                  <a:schemeClr val="accent3"/>
                </a:solidFill>
              </a:rPr>
              <a:t>for applying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16731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Step 1: </a:t>
            </a:r>
            <a:r>
              <a:rPr lang="en-US" dirty="0"/>
              <a:t>Identify </a:t>
            </a:r>
            <a:r>
              <a:rPr lang="en-US" dirty="0">
                <a:solidFill>
                  <a:schemeClr val="accent1"/>
                </a:solidFill>
              </a:rPr>
              <a:t>optimal substructure.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2: </a:t>
            </a:r>
            <a:r>
              <a:rPr lang="en-US" dirty="0"/>
              <a:t>Find a </a:t>
            </a:r>
            <a:r>
              <a:rPr lang="en-US" dirty="0">
                <a:solidFill>
                  <a:schemeClr val="accent6"/>
                </a:solidFill>
              </a:rPr>
              <a:t>recursive formulation </a:t>
            </a:r>
            <a:r>
              <a:rPr lang="en-US" dirty="0"/>
              <a:t>for the value of the optimal solution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3: </a:t>
            </a:r>
            <a:r>
              <a:rPr lang="en-US" dirty="0">
                <a:solidFill>
                  <a:schemeClr val="accent5"/>
                </a:solidFill>
              </a:rPr>
              <a:t>Use dynamic programming </a:t>
            </a:r>
            <a:r>
              <a:rPr lang="en-US" dirty="0"/>
              <a:t>to find the value of the optimal solution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4: </a:t>
            </a:r>
            <a:r>
              <a:rPr lang="en-US" dirty="0"/>
              <a:t>If needed, keep track of some additional info so that the algorithm from Step 3 can </a:t>
            </a:r>
            <a:r>
              <a:rPr lang="en-US" dirty="0">
                <a:solidFill>
                  <a:srgbClr val="B400AB"/>
                </a:solidFill>
              </a:rPr>
              <a:t>find the actual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5: </a:t>
            </a:r>
            <a:r>
              <a:rPr lang="en-US" dirty="0"/>
              <a:t>If needed, </a:t>
            </a:r>
            <a:r>
              <a:rPr lang="en-US" dirty="0">
                <a:solidFill>
                  <a:srgbClr val="7030A0"/>
                </a:solidFill>
              </a:rPr>
              <a:t>code this up like a reasonable person.</a:t>
            </a:r>
          </a:p>
        </p:txBody>
      </p:sp>
      <p:sp>
        <p:nvSpPr>
          <p:cNvPr id="4" name="Left Arrow 3"/>
          <p:cNvSpPr/>
          <p:nvPr/>
        </p:nvSpPr>
        <p:spPr>
          <a:xfrm>
            <a:off x="6658708" y="1690689"/>
            <a:ext cx="902677" cy="45463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B2FE5A-E023-F84E-8697-0631BD920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8475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598" y="339519"/>
            <a:ext cx="7886700" cy="724743"/>
          </a:xfrm>
        </p:spPr>
        <p:txBody>
          <a:bodyPr/>
          <a:lstStyle/>
          <a:p>
            <a:r>
              <a:rPr lang="en-US" dirty="0"/>
              <a:t>Optimal substructure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034" y="1174357"/>
            <a:ext cx="5223337" cy="2488184"/>
          </a:xfrm>
        </p:spPr>
        <p:txBody>
          <a:bodyPr/>
          <a:lstStyle/>
          <a:p>
            <a:r>
              <a:rPr lang="en-US" b="1" dirty="0"/>
              <a:t>Subtrees</a:t>
            </a:r>
            <a:r>
              <a:rPr lang="en-US" dirty="0"/>
              <a:t> are a natural candidate.</a:t>
            </a:r>
          </a:p>
          <a:p>
            <a:r>
              <a:rPr lang="en-US" dirty="0"/>
              <a:t>There are </a:t>
            </a:r>
            <a:r>
              <a:rPr lang="en-US" b="1" dirty="0"/>
              <a:t>two cases</a:t>
            </a:r>
            <a:r>
              <a:rPr lang="en-US" dirty="0"/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chemeClr val="accent5"/>
                </a:solidFill>
              </a:rPr>
              <a:t>The root of this tree is </a:t>
            </a:r>
            <a:r>
              <a:rPr lang="en-US" b="1" dirty="0">
                <a:solidFill>
                  <a:schemeClr val="accent5"/>
                </a:solidFill>
              </a:rPr>
              <a:t>not</a:t>
            </a:r>
            <a:r>
              <a:rPr lang="en-US" dirty="0">
                <a:solidFill>
                  <a:schemeClr val="accent5"/>
                </a:solidFill>
              </a:rPr>
              <a:t> in a maximal independent set.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chemeClr val="accent6"/>
                </a:solidFill>
              </a:rPr>
              <a:t>Or it is.</a:t>
            </a:r>
          </a:p>
        </p:txBody>
      </p:sp>
      <p:sp>
        <p:nvSpPr>
          <p:cNvPr id="4" name="Oval 3"/>
          <p:cNvSpPr/>
          <p:nvPr/>
        </p:nvSpPr>
        <p:spPr>
          <a:xfrm>
            <a:off x="6192336" y="1607747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360752" y="3114978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125338" y="3047102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567303" y="4782799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20109" y="4782799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672915" y="4782798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985785" y="4782797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5" idx="1"/>
            <a:endCxn id="4" idx="5"/>
          </p:cNvCxnSpPr>
          <p:nvPr/>
        </p:nvCxnSpPr>
        <p:spPr>
          <a:xfrm flipH="1" flipV="1">
            <a:off x="6725835" y="2141246"/>
            <a:ext cx="726451" cy="1065266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6" idx="7"/>
            <a:endCxn id="4" idx="3"/>
          </p:cNvCxnSpPr>
          <p:nvPr/>
        </p:nvCxnSpPr>
        <p:spPr>
          <a:xfrm flipV="1">
            <a:off x="5658837" y="2141246"/>
            <a:ext cx="625033" cy="99739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7" idx="0"/>
            <a:endCxn id="6" idx="4"/>
          </p:cNvCxnSpPr>
          <p:nvPr/>
        </p:nvCxnSpPr>
        <p:spPr>
          <a:xfrm flipH="1" flipV="1">
            <a:off x="5437855" y="3672135"/>
            <a:ext cx="441965" cy="1110664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8" idx="0"/>
            <a:endCxn id="6" idx="4"/>
          </p:cNvCxnSpPr>
          <p:nvPr/>
        </p:nvCxnSpPr>
        <p:spPr>
          <a:xfrm flipV="1">
            <a:off x="4932626" y="3672135"/>
            <a:ext cx="505229" cy="1110664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9" idx="0"/>
            <a:endCxn id="6" idx="4"/>
          </p:cNvCxnSpPr>
          <p:nvPr/>
        </p:nvCxnSpPr>
        <p:spPr>
          <a:xfrm flipV="1">
            <a:off x="3985432" y="3672135"/>
            <a:ext cx="1452423" cy="1110663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5" idx="5"/>
            <a:endCxn id="10" idx="0"/>
          </p:cNvCxnSpPr>
          <p:nvPr/>
        </p:nvCxnSpPr>
        <p:spPr>
          <a:xfrm>
            <a:off x="7894251" y="3648477"/>
            <a:ext cx="404051" cy="113432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riangle 29"/>
          <p:cNvSpPr/>
          <p:nvPr/>
        </p:nvSpPr>
        <p:spPr>
          <a:xfrm>
            <a:off x="7743780" y="5407830"/>
            <a:ext cx="1036173" cy="1042786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riangle 30"/>
          <p:cNvSpPr/>
          <p:nvPr/>
        </p:nvSpPr>
        <p:spPr>
          <a:xfrm>
            <a:off x="5361732" y="5383618"/>
            <a:ext cx="1036173" cy="1042786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riangle 31"/>
          <p:cNvSpPr/>
          <p:nvPr/>
        </p:nvSpPr>
        <p:spPr>
          <a:xfrm>
            <a:off x="4601841" y="5383618"/>
            <a:ext cx="657105" cy="668436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riangle 32"/>
          <p:cNvSpPr/>
          <p:nvPr/>
        </p:nvSpPr>
        <p:spPr>
          <a:xfrm>
            <a:off x="3462882" y="5383618"/>
            <a:ext cx="1036173" cy="1042786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DD5CD1F-8999-7E4F-9ABC-F2C5AB51D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31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7896</TotalTime>
  <Words>10049</Words>
  <Application>Microsoft Macintosh PowerPoint</Application>
  <PresentationFormat>On-screen Show (4:3)</PresentationFormat>
  <Paragraphs>2605</Paragraphs>
  <Slides>114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20" baseType="lpstr">
      <vt:lpstr>Arial</vt:lpstr>
      <vt:lpstr>Calibri</vt:lpstr>
      <vt:lpstr>Calibri Light</vt:lpstr>
      <vt:lpstr>Cambria Math</vt:lpstr>
      <vt:lpstr>Courier</vt:lpstr>
      <vt:lpstr>Office Theme</vt:lpstr>
      <vt:lpstr>Lecture 13</vt:lpstr>
      <vt:lpstr>Last time</vt:lpstr>
      <vt:lpstr>Last time</vt:lpstr>
      <vt:lpstr>Today</vt:lpstr>
      <vt:lpstr>The goal of this lecture</vt:lpstr>
      <vt:lpstr>Longest Common Subsequence</vt:lpstr>
      <vt:lpstr>Longest Common Subsequence</vt:lpstr>
      <vt:lpstr>Longest Common Subsequence</vt:lpstr>
      <vt:lpstr>We sometimes want to find these</vt:lpstr>
      <vt:lpstr>Recipe for applying Dynamic Programming</vt:lpstr>
      <vt:lpstr>Step 1: Optimal substructure</vt:lpstr>
      <vt:lpstr>Recipe for applying Dynamic Programming</vt:lpstr>
      <vt:lpstr>Goal</vt:lpstr>
      <vt:lpstr>Two cases</vt:lpstr>
      <vt:lpstr>Two cases</vt:lpstr>
      <vt:lpstr>Recursive formulation  of the optimal solution</vt:lpstr>
      <vt:lpstr>Recipe for applying Dynamic Programming</vt:lpstr>
      <vt:lpstr>LCS DP</vt:lpstr>
      <vt:lpstr>Example</vt:lpstr>
      <vt:lpstr>Example</vt:lpstr>
      <vt:lpstr>Recipe for applying Dynamic Programming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Finding an LCS</vt:lpstr>
      <vt:lpstr>Recipe for applying Dynamic Programming</vt:lpstr>
      <vt:lpstr>Our approach actually isn’t so bad</vt:lpstr>
      <vt:lpstr>What have we learned?</vt:lpstr>
      <vt:lpstr>Example 2: Knapsack Problem</vt:lpstr>
      <vt:lpstr>PowerPoint Presentation</vt:lpstr>
      <vt:lpstr>Some notation</vt:lpstr>
      <vt:lpstr>Recipe for applying Dynamic Programming</vt:lpstr>
      <vt:lpstr>Optimal substructure</vt:lpstr>
      <vt:lpstr>Optimal substructure</vt:lpstr>
      <vt:lpstr>Optimal substructure</vt:lpstr>
      <vt:lpstr>Recipe for applying Dynamic Programming</vt:lpstr>
      <vt:lpstr>Recursive relationship</vt:lpstr>
      <vt:lpstr>Recipe for applying Dynamic Programming</vt:lpstr>
      <vt:lpstr>Let’s write a bottom-up DP algorithm</vt:lpstr>
      <vt:lpstr>Can we do better?</vt:lpstr>
      <vt:lpstr>Recipe for applying Dynamic Programming</vt:lpstr>
      <vt:lpstr>Let’s write a bottom-up DP algorithm</vt:lpstr>
      <vt:lpstr>Let’s write a bottom-up DP algorithm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Recipe for applying Dynamic Programming</vt:lpstr>
      <vt:lpstr>What have we learned?</vt:lpstr>
      <vt:lpstr>PowerPoint Presentation</vt:lpstr>
      <vt:lpstr>Recipe for applying Dynamic Programming</vt:lpstr>
      <vt:lpstr>Optimal substructure: try 1</vt:lpstr>
      <vt:lpstr>This won’t quite work…</vt:lpstr>
      <vt:lpstr>Optimal substructure: try 2</vt:lpstr>
      <vt:lpstr>Our sub-problems:</vt:lpstr>
      <vt:lpstr>Relationship between sub-problems</vt:lpstr>
      <vt:lpstr>Two cases</vt:lpstr>
      <vt:lpstr>Two cases</vt:lpstr>
      <vt:lpstr>Two cases</vt:lpstr>
      <vt:lpstr>Two cases</vt:lpstr>
      <vt:lpstr>Two cases</vt:lpstr>
      <vt:lpstr>Recipe for applying Dynamic Programming</vt:lpstr>
      <vt:lpstr>Recursive relationship</vt:lpstr>
      <vt:lpstr>Recipe for applying Dynamic Programming</vt:lpstr>
      <vt:lpstr>Bottom-up DP algorithm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Recipe for applying Dynamic Programming</vt:lpstr>
      <vt:lpstr>What have we learned?</vt:lpstr>
      <vt:lpstr>Question</vt:lpstr>
      <vt:lpstr>Example 3: Independent Set if we still have time</vt:lpstr>
      <vt:lpstr>Actually, this problem is NP-complete. So, we are unlikely to find an efficient algorithm.</vt:lpstr>
      <vt:lpstr>Recipe for applying Dynamic Programming</vt:lpstr>
      <vt:lpstr>Optimal substructure</vt:lpstr>
      <vt:lpstr>Case 1:  the root is not in a maximal independent set</vt:lpstr>
      <vt:lpstr>Case 2:  the root is in an maximal independent set</vt:lpstr>
      <vt:lpstr>Recipe for applying Dynamic Programming</vt:lpstr>
      <vt:lpstr>Recursive formulation: try 1</vt:lpstr>
      <vt:lpstr>Recursive formulation: try 2 Keep two arrays!</vt:lpstr>
      <vt:lpstr>Recipe for applying Dynamic Programming</vt:lpstr>
      <vt:lpstr>A top-down DP algorithm</vt:lpstr>
      <vt:lpstr>Why is this different from divide-and-conquer? That’s always worked for us with tree problems before…</vt:lpstr>
      <vt:lpstr>PowerPoint Presentation</vt:lpstr>
      <vt:lpstr>Recipe for applying Dynamic Programming</vt:lpstr>
      <vt:lpstr>What have we learned?</vt:lpstr>
      <vt:lpstr>Recap</vt:lpstr>
      <vt:lpstr>Recipe for applying Dynamic Programming</vt:lpstr>
      <vt:lpstr>Recap</vt:lpstr>
      <vt:lpstr>Next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13</dc:title>
  <dc:creator>Mary Katherine Wootters</dc:creator>
  <cp:lastModifiedBy>Nima Anari</cp:lastModifiedBy>
  <cp:revision>123</cp:revision>
  <cp:lastPrinted>2020-02-24T06:27:14Z</cp:lastPrinted>
  <dcterms:created xsi:type="dcterms:W3CDTF">2017-05-15T17:43:28Z</dcterms:created>
  <dcterms:modified xsi:type="dcterms:W3CDTF">2023-02-24T08:09:45Z</dcterms:modified>
</cp:coreProperties>
</file>