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56" r:id="rId2"/>
    <p:sldId id="509" r:id="rId3"/>
    <p:sldId id="484" r:id="rId4"/>
    <p:sldId id="485" r:id="rId5"/>
    <p:sldId id="474" r:id="rId6"/>
    <p:sldId id="475" r:id="rId7"/>
    <p:sldId id="476" r:id="rId8"/>
    <p:sldId id="399" r:id="rId9"/>
    <p:sldId id="506" r:id="rId10"/>
    <p:sldId id="411" r:id="rId11"/>
    <p:sldId id="412" r:id="rId12"/>
    <p:sldId id="455" r:id="rId13"/>
    <p:sldId id="415" r:id="rId14"/>
    <p:sldId id="507" r:id="rId15"/>
    <p:sldId id="417" r:id="rId16"/>
    <p:sldId id="416" r:id="rId17"/>
    <p:sldId id="430" r:id="rId18"/>
    <p:sldId id="456" r:id="rId19"/>
    <p:sldId id="413" r:id="rId20"/>
    <p:sldId id="421" r:id="rId21"/>
    <p:sldId id="422" r:id="rId22"/>
    <p:sldId id="425" r:id="rId23"/>
    <p:sldId id="428" r:id="rId24"/>
    <p:sldId id="427" r:id="rId25"/>
    <p:sldId id="423" r:id="rId26"/>
    <p:sldId id="424" r:id="rId27"/>
    <p:sldId id="435" r:id="rId28"/>
    <p:sldId id="437" r:id="rId29"/>
    <p:sldId id="436" r:id="rId30"/>
    <p:sldId id="431" r:id="rId31"/>
    <p:sldId id="483" r:id="rId32"/>
    <p:sldId id="434" r:id="rId33"/>
    <p:sldId id="440" r:id="rId34"/>
    <p:sldId id="439" r:id="rId35"/>
    <p:sldId id="441" r:id="rId36"/>
    <p:sldId id="442" r:id="rId37"/>
    <p:sldId id="443" r:id="rId38"/>
    <p:sldId id="477" r:id="rId39"/>
    <p:sldId id="504" r:id="rId40"/>
    <p:sldId id="498" r:id="rId41"/>
    <p:sldId id="499" r:id="rId42"/>
    <p:sldId id="500" r:id="rId43"/>
    <p:sldId id="501" r:id="rId44"/>
    <p:sldId id="502" r:id="rId45"/>
    <p:sldId id="503" r:id="rId46"/>
    <p:sldId id="505" r:id="rId47"/>
    <p:sldId id="489" r:id="rId48"/>
    <p:sldId id="490" r:id="rId49"/>
    <p:sldId id="491" r:id="rId50"/>
    <p:sldId id="492" r:id="rId51"/>
    <p:sldId id="493" r:id="rId52"/>
    <p:sldId id="494" r:id="rId53"/>
    <p:sldId id="495" r:id="rId54"/>
    <p:sldId id="496" r:id="rId55"/>
    <p:sldId id="444" r:id="rId56"/>
    <p:sldId id="457" r:id="rId57"/>
    <p:sldId id="369" r:id="rId58"/>
    <p:sldId id="445" r:id="rId59"/>
    <p:sldId id="448" r:id="rId60"/>
    <p:sldId id="447" r:id="rId61"/>
    <p:sldId id="446" r:id="rId62"/>
    <p:sldId id="458" r:id="rId63"/>
    <p:sldId id="449" r:id="rId64"/>
    <p:sldId id="450" r:id="rId65"/>
    <p:sldId id="451" r:id="rId66"/>
    <p:sldId id="452" r:id="rId67"/>
    <p:sldId id="454" r:id="rId68"/>
    <p:sldId id="459" r:id="rId69"/>
    <p:sldId id="460" r:id="rId70"/>
    <p:sldId id="463" r:id="rId71"/>
    <p:sldId id="464" r:id="rId72"/>
    <p:sldId id="465" r:id="rId73"/>
    <p:sldId id="469" r:id="rId74"/>
    <p:sldId id="466" r:id="rId75"/>
    <p:sldId id="467" r:id="rId76"/>
    <p:sldId id="508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viad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1"/>
    <a:srgbClr val="FF99FF"/>
    <a:srgbClr val="F0E7FF"/>
    <a:srgbClr val="D7CBDF"/>
    <a:srgbClr val="FD7300"/>
    <a:srgbClr val="D25D00"/>
    <a:srgbClr val="A28227"/>
    <a:srgbClr val="E3BCFF"/>
    <a:srgbClr val="C73FFF"/>
    <a:srgbClr val="F7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DB8501-28D5-48FF-959D-9AA9B46725AF}" v="28" dt="2019-11-20T02:32:57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76"/>
    <p:restoredTop sz="91769"/>
  </p:normalViewPr>
  <p:slideViewPr>
    <p:cSldViewPr snapToGrid="0" snapToObjects="1">
      <p:cViewPr varScale="1">
        <p:scale>
          <a:sx n="117" d="100"/>
          <a:sy n="117" d="100"/>
        </p:scale>
        <p:origin x="26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85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8DB8501-28D5-48FF-959D-9AA9B46725AF}"/>
    <pc:docChg chg="modSld">
      <pc:chgData name="" userId="" providerId="" clId="Web-{A8DB8501-28D5-48FF-959D-9AA9B46725AF}" dt="2019-11-20T02:32:57.524" v="27" actId="1076"/>
      <pc:docMkLst>
        <pc:docMk/>
      </pc:docMkLst>
      <pc:sldChg chg="modSp">
        <pc:chgData name="" userId="" providerId="" clId="Web-{A8DB8501-28D5-48FF-959D-9AA9B46725AF}" dt="2019-11-20T02:32:57.524" v="27" actId="1076"/>
        <pc:sldMkLst>
          <pc:docMk/>
          <pc:sldMk cId="708001881" sldId="411"/>
        </pc:sldMkLst>
        <pc:picChg chg="mod">
          <ac:chgData name="" userId="" providerId="" clId="Web-{A8DB8501-28D5-48FF-959D-9AA9B46725AF}" dt="2019-11-20T02:32:57.524" v="27" actId="1076"/>
          <ac:picMkLst>
            <pc:docMk/>
            <pc:sldMk cId="708001881" sldId="411"/>
            <ac:picMk id="1030" creationId="{00000000-0000-0000-0000-000000000000}"/>
          </ac:picMkLst>
        </pc:picChg>
        <pc:picChg chg="mod">
          <ac:chgData name="" userId="" providerId="" clId="Web-{A8DB8501-28D5-48FF-959D-9AA9B46725AF}" dt="2019-11-20T02:32:49.056" v="24" actId="1076"/>
          <ac:picMkLst>
            <pc:docMk/>
            <pc:sldMk cId="708001881" sldId="411"/>
            <ac:picMk id="1032" creationId="{00000000-0000-0000-0000-000000000000}"/>
          </ac:picMkLst>
        </pc:picChg>
      </pc:sldChg>
      <pc:sldChg chg="modSp">
        <pc:chgData name="" userId="" providerId="" clId="Web-{A8DB8501-28D5-48FF-959D-9AA9B46725AF}" dt="2019-11-20T02:29:17.195" v="18" actId="1076"/>
        <pc:sldMkLst>
          <pc:docMk/>
          <pc:sldMk cId="675219761" sldId="412"/>
        </pc:sldMkLst>
        <pc:picChg chg="mod">
          <ac:chgData name="" userId="" providerId="" clId="Web-{A8DB8501-28D5-48FF-959D-9AA9B46725AF}" dt="2019-11-20T02:29:14.289" v="17" actId="1076"/>
          <ac:picMkLst>
            <pc:docMk/>
            <pc:sldMk cId="675219761" sldId="412"/>
            <ac:picMk id="1030" creationId="{00000000-0000-0000-0000-000000000000}"/>
          </ac:picMkLst>
        </pc:picChg>
        <pc:picChg chg="mod">
          <ac:chgData name="" userId="" providerId="" clId="Web-{A8DB8501-28D5-48FF-959D-9AA9B46725AF}" dt="2019-11-20T02:29:17.195" v="18" actId="1076"/>
          <ac:picMkLst>
            <pc:docMk/>
            <pc:sldMk cId="675219761" sldId="412"/>
            <ac:picMk id="1032" creationId="{00000000-0000-0000-0000-000000000000}"/>
          </ac:picMkLst>
        </pc:picChg>
      </pc:sldChg>
      <pc:sldChg chg="modSp">
        <pc:chgData name="" userId="" providerId="" clId="Web-{A8DB8501-28D5-48FF-959D-9AA9B46725AF}" dt="2019-11-20T02:29:46.602" v="22" actId="14100"/>
        <pc:sldMkLst>
          <pc:docMk/>
          <pc:sldMk cId="2446155440" sldId="415"/>
        </pc:sldMkLst>
        <pc:picChg chg="mod">
          <ac:chgData name="" userId="" providerId="" clId="Web-{A8DB8501-28D5-48FF-959D-9AA9B46725AF}" dt="2019-11-20T02:29:46.602" v="22" actId="14100"/>
          <ac:picMkLst>
            <pc:docMk/>
            <pc:sldMk cId="2446155440" sldId="415"/>
            <ac:picMk id="1030" creationId="{00000000-0000-0000-0000-000000000000}"/>
          </ac:picMkLst>
        </pc:picChg>
      </pc:sldChg>
      <pc:sldChg chg="modSp">
        <pc:chgData name="" userId="" providerId="" clId="Web-{A8DB8501-28D5-48FF-959D-9AA9B46725AF}" dt="2019-11-20T02:29:39.133" v="21" actId="1076"/>
        <pc:sldMkLst>
          <pc:docMk/>
          <pc:sldMk cId="624320043" sldId="455"/>
        </pc:sldMkLst>
        <pc:picChg chg="mod">
          <ac:chgData name="" userId="" providerId="" clId="Web-{A8DB8501-28D5-48FF-959D-9AA9B46725AF}" dt="2019-11-20T02:29:39.133" v="21" actId="1076"/>
          <ac:picMkLst>
            <pc:docMk/>
            <pc:sldMk cId="624320043" sldId="455"/>
            <ac:picMk id="103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4E37-5C0F-8F4A-A5D7-4EA6BA8EC0F5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1052-3D60-994B-B8D6-15C733949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75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52D4A-C5C9-AC43-A119-4C32C7650FE1}" type="datetimeFigureOut">
              <a:rPr lang="en-US" smtClean="0"/>
              <a:t>3/6/25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5E46C-AA82-EE4B-9CEA-5F8A4B7AC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36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Improving solutions is also one way to bound the running time!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9D855D-DC3A-734F-9D09-B511FA5CBD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7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C5E46C-AA82-EE4B-9CEA-5F8A4B7AC51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9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C31D-1E62-3342-BE3A-A4226AEACA63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2148-031A-1348-A9F7-5CAA644FC3A2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6399E-F5D4-ED40-A71A-A44D551881C4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1CE68-9182-BF48-8EA2-81DC284CB872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8C21D-497A-894B-8A22-E611498BD51C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B74A7-F130-C04C-B860-45B581E82DB4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0A0-C507-E141-A8E3-697AA2F14D7A}" type="datetime1">
              <a:rPr lang="en-US" smtClean="0"/>
              <a:t>3/6/25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8F07-8A08-834A-8757-330360EF7979}" type="datetime1">
              <a:rPr lang="en-US" smtClean="0"/>
              <a:t>3/6/25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0B1D-760C-0842-8A20-F896F56AB3B1}" type="datetime1">
              <a:rPr lang="en-US" smtClean="0"/>
              <a:t>3/6/25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BBB88-7EBF-AB4B-BEE1-9C23D1424215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1437D-AC00-ED47-BD28-482D4607C5D6}" type="datetime1">
              <a:rPr lang="en-US" smtClean="0"/>
              <a:t>3/6/25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C9C1C-C490-E140-A667-07A6149CB6C5}" type="datetime1">
              <a:rPr lang="en-US" smtClean="0"/>
              <a:t>3/6/25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97E95-2F81-B442-9DCC-A937922D5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452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Gale-Shapley (Deferred Acceptance)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C292F-BEAA-F24E-A2AD-D14CF297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79449"/>
            <a:ext cx="7886700" cy="1771015"/>
          </a:xfrm>
        </p:spPr>
        <p:txBody>
          <a:bodyPr>
            <a:normAutofit/>
          </a:bodyPr>
          <a:lstStyle/>
          <a:p>
            <a:r>
              <a:rPr lang="en-US" dirty="0"/>
              <a:t>Each </a:t>
            </a:r>
            <a:r>
              <a:rPr lang="en-US" dirty="0">
                <a:solidFill>
                  <a:srgbClr val="7030A0"/>
                </a:solidFill>
              </a:rPr>
              <a:t>doctor </a:t>
            </a:r>
            <a:r>
              <a:rPr lang="en-US" dirty="0"/>
              <a:t>has a preference over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Each </a:t>
            </a:r>
            <a:r>
              <a:rPr lang="en-US" dirty="0">
                <a:solidFill>
                  <a:schemeClr val="accent1"/>
                </a:solidFill>
              </a:rPr>
              <a:t>hospital</a:t>
            </a:r>
            <a:r>
              <a:rPr lang="en-US" dirty="0"/>
              <a:t> has a preference over the </a:t>
            </a:r>
            <a:r>
              <a:rPr lang="en-US" dirty="0">
                <a:solidFill>
                  <a:srgbClr val="7030A0"/>
                </a:solidFill>
              </a:rPr>
              <a:t>doctor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How should you match doctors with hospitals?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079871" y="305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49950" y="4987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5" name="AutoShape 2" descr="Image result for stanford hospita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6167745" y="0"/>
            <a:ext cx="29762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intuition!</a:t>
            </a:r>
          </a:p>
        </p:txBody>
      </p:sp>
      <p:pic>
        <p:nvPicPr>
          <p:cNvPr id="37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00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5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75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43" grpId="0"/>
      <p:bldP spid="48" grpId="0"/>
      <p:bldP spid="49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r>
              <a:rPr lang="en-US" dirty="0"/>
              <a:t>Bipartite graph between </a:t>
            </a:r>
            <a:r>
              <a:rPr lang="en-US" dirty="0">
                <a:solidFill>
                  <a:srgbClr val="7030A0"/>
                </a:solidFill>
              </a:rPr>
              <a:t>doctors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Weights on edges = some function of preferences</a:t>
            </a:r>
            <a:br>
              <a:rPr lang="en-US" dirty="0"/>
            </a:br>
            <a:r>
              <a:rPr lang="en-US" dirty="0"/>
              <a:t>				(highest weight = most preferred)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11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167745" y="0"/>
            <a:ext cx="297625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intuition!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pic>
        <p:nvPicPr>
          <p:cNvPr id="4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1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r>
              <a:rPr lang="en-US" dirty="0"/>
              <a:t>Bipartite graph between </a:t>
            </a:r>
            <a:r>
              <a:rPr lang="en-US" dirty="0">
                <a:solidFill>
                  <a:srgbClr val="7030A0"/>
                </a:solidFill>
              </a:rPr>
              <a:t>doctors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Weights on edges = some function of preferences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“Hungarian Algorithm” (</a:t>
            </a:r>
            <a:r>
              <a:rPr lang="en-US" sz="2400" dirty="0">
                <a:solidFill>
                  <a:srgbClr val="0070C0"/>
                </a:solidFill>
              </a:rPr>
              <a:t>CS261</a:t>
            </a:r>
            <a:r>
              <a:rPr lang="en-US" dirty="0">
                <a:solidFill>
                  <a:srgbClr val="0070C0"/>
                </a:solidFill>
              </a:rPr>
              <a:t>) finds a max weight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12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067300" y="0"/>
            <a:ext cx="4076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intuition:</a:t>
            </a:r>
          </a:p>
          <a:p>
            <a:pPr algn="ctr"/>
            <a:r>
              <a:rPr lang="en-US" sz="1600" dirty="0"/>
              <a:t>You don’t need to know Hungarian Algorithm!</a:t>
            </a:r>
          </a:p>
        </p:txBody>
      </p:sp>
      <p:pic>
        <p:nvPicPr>
          <p:cNvPr id="4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2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2289" y="2759633"/>
            <a:ext cx="1211951" cy="109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Related image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r>
              <a:rPr lang="en-US" dirty="0"/>
              <a:t>One way to model this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r>
              <a:rPr lang="en-US" dirty="0"/>
              <a:t>Bipartite graph between </a:t>
            </a:r>
            <a:r>
              <a:rPr lang="en-US" dirty="0">
                <a:solidFill>
                  <a:srgbClr val="7030A0"/>
                </a:solidFill>
              </a:rPr>
              <a:t>doctors</a:t>
            </a:r>
            <a:r>
              <a:rPr lang="en-US" dirty="0"/>
              <a:t> and </a:t>
            </a:r>
            <a:r>
              <a:rPr lang="en-US" dirty="0">
                <a:solidFill>
                  <a:schemeClr val="accent1"/>
                </a:solidFill>
              </a:rPr>
              <a:t>hospitals</a:t>
            </a:r>
          </a:p>
          <a:p>
            <a:r>
              <a:rPr lang="en-US" dirty="0"/>
              <a:t>Weights on edges = some function of preferences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“Hungarian Algorithm” (</a:t>
            </a:r>
            <a:r>
              <a:rPr lang="en-US" sz="2400" dirty="0">
                <a:solidFill>
                  <a:srgbClr val="0070C0"/>
                </a:solidFill>
              </a:rPr>
              <a:t>CS261</a:t>
            </a:r>
            <a:r>
              <a:rPr lang="en-US" dirty="0">
                <a:solidFill>
                  <a:srgbClr val="0070C0"/>
                </a:solidFill>
              </a:rPr>
              <a:t>) finds a max weight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13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77350" y="3454399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67300" y="0"/>
            <a:ext cx="40767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This slide just for intuition:</a:t>
            </a:r>
          </a:p>
          <a:p>
            <a:pPr algn="ctr"/>
            <a:r>
              <a:rPr lang="en-US" sz="1600" dirty="0"/>
              <a:t>You don’t need to know Hungarian Algorithm!</a:t>
            </a:r>
          </a:p>
        </p:txBody>
      </p:sp>
      <p:pic>
        <p:nvPicPr>
          <p:cNvPr id="40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5460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15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A39F7-FABB-3147-B7D6-5200EC1A9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2628B-C955-0446-9F94-A9CB9AA6F0CA}"/>
              </a:ext>
            </a:extLst>
          </p:cNvPr>
          <p:cNvSpPr txBox="1"/>
          <p:nvPr/>
        </p:nvSpPr>
        <p:spPr>
          <a:xfrm>
            <a:off x="862007" y="2882900"/>
            <a:ext cx="70317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“Each hospital/doctor has a list of preferences”</a:t>
            </a:r>
          </a:p>
          <a:p>
            <a:endParaRPr lang="en-US" sz="2800" dirty="0"/>
          </a:p>
          <a:p>
            <a:r>
              <a:rPr lang="en-US" sz="2800" dirty="0"/>
              <a:t>Missing step:</a:t>
            </a:r>
          </a:p>
          <a:p>
            <a:pPr algn="ctr"/>
            <a:r>
              <a:rPr lang="en-US" sz="2800" dirty="0"/>
              <a:t>How does the </a:t>
            </a:r>
            <a:r>
              <a:rPr lang="en-US" sz="2800" i="1" dirty="0"/>
              <a:t>algorithm</a:t>
            </a:r>
            <a:r>
              <a:rPr lang="en-US" sz="2800" dirty="0"/>
              <a:t> get the preferences?</a:t>
            </a:r>
            <a:br>
              <a:rPr lang="en-US" sz="2800" dirty="0"/>
            </a:b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156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your input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… and what can go wrong if we don’t think about it carefully: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Some doctors may misreport their preferences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15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77350" y="3454399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63" name="Straight Connector 62"/>
          <p:cNvCxnSpPr/>
          <p:nvPr/>
        </p:nvCxnSpPr>
        <p:spPr>
          <a:xfrm>
            <a:off x="2677349" y="3443514"/>
            <a:ext cx="3667426" cy="290195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>
            <a:off x="2837274" y="3560513"/>
            <a:ext cx="3263901" cy="11530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50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Straight Connector 3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079871" y="305123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420029" y="343926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739713" y="362373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892113" y="5666748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45671" y="588402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178729" y="631628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does your input come from?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… and what can go wrong if we don’t think about it carefully: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Some doctors may misreport their preferences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Some </a:t>
            </a:r>
            <a:r>
              <a:rPr lang="en-US" dirty="0" err="1">
                <a:solidFill>
                  <a:schemeClr val="accent6"/>
                </a:solidFill>
              </a:rPr>
              <a:t>doc+hospital</a:t>
            </a:r>
            <a:r>
              <a:rPr lang="en-US" dirty="0">
                <a:solidFill>
                  <a:schemeClr val="accent6"/>
                </a:solidFill>
              </a:rPr>
              <a:t> may match outside your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16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66" name="Straight Connector 65"/>
          <p:cNvCxnSpPr/>
          <p:nvPr/>
        </p:nvCxnSpPr>
        <p:spPr>
          <a:xfrm flipH="1">
            <a:off x="2837274" y="3560513"/>
            <a:ext cx="3263901" cy="115300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677349" y="3443514"/>
            <a:ext cx="3667426" cy="2901951"/>
          </a:xfrm>
          <a:prstGeom prst="line">
            <a:avLst/>
          </a:prstGeom>
          <a:ln w="762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21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58" grpId="0"/>
      <p:bldP spid="59" grpId="0"/>
      <p:bldP spid="6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6115751" y="2873374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3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18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84875" y="3513592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44800" y="4656499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44800" y="4783592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4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64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17710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19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2684875" y="3513592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844800" y="4656499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844800" y="4783592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36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ine Callout 1 (No Border) 4"/>
          <p:cNvSpPr/>
          <p:nvPr/>
        </p:nvSpPr>
        <p:spPr>
          <a:xfrm>
            <a:off x="7810500" y="2548392"/>
            <a:ext cx="1168400" cy="965200"/>
          </a:xfrm>
          <a:prstGeom prst="callout1">
            <a:avLst>
              <a:gd name="adj1" fmla="val 18750"/>
              <a:gd name="adj2" fmla="val -2898"/>
              <a:gd name="adj3" fmla="val 75658"/>
              <a:gd name="adj4" fmla="val -49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/>
              <a:t>Stanfordwants</a:t>
            </a:r>
            <a:r>
              <a:rPr lang="en-US" b="1" i="1" dirty="0"/>
              <a:t> Doctor n</a:t>
            </a:r>
          </a:p>
        </p:txBody>
      </p:sp>
      <p:sp>
        <p:nvSpPr>
          <p:cNvPr id="39" name="Line Callout 1 (No Border) 38"/>
          <p:cNvSpPr/>
          <p:nvPr/>
        </p:nvSpPr>
        <p:spPr>
          <a:xfrm>
            <a:off x="44450" y="5414981"/>
            <a:ext cx="1168400" cy="965200"/>
          </a:xfrm>
          <a:prstGeom prst="callout1">
            <a:avLst>
              <a:gd name="adj1" fmla="val 55592"/>
              <a:gd name="adj2" fmla="val 100363"/>
              <a:gd name="adj3" fmla="val 90132"/>
              <a:gd name="adj4" fmla="val 15731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n really wants Stanford</a:t>
            </a:r>
          </a:p>
        </p:txBody>
      </p:sp>
      <p:pic>
        <p:nvPicPr>
          <p:cNvPr id="26" name="Picture 4" descr="Related image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5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FCFF-3F87-AF4C-8DE4-5BE35E746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95B54-2158-374A-A2E6-FF7FDEF56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week’s lectures (including this one) are NOT on the final exam.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D5CBF-8782-6842-9F7D-A6B68D3C0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75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20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3027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Definition (stable matching):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0070C0"/>
                </a:solidFill>
              </a:rPr>
              <a:t>stable matching</a:t>
            </a:r>
            <a:r>
              <a:rPr lang="en-US" dirty="0"/>
              <a:t> if there are no </a:t>
            </a:r>
            <a:r>
              <a:rPr lang="en-US" dirty="0">
                <a:solidFill>
                  <a:schemeClr val="accent6"/>
                </a:solidFill>
              </a:rPr>
              <a:t>blocking pairs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4326257"/>
            <a:ext cx="2031164" cy="655812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H="1">
            <a:off x="2844800" y="4656499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44800" y="4783592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020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3027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Definition (stable matching):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0070C0"/>
                </a:solidFill>
              </a:rPr>
              <a:t>stable matching</a:t>
            </a:r>
            <a:r>
              <a:rPr lang="en-US" dirty="0"/>
              <a:t> if there are no </a:t>
            </a:r>
            <a:r>
              <a:rPr lang="en-US" dirty="0">
                <a:solidFill>
                  <a:schemeClr val="accent6"/>
                </a:solidFill>
              </a:rPr>
              <a:t>blocking pairs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209267"/>
            <a:ext cx="871220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For every unmatched pair (</a:t>
            </a:r>
            <a:r>
              <a:rPr lang="en-US" sz="2800" dirty="0" err="1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):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Doctor i</a:t>
            </a:r>
            <a:r>
              <a:rPr lang="en-US" sz="2800" dirty="0">
                <a:solidFill>
                  <a:prstClr val="black"/>
                </a:solidFill>
              </a:rPr>
              <a:t> prefers Hospital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Hospital 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, or;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Hospital j</a:t>
            </a:r>
            <a:r>
              <a:rPr lang="en-US" sz="2800" dirty="0">
                <a:solidFill>
                  <a:prstClr val="black"/>
                </a:solidFill>
              </a:rPr>
              <a:t> prefers Doctor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Doctor 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Left-Right Arrow 9"/>
          <p:cNvSpPr/>
          <p:nvPr/>
        </p:nvSpPr>
        <p:spPr>
          <a:xfrm rot="5400000">
            <a:off x="4266603" y="4305899"/>
            <a:ext cx="1485898" cy="10021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138914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Related image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b="1" i="1" dirty="0"/>
              <a:t>Un</a:t>
            </a:r>
            <a:r>
              <a:rPr lang="en-US" dirty="0"/>
              <a:t>stable Matching and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22</a:t>
            </a:fld>
            <a:endParaRPr lang="en-US"/>
          </a:p>
        </p:txBody>
      </p:sp>
      <p:pic>
        <p:nvPicPr>
          <p:cNvPr id="1030" name="Picture 6" descr="File:Doctor Showing Clipboard Cartoon.sv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1301" y="2898646"/>
            <a:ext cx="841248" cy="90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9" name="Oval 8"/>
          <p:cNvSpPr/>
          <p:nvPr/>
        </p:nvSpPr>
        <p:spPr>
          <a:xfrm>
            <a:off x="2114201" y="5230574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14201" y="5478940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2837275" y="3571398"/>
            <a:ext cx="3271426" cy="117230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52400" y="1179449"/>
            <a:ext cx="8826500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Problems we identified with unstable matchings: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Some doctors may misreport their preferences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19D19"/>
                </a:solidFill>
              </a:rPr>
              <a:t>Some </a:t>
            </a:r>
            <a:r>
              <a:rPr lang="en-US" dirty="0" err="1">
                <a:solidFill>
                  <a:srgbClr val="F19D19"/>
                </a:solidFill>
              </a:rPr>
              <a:t>doc+hospital</a:t>
            </a:r>
            <a:r>
              <a:rPr lang="en-US" dirty="0">
                <a:solidFill>
                  <a:srgbClr val="F19D19"/>
                </a:solidFill>
              </a:rPr>
              <a:t> may match outside your algorithm</a:t>
            </a:r>
          </a:p>
        </p:txBody>
      </p:sp>
    </p:spTree>
    <p:extLst>
      <p:ext uri="{BB962C8B-B14F-4D97-AF65-F5344CB8AC3E}">
        <p14:creationId xmlns:p14="http://schemas.microsoft.com/office/powerpoint/2010/main" val="8925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dirty="0"/>
              <a:t>Stable Matching and incentives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23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2837275" y="3571398"/>
            <a:ext cx="3271426" cy="117230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087986" y="2372699"/>
            <a:ext cx="2676117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Not obvious!</a:t>
            </a:r>
          </a:p>
          <a:p>
            <a:pPr algn="ctr"/>
            <a:r>
              <a:rPr lang="en-US" sz="2400" dirty="0"/>
              <a:t>We’ll come back</a:t>
            </a:r>
            <a:br>
              <a:rPr lang="en-US" sz="2400" dirty="0"/>
            </a:br>
            <a:r>
              <a:rPr lang="en-US" sz="2400" dirty="0"/>
              <a:t>to this later (if time)</a:t>
            </a:r>
          </a:p>
        </p:txBody>
      </p:sp>
      <p:pic>
        <p:nvPicPr>
          <p:cNvPr id="23" name="Picture 4" descr="Related 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26" name="Content Placeholder 2"/>
          <p:cNvSpPr txBox="1">
            <a:spLocks/>
          </p:cNvSpPr>
          <p:nvPr/>
        </p:nvSpPr>
        <p:spPr>
          <a:xfrm>
            <a:off x="152400" y="1179449"/>
            <a:ext cx="8826500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With </a:t>
            </a:r>
            <a:r>
              <a:rPr lang="en-US" sz="2400" b="1" dirty="0">
                <a:solidFill>
                  <a:srgbClr val="0070C0"/>
                </a:solidFill>
              </a:rPr>
              <a:t>stable matching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Will doctors misreport their preferences?</a:t>
            </a:r>
          </a:p>
        </p:txBody>
      </p:sp>
    </p:spTree>
    <p:extLst>
      <p:ext uri="{BB962C8B-B14F-4D97-AF65-F5344CB8AC3E}">
        <p14:creationId xmlns:p14="http://schemas.microsoft.com/office/powerpoint/2010/main" val="3940363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dirty="0"/>
              <a:t>Stable Matching and incentives</a:t>
            </a:r>
          </a:p>
        </p:txBody>
      </p:sp>
      <p:sp>
        <p:nvSpPr>
          <p:cNvPr id="8" name="Oval 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11" name="Freeform 10"/>
          <p:cNvSpPr/>
          <p:nvPr/>
        </p:nvSpPr>
        <p:spPr>
          <a:xfrm>
            <a:off x="968908" y="2717800"/>
            <a:ext cx="5685892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06753" y="4227890"/>
            <a:ext cx="6518147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is the point of stable matching:</a:t>
            </a:r>
          </a:p>
          <a:p>
            <a:pPr algn="ctr"/>
            <a:r>
              <a:rPr lang="en-US" sz="2400" dirty="0"/>
              <a:t>Only a blocking pair would prefer to match outside.</a:t>
            </a:r>
          </a:p>
          <a:p>
            <a:pPr algn="ctr"/>
            <a:r>
              <a:rPr lang="en-US" sz="2400" b="1" dirty="0"/>
              <a:t>Stable matching = no blocking pairs</a:t>
            </a:r>
            <a:r>
              <a:rPr lang="en-US" sz="2400" dirty="0"/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52400" y="1179449"/>
            <a:ext cx="8826500" cy="1771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0070C0"/>
                </a:solidFill>
              </a:rPr>
              <a:t>With </a:t>
            </a:r>
            <a:r>
              <a:rPr lang="en-US" sz="2400" b="1" dirty="0">
                <a:solidFill>
                  <a:srgbClr val="0070C0"/>
                </a:solidFill>
              </a:rPr>
              <a:t>stable matching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</a:p>
          <a:p>
            <a:r>
              <a:rPr lang="en-US" dirty="0" err="1">
                <a:solidFill>
                  <a:schemeClr val="accent6"/>
                </a:solidFill>
              </a:rPr>
              <a:t>Doctor+hospital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i="1" dirty="0">
                <a:solidFill>
                  <a:schemeClr val="accent6"/>
                </a:solidFill>
              </a:rPr>
              <a:t>never</a:t>
            </a:r>
            <a:r>
              <a:rPr lang="en-US" dirty="0">
                <a:solidFill>
                  <a:schemeClr val="accent6"/>
                </a:solidFill>
              </a:rPr>
              <a:t> prefer to match outside algorithm!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90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78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i="1" dirty="0"/>
              <a:t>Stable Matching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199" y="3999925"/>
            <a:ext cx="51667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</a:rPr>
              <a:t>How to find stable matchings!</a:t>
            </a: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(do they even exist?)</a:t>
            </a: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705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Stable Matching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80200" y="3535682"/>
            <a:ext cx="2057400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1300"/>
            <a:ext cx="8826500" cy="484505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r>
              <a:rPr lang="en-US" sz="2400" b="1" u="sng" dirty="0"/>
              <a:t>Stable Matching Problem</a:t>
            </a:r>
          </a:p>
          <a:p>
            <a:pPr marL="0" indent="0">
              <a:buNone/>
            </a:pPr>
            <a:r>
              <a:rPr lang="en-US" sz="2400" b="1" dirty="0"/>
              <a:t>Input: </a:t>
            </a:r>
            <a:r>
              <a:rPr lang="en-US" sz="2400" dirty="0"/>
              <a:t>each doctor/hospital submits </a:t>
            </a:r>
            <a:br>
              <a:rPr lang="en-US" sz="2400" dirty="0"/>
            </a:br>
            <a:r>
              <a:rPr lang="en-US" sz="2400" dirty="0"/>
              <a:t>   a ranking (permutation) of {1,…,n}</a:t>
            </a:r>
          </a:p>
          <a:p>
            <a:pPr marL="0" indent="0">
              <a:buNone/>
            </a:pPr>
            <a:r>
              <a:rPr lang="en-US" sz="2400" b="1" dirty="0"/>
              <a:t>Output: </a:t>
            </a:r>
            <a:r>
              <a:rPr lang="en-US" sz="2400" dirty="0"/>
              <a:t>a </a:t>
            </a:r>
            <a:r>
              <a:rPr lang="en-US" sz="2400" b="1" dirty="0">
                <a:solidFill>
                  <a:srgbClr val="0070C0"/>
                </a:solidFill>
              </a:rPr>
              <a:t>stable matching</a:t>
            </a:r>
          </a:p>
          <a:p>
            <a:pPr marL="0" indent="0">
              <a:buNone/>
            </a:pPr>
            <a:endParaRPr lang="en-US" sz="2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0596"/>
              </p:ext>
            </p:extLst>
          </p:nvPr>
        </p:nvGraphicFramePr>
        <p:xfrm>
          <a:off x="7464425" y="1198881"/>
          <a:ext cx="16383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Stanford’s preferences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27635"/>
              </p:ext>
            </p:extLst>
          </p:nvPr>
        </p:nvGraphicFramePr>
        <p:xfrm>
          <a:off x="4854575" y="1307467"/>
          <a:ext cx="2057400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7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Alice’s preferences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n-US" baseline="30000" dirty="0"/>
                        <a:t>st</a:t>
                      </a:r>
                      <a:r>
                        <a:rPr lang="en-US" dirty="0"/>
                        <a:t> 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Stanford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n-US" baseline="30000" dirty="0"/>
                        <a:t>nd</a:t>
                      </a:r>
                      <a:endParaRPr lang="en-US" dirty="0"/>
                    </a:p>
                  </a:txBody>
                  <a:tcPr>
                    <a:solidFill>
                      <a:srgbClr val="F0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>
                    <a:solidFill>
                      <a:srgbClr val="F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>
                    <a:solidFill>
                      <a:srgbClr val="D7CB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  <a:r>
                        <a:rPr lang="en-US" baseline="30000" dirty="0"/>
                        <a:t>th</a:t>
                      </a:r>
                      <a:endParaRPr lang="en-US" dirty="0"/>
                    </a:p>
                  </a:txBody>
                  <a:tcPr>
                    <a:solidFill>
                      <a:srgbClr val="F0E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UCSF</a:t>
                      </a:r>
                    </a:p>
                  </a:txBody>
                  <a:tcPr>
                    <a:solidFill>
                      <a:srgbClr val="F0E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832100" y="4343400"/>
            <a:ext cx="62992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Definition (blocking pair):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Given </a:t>
            </a:r>
            <a:r>
              <a:rPr lang="en-US" sz="2000" dirty="0">
                <a:solidFill>
                  <a:srgbClr val="0070C0"/>
                </a:solidFill>
              </a:rPr>
              <a:t>Matching M</a:t>
            </a:r>
            <a:r>
              <a:rPr lang="en-US" sz="2000" dirty="0"/>
              <a:t>, (</a:t>
            </a:r>
            <a:r>
              <a:rPr lang="en-US" sz="2000" dirty="0">
                <a:solidFill>
                  <a:srgbClr val="7030A0"/>
                </a:solidFill>
              </a:rPr>
              <a:t>Doctor i</a:t>
            </a:r>
            <a:r>
              <a:rPr lang="en-US" sz="2000" dirty="0"/>
              <a:t>, </a:t>
            </a:r>
            <a:r>
              <a:rPr lang="en-US" sz="2000" dirty="0">
                <a:solidFill>
                  <a:schemeClr val="accent1"/>
                </a:solidFill>
              </a:rPr>
              <a:t>Hospital j</a:t>
            </a:r>
            <a:r>
              <a:rPr lang="en-US" sz="2000" dirty="0"/>
              <a:t>) are a </a:t>
            </a:r>
            <a:r>
              <a:rPr lang="en-US" sz="2000" b="1" i="1" dirty="0">
                <a:solidFill>
                  <a:schemeClr val="accent6"/>
                </a:solidFill>
              </a:rPr>
              <a:t>blocking pair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if they prefer each other to their assignment in 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Definition (stable matching):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solidFill>
                  <a:srgbClr val="0070C0"/>
                </a:solidFill>
              </a:rPr>
              <a:t>M </a:t>
            </a:r>
            <a:r>
              <a:rPr lang="en-US" sz="2000" dirty="0"/>
              <a:t>is a </a:t>
            </a:r>
            <a:r>
              <a:rPr lang="en-US" sz="2000" b="1" i="1" dirty="0">
                <a:solidFill>
                  <a:srgbClr val="0070C0"/>
                </a:solidFill>
              </a:rPr>
              <a:t>stable matching</a:t>
            </a:r>
            <a:r>
              <a:rPr lang="en-US" sz="2000" dirty="0"/>
              <a:t> if there are no </a:t>
            </a:r>
            <a:r>
              <a:rPr lang="en-US" sz="2000" dirty="0">
                <a:solidFill>
                  <a:schemeClr val="accent6"/>
                </a:solidFill>
              </a:rPr>
              <a:t>blocking pairs</a:t>
            </a:r>
            <a:r>
              <a:rPr lang="en-US" sz="2000" dirty="0"/>
              <a:t>.</a:t>
            </a:r>
            <a:endParaRPr lang="en-US" sz="2400" dirty="0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7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Naïve attempt #1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825625"/>
            <a:ext cx="82740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Greedy algorithm:</a:t>
            </a:r>
          </a:p>
          <a:p>
            <a:pPr marL="0" indent="0">
              <a:buNone/>
            </a:pPr>
            <a:r>
              <a:rPr lang="en-US" dirty="0"/>
              <a:t>Step 1- match all the pairs (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j</a:t>
            </a:r>
            <a:r>
              <a:rPr lang="en-US" dirty="0"/>
              <a:t>) such that </a:t>
            </a:r>
            <a:br>
              <a:rPr lang="en-US" dirty="0"/>
            </a:br>
            <a:r>
              <a:rPr lang="en-US" dirty="0"/>
              <a:t>		</a:t>
            </a:r>
            <a:r>
              <a:rPr lang="en-US" dirty="0">
                <a:solidFill>
                  <a:schemeClr val="accent1"/>
                </a:solidFill>
              </a:rPr>
              <a:t>j</a:t>
            </a:r>
            <a:r>
              <a:rPr lang="en-US" dirty="0"/>
              <a:t> is </a:t>
            </a:r>
            <a:r>
              <a:rPr lang="en-US" dirty="0">
                <a:solidFill>
                  <a:srgbClr val="7030A0"/>
                </a:solidFill>
              </a:rPr>
              <a:t>i</a:t>
            </a:r>
            <a:r>
              <a:rPr lang="en-US" dirty="0"/>
              <a:t>’s top choice, and </a:t>
            </a:r>
            <a:r>
              <a:rPr lang="en-US" dirty="0" err="1">
                <a:solidFill>
                  <a:srgbClr val="7030A0"/>
                </a:solidFill>
              </a:rPr>
              <a:t>i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chemeClr val="accent1"/>
                </a:solidFill>
              </a:rPr>
              <a:t>j</a:t>
            </a:r>
            <a:r>
              <a:rPr lang="en-US" dirty="0"/>
              <a:t>’s top choice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Step 2- hopefully recurse on the rest somehow…</a:t>
            </a:r>
          </a:p>
          <a:p>
            <a:endParaRPr lang="en-US" dirty="0"/>
          </a:p>
          <a:p>
            <a:r>
              <a:rPr lang="en-US" dirty="0"/>
              <a:t>Observation: Step 1 never rules out any solution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27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68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25625"/>
            <a:ext cx="84709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Greedy attempt #2:</a:t>
            </a:r>
          </a:p>
          <a:p>
            <a:pPr marL="0" indent="0">
              <a:buNone/>
            </a:pPr>
            <a:r>
              <a:rPr lang="en-US" dirty="0"/>
              <a:t>Step 1- try to match every doctor to her favorite hospital</a:t>
            </a:r>
          </a:p>
          <a:p>
            <a:pPr lvl="1"/>
            <a:r>
              <a:rPr lang="en-US" dirty="0"/>
              <a:t>Break ties by hospital preference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Step 2- hopefully recurse on the rest somehow…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28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slightly more ambitious attempt</a:t>
            </a:r>
            <a:endParaRPr lang="en-US" sz="4000" dirty="0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02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825625"/>
            <a:ext cx="84709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Greedy attempt #2:</a:t>
            </a:r>
          </a:p>
          <a:p>
            <a:pPr marL="0" indent="0">
              <a:buNone/>
            </a:pPr>
            <a:r>
              <a:rPr lang="en-US" dirty="0"/>
              <a:t>Step 1- try to match every doctor to her favorite hospital</a:t>
            </a:r>
          </a:p>
          <a:p>
            <a:pPr lvl="1"/>
            <a:r>
              <a:rPr lang="en-US" dirty="0"/>
              <a:t>Break ties by hospital preference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We’re already wrong!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6924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6924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6924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6101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6101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32258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32258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9591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9591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32258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32258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26969" y="5099722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26969" y="4645974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5663" y="5914506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5663" y="5460758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37621" y="6546732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37621" y="6092984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A slightly more ambitious attempt</a:t>
            </a:r>
            <a:endParaRPr lang="en-US" sz="4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4724400" y="878903"/>
            <a:ext cx="4330700" cy="113877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Think-pair-share!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Matching (</a:t>
            </a:r>
            <a:r>
              <a:rPr lang="en-US" sz="2400" b="1" dirty="0" err="1">
                <a:solidFill>
                  <a:srgbClr val="7030A0"/>
                </a:solidFill>
              </a:rPr>
              <a:t>C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,</a:t>
            </a:r>
            <a:r>
              <a:rPr lang="en-US" sz="2400" b="1" dirty="0" err="1">
                <a:solidFill>
                  <a:schemeClr val="accent1"/>
                </a:solidFill>
              </a:rPr>
              <a:t>y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) was a bad idea…</a:t>
            </a:r>
            <a:b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How could we avoid it?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5334" y="-2169"/>
            <a:ext cx="2496832" cy="9998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extBox 26"/>
          <p:cNvSpPr txBox="1"/>
          <p:nvPr/>
        </p:nvSpPr>
        <p:spPr>
          <a:xfrm>
            <a:off x="4876800" y="4020988"/>
            <a:ext cx="4126001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txBody>
          <a:bodyPr wrap="none" lIns="91440" rIns="91440" rtlCol="0">
            <a:spAutoFit/>
          </a:bodyPr>
          <a:lstStyle/>
          <a:p>
            <a:pPr marL="91440" indent="-182880">
              <a:buFont typeface="Arial" pitchFamily="34" charset="0"/>
              <a:buChar char="•"/>
            </a:pPr>
            <a:r>
              <a:rPr lang="en-US" sz="2400" dirty="0"/>
              <a:t>Step 1: </a:t>
            </a:r>
            <a:r>
              <a:rPr lang="en-US" sz="2400" dirty="0">
                <a:solidFill>
                  <a:srgbClr val="7030A0"/>
                </a:solidFill>
              </a:rPr>
              <a:t>A,B</a:t>
            </a:r>
            <a:r>
              <a:rPr lang="en-US" sz="2400" dirty="0"/>
              <a:t> want </a:t>
            </a:r>
            <a:r>
              <a:rPr lang="en-US" sz="2400" dirty="0">
                <a:solidFill>
                  <a:schemeClr val="accent1"/>
                </a:solidFill>
              </a:rPr>
              <a:t>x,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7030A0"/>
                </a:solidFill>
              </a:rPr>
              <a:t>C</a:t>
            </a:r>
            <a:r>
              <a:rPr lang="en-US" sz="2400" dirty="0"/>
              <a:t> wants </a:t>
            </a:r>
            <a:r>
              <a:rPr lang="en-US" sz="24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400" dirty="0"/>
              <a:t>       so we </a:t>
            </a:r>
            <a:r>
              <a:rPr lang="en-US" sz="2400" b="1" dirty="0">
                <a:solidFill>
                  <a:srgbClr val="0070C0"/>
                </a:solidFill>
              </a:rPr>
              <a:t>match</a:t>
            </a:r>
            <a:r>
              <a:rPr lang="en-US" sz="2400" dirty="0"/>
              <a:t> (</a:t>
            </a:r>
            <a:r>
              <a:rPr lang="en-US" sz="2400" dirty="0" err="1">
                <a:solidFill>
                  <a:srgbClr val="7030A0"/>
                </a:solidFill>
              </a:rPr>
              <a:t>A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chemeClr val="accent1"/>
                </a:solidFill>
              </a:rPr>
              <a:t>x</a:t>
            </a:r>
            <a:r>
              <a:rPr lang="en-US" sz="2400" dirty="0"/>
              <a:t>) and (</a:t>
            </a:r>
            <a:r>
              <a:rPr lang="en-US" sz="2400" dirty="0" err="1">
                <a:solidFill>
                  <a:srgbClr val="7030A0"/>
                </a:solidFill>
              </a:rPr>
              <a:t>C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chemeClr val="accent1"/>
                </a:solidFill>
              </a:rPr>
              <a:t>y</a:t>
            </a:r>
            <a:r>
              <a:rPr lang="en-US" sz="2400" dirty="0"/>
              <a:t>) </a:t>
            </a:r>
          </a:p>
          <a:p>
            <a:pPr indent="-182880">
              <a:buFont typeface="Arial" pitchFamily="34" charset="0"/>
              <a:buChar char="•"/>
            </a:pPr>
            <a:r>
              <a:rPr lang="en-US" sz="2400" dirty="0"/>
              <a:t>But now (</a:t>
            </a:r>
            <a:r>
              <a:rPr lang="en-US" sz="2400" dirty="0" err="1">
                <a:solidFill>
                  <a:srgbClr val="7030A0"/>
                </a:solidFill>
              </a:rPr>
              <a:t>B</a:t>
            </a:r>
            <a:r>
              <a:rPr lang="en-US" sz="2400" dirty="0" err="1"/>
              <a:t>,</a:t>
            </a:r>
            <a:r>
              <a:rPr lang="en-US" sz="2400" dirty="0" err="1">
                <a:solidFill>
                  <a:schemeClr val="accent1"/>
                </a:solidFill>
              </a:rPr>
              <a:t>y</a:t>
            </a:r>
            <a:r>
              <a:rPr lang="en-US" sz="2400" dirty="0"/>
              <a:t>) is </a:t>
            </a:r>
            <a:r>
              <a:rPr lang="en-US" sz="2400" b="1" dirty="0">
                <a:solidFill>
                  <a:schemeClr val="accent6"/>
                </a:solidFill>
              </a:rPr>
              <a:t>blocking</a:t>
            </a:r>
            <a:r>
              <a:rPr lang="en-US" sz="2400" dirty="0"/>
              <a:t>!</a:t>
            </a:r>
          </a:p>
        </p:txBody>
      </p:sp>
      <p:sp>
        <p:nvSpPr>
          <p:cNvPr id="28" name="TextBox 27"/>
          <p:cNvSpPr txBox="1"/>
          <p:nvPr/>
        </p:nvSpPr>
        <p:spPr>
          <a:xfrm rot="17039409">
            <a:off x="2123633" y="5382203"/>
            <a:ext cx="88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doctors</a:t>
            </a:r>
          </a:p>
        </p:txBody>
      </p:sp>
      <p:sp>
        <p:nvSpPr>
          <p:cNvPr id="2" name="Rectangle 1"/>
          <p:cNvSpPr/>
          <p:nvPr/>
        </p:nvSpPr>
        <p:spPr>
          <a:xfrm rot="5044938">
            <a:off x="4845943" y="5728181"/>
            <a:ext cx="1073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hospitals </a:t>
            </a:r>
            <a:endParaRPr lang="en-US" dirty="0"/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19F29A1-5F2C-4E8F-A623-A67D8A1C9A10}"/>
              </a:ext>
            </a:extLst>
          </p:cNvPr>
          <p:cNvSpPr/>
          <p:nvPr/>
        </p:nvSpPr>
        <p:spPr>
          <a:xfrm>
            <a:off x="2964581" y="4615808"/>
            <a:ext cx="1944303" cy="620335"/>
          </a:xfrm>
          <a:custGeom>
            <a:avLst/>
            <a:gdLst>
              <a:gd name="connsiteX0" fmla="*/ 0 w 1944303"/>
              <a:gd name="connsiteY0" fmla="*/ 4318 h 620335"/>
              <a:gd name="connsiteX1" fmla="*/ 1376413 w 1944303"/>
              <a:gd name="connsiteY1" fmla="*/ 90946 h 620335"/>
              <a:gd name="connsiteX2" fmla="*/ 1944303 w 1944303"/>
              <a:gd name="connsiteY2" fmla="*/ 620335 h 62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4303" h="620335">
                <a:moveTo>
                  <a:pt x="0" y="4318"/>
                </a:moveTo>
                <a:cubicBezTo>
                  <a:pt x="526181" y="-3703"/>
                  <a:pt x="1052363" y="-11723"/>
                  <a:pt x="1376413" y="90946"/>
                </a:cubicBezTo>
                <a:cubicBezTo>
                  <a:pt x="1700463" y="193615"/>
                  <a:pt x="1822383" y="406975"/>
                  <a:pt x="1944303" y="620335"/>
                </a:cubicBezTo>
              </a:path>
            </a:pathLst>
          </a:custGeom>
          <a:noFill/>
          <a:ln w="1016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E76D87-67CD-4EC9-A1C8-B064A92A6428}"/>
              </a:ext>
            </a:extLst>
          </p:cNvPr>
          <p:cNvSpPr/>
          <p:nvPr/>
        </p:nvSpPr>
        <p:spPr>
          <a:xfrm>
            <a:off x="3033221" y="6477801"/>
            <a:ext cx="1712034" cy="268803"/>
          </a:xfrm>
          <a:custGeom>
            <a:avLst/>
            <a:gdLst>
              <a:gd name="connsiteX0" fmla="*/ 0 w 1568918"/>
              <a:gd name="connsiteY0" fmla="*/ 211756 h 264512"/>
              <a:gd name="connsiteX1" fmla="*/ 1106905 w 1568918"/>
              <a:gd name="connsiteY1" fmla="*/ 250257 h 264512"/>
              <a:gd name="connsiteX2" fmla="*/ 1568918 w 1568918"/>
              <a:gd name="connsiteY2" fmla="*/ 0 h 26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8918" h="264512">
                <a:moveTo>
                  <a:pt x="0" y="211756"/>
                </a:moveTo>
                <a:cubicBezTo>
                  <a:pt x="422709" y="248653"/>
                  <a:pt x="845419" y="285550"/>
                  <a:pt x="1106905" y="250257"/>
                </a:cubicBezTo>
                <a:cubicBezTo>
                  <a:pt x="1368391" y="214964"/>
                  <a:pt x="1468654" y="107482"/>
                  <a:pt x="1568918" y="0"/>
                </a:cubicBezTo>
              </a:path>
            </a:pathLst>
          </a:custGeom>
          <a:noFill/>
          <a:ln w="1016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5" grpId="0"/>
      <p:bldP spid="57" grpId="0"/>
      <p:bldP spid="59" grpId="0"/>
      <p:bldP spid="39" grpId="0" animBg="1"/>
      <p:bldP spid="27" grpId="0" animBg="1"/>
      <p:bldP spid="28" grpId="0"/>
      <p:bldP spid="2" grpId="0"/>
      <p:bldP spid="24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" y="365126"/>
            <a:ext cx="8773886" cy="1325563"/>
          </a:xfrm>
        </p:spPr>
        <p:txBody>
          <a:bodyPr/>
          <a:lstStyle/>
          <a:p>
            <a:r>
              <a:rPr lang="en-US" dirty="0">
                <a:solidFill>
                  <a:srgbClr val="FD7300"/>
                </a:solidFill>
              </a:rPr>
              <a:t>Recap: </a:t>
            </a:r>
            <a:r>
              <a:rPr lang="en-US" dirty="0"/>
              <a:t>One way to greedy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1825625"/>
            <a:ext cx="8773886" cy="4351338"/>
          </a:xfrm>
        </p:spPr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dirty="0"/>
              <a:t>Show (or hope) that your choice never rules out success.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At every step, there exists an optimal solution consistent with the choices we’ve made so far.</a:t>
            </a:r>
          </a:p>
          <a:p>
            <a:pPr lvl="1"/>
            <a:r>
              <a:rPr lang="en-US" dirty="0"/>
              <a:t>At the end of the day: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you’ve built only one solution, 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having ruled out success, 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so your solution must be correct.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06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5516026" y="4473574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367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9449"/>
            <a:ext cx="8826500" cy="302771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(</a:t>
            </a:r>
            <a:r>
              <a:rPr lang="en-US" b="1" dirty="0">
                <a:solidFill>
                  <a:schemeClr val="accent6"/>
                </a:solidFill>
              </a:rPr>
              <a:t>blocking pair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/>
              <a:t>Given </a:t>
            </a:r>
            <a:r>
              <a:rPr lang="en-US" dirty="0">
                <a:solidFill>
                  <a:srgbClr val="0070C0"/>
                </a:solidFill>
              </a:rPr>
              <a:t>Matching M</a:t>
            </a:r>
            <a:r>
              <a:rPr lang="en-US" dirty="0"/>
              <a:t>, (</a:t>
            </a:r>
            <a:r>
              <a:rPr lang="en-US" dirty="0">
                <a:solidFill>
                  <a:srgbClr val="7030A0"/>
                </a:solidFill>
              </a:rPr>
              <a:t>Doctor i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Hospital j</a:t>
            </a:r>
            <a:r>
              <a:rPr lang="en-US" dirty="0"/>
              <a:t>) are a </a:t>
            </a:r>
            <a:r>
              <a:rPr lang="en-US" b="1" i="1" dirty="0">
                <a:solidFill>
                  <a:schemeClr val="accent6"/>
                </a:solidFill>
              </a:rPr>
              <a:t>blocking pair</a:t>
            </a:r>
            <a:r>
              <a:rPr lang="en-US" dirty="0"/>
              <a:t> if they prefer each other to their assignment in </a:t>
            </a:r>
            <a:r>
              <a:rPr lang="en-US" dirty="0">
                <a:solidFill>
                  <a:srgbClr val="0070C0"/>
                </a:solidFill>
              </a:rPr>
              <a:t>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Definition (stable matching):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 </a:t>
            </a:r>
            <a:r>
              <a:rPr lang="en-US" dirty="0"/>
              <a:t>is a </a:t>
            </a:r>
            <a:r>
              <a:rPr lang="en-US" b="1" i="1" dirty="0">
                <a:solidFill>
                  <a:srgbClr val="0070C0"/>
                </a:solidFill>
              </a:rPr>
              <a:t>stable matching</a:t>
            </a:r>
            <a:r>
              <a:rPr lang="en-US" dirty="0"/>
              <a:t> if there are no </a:t>
            </a:r>
            <a:r>
              <a:rPr lang="en-US" dirty="0">
                <a:solidFill>
                  <a:schemeClr val="accent6"/>
                </a:solidFill>
              </a:rPr>
              <a:t>blocking pairs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0" y="5209267"/>
            <a:ext cx="8712200" cy="1512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For every unmatched pair (</a:t>
            </a:r>
            <a:r>
              <a:rPr lang="en-US" sz="2800" dirty="0" err="1">
                <a:solidFill>
                  <a:srgbClr val="7030A0"/>
                </a:solidFill>
              </a:rPr>
              <a:t>i</a:t>
            </a:r>
            <a:r>
              <a:rPr lang="en-US" sz="2800" dirty="0" err="1">
                <a:solidFill>
                  <a:prstClr val="black"/>
                </a:solidFill>
              </a:rPr>
              <a:t>,</a:t>
            </a:r>
            <a:r>
              <a:rPr lang="en-US" sz="2800" dirty="0" err="1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):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</a:rPr>
              <a:t>Doctor i</a:t>
            </a:r>
            <a:r>
              <a:rPr lang="en-US" sz="2800" dirty="0">
                <a:solidFill>
                  <a:prstClr val="black"/>
                </a:solidFill>
              </a:rPr>
              <a:t> prefers Hospital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Hospital 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prstClr val="black"/>
                </a:solidFill>
              </a:rPr>
              <a:t>, or;</a:t>
            </a:r>
          </a:p>
          <a:p>
            <a:pPr marL="457200" lvl="0" indent="-45720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</a:rPr>
              <a:t>Hospital j</a:t>
            </a:r>
            <a:r>
              <a:rPr lang="en-US" sz="2800" dirty="0">
                <a:solidFill>
                  <a:prstClr val="black"/>
                </a:solidFill>
              </a:rPr>
              <a:t> prefers Doctor </a:t>
            </a:r>
            <a:r>
              <a:rPr lang="en-US" sz="2800" dirty="0">
                <a:solidFill>
                  <a:srgbClr val="0070C0"/>
                </a:solidFill>
              </a:rPr>
              <a:t>M(</a:t>
            </a:r>
            <a:r>
              <a:rPr lang="en-US" sz="2800" dirty="0">
                <a:solidFill>
                  <a:schemeClr val="accent1"/>
                </a:solidFill>
              </a:rPr>
              <a:t>j</a:t>
            </a:r>
            <a:r>
              <a:rPr lang="en-US" sz="2800" dirty="0">
                <a:solidFill>
                  <a:srgbClr val="0070C0"/>
                </a:solidFill>
              </a:rPr>
              <a:t>)</a:t>
            </a:r>
            <a:r>
              <a:rPr lang="en-US" sz="2800" dirty="0">
                <a:solidFill>
                  <a:prstClr val="black"/>
                </a:solidFill>
              </a:rPr>
              <a:t> over Doctor </a:t>
            </a:r>
            <a:r>
              <a:rPr lang="en-US" sz="2800" dirty="0">
                <a:solidFill>
                  <a:srgbClr val="7030A0"/>
                </a:solidFill>
              </a:rPr>
              <a:t>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0" name="Left-Right Arrow 9"/>
          <p:cNvSpPr/>
          <p:nvPr/>
        </p:nvSpPr>
        <p:spPr>
          <a:xfrm rot="5400000">
            <a:off x="4266603" y="4305899"/>
            <a:ext cx="1485898" cy="100210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equivalent</a:t>
            </a:r>
          </a:p>
        </p:txBody>
      </p:sp>
    </p:spTree>
    <p:extLst>
      <p:ext uri="{BB962C8B-B14F-4D97-AF65-F5344CB8AC3E}">
        <p14:creationId xmlns:p14="http://schemas.microsoft.com/office/powerpoint/2010/main" val="2592078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968625"/>
            <a:ext cx="8162925" cy="263500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3200" dirty="0"/>
              <a:t>[Gale Shapley ‘62] -&gt; 2012 Nobel Prize* in Econ!</a:t>
            </a:r>
            <a:br>
              <a:rPr lang="en-US" sz="3200" dirty="0"/>
            </a:br>
            <a:br>
              <a:rPr lang="en-US" sz="3200" dirty="0"/>
            </a:b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*- Joint w/ Al Roth from Stanford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0050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62360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921" y="2670205"/>
            <a:ext cx="3035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1:</a:t>
            </a:r>
          </a:p>
          <a:p>
            <a:r>
              <a:rPr lang="en-US" sz="2000" dirty="0">
                <a:solidFill>
                  <a:srgbClr val="7030A0"/>
                </a:solidFill>
              </a:rPr>
              <a:t>A</a:t>
            </a:r>
            <a:r>
              <a:rPr lang="en-US" sz="2000" dirty="0"/>
              <a:t>, </a:t>
            </a:r>
            <a:r>
              <a:rPr lang="en-US" sz="2000" dirty="0">
                <a:solidFill>
                  <a:srgbClr val="7030A0"/>
                </a:solidFill>
              </a:rPr>
              <a:t>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</a:t>
            </a:r>
            <a:r>
              <a:rPr lang="en-US" sz="2000" dirty="0"/>
              <a:t>;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So we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8" idx="6"/>
            <a:endCxn id="30" idx="2"/>
          </p:cNvCxnSpPr>
          <p:nvPr/>
        </p:nvCxnSpPr>
        <p:spPr>
          <a:xfrm flipV="1">
            <a:off x="5285084" y="4200050"/>
            <a:ext cx="1172866" cy="274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5431" y="6351"/>
            <a:ext cx="352425" cy="365125"/>
          </a:xfrm>
        </p:spPr>
        <p:txBody>
          <a:bodyPr/>
          <a:lstStyle/>
          <a:p>
            <a:fld id="{5E097E95-2F81-B442-9DCC-A937922D59F7}" type="slidenum">
              <a:rPr lang="en-US" smtClean="0"/>
              <a:t>34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00421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8" idx="6"/>
            <a:endCxn id="30" idx="2"/>
          </p:cNvCxnSpPr>
          <p:nvPr/>
        </p:nvCxnSpPr>
        <p:spPr>
          <a:xfrm flipV="1">
            <a:off x="5285084" y="4200050"/>
            <a:ext cx="1172866" cy="27408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7" idx="6"/>
            <a:endCxn id="30" idx="2"/>
          </p:cNvCxnSpPr>
          <p:nvPr/>
        </p:nvCxnSpPr>
        <p:spPr>
          <a:xfrm>
            <a:off x="5285084" y="3786863"/>
            <a:ext cx="1172866" cy="413187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921" y="2670205"/>
            <a:ext cx="38438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2(a):</a:t>
            </a:r>
          </a:p>
          <a:p>
            <a:r>
              <a:rPr lang="en-US" sz="2000" dirty="0"/>
              <a:t>Now notice that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is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</a:t>
            </a:r>
            <a:endParaRPr lang="en-US" sz="2000" dirty="0"/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endParaRPr lang="en-US" sz="2000" dirty="0"/>
          </a:p>
        </p:txBody>
      </p:sp>
      <p:sp>
        <p:nvSpPr>
          <p:cNvPr id="38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185801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25700" y="458311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425700" y="5410995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/>
          <p:cNvSpPr/>
          <p:nvPr/>
        </p:nvSpPr>
        <p:spPr>
          <a:xfrm>
            <a:off x="2425700" y="6238876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51854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10" name="Oval 9"/>
          <p:cNvSpPr/>
          <p:nvPr/>
        </p:nvSpPr>
        <p:spPr>
          <a:xfrm>
            <a:off x="4343400" y="6013332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3" name="Straight Arrow Connector 12"/>
          <p:cNvCxnSpPr>
            <a:stCxn id="6" idx="6"/>
            <a:endCxn id="9" idx="2"/>
          </p:cNvCxnSpPr>
          <p:nvPr/>
        </p:nvCxnSpPr>
        <p:spPr>
          <a:xfrm flipV="1">
            <a:off x="2959100" y="5452150"/>
            <a:ext cx="1384300" cy="22554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6"/>
            <a:endCxn id="9" idx="2"/>
          </p:cNvCxnSpPr>
          <p:nvPr/>
        </p:nvCxnSpPr>
        <p:spPr>
          <a:xfrm>
            <a:off x="2959100" y="4849813"/>
            <a:ext cx="1384300" cy="602337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0"/>
            <a:endCxn id="5" idx="0"/>
          </p:cNvCxnSpPr>
          <p:nvPr/>
        </p:nvCxnSpPr>
        <p:spPr>
          <a:xfrm flipH="1" flipV="1">
            <a:off x="2692400" y="4583113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0"/>
            <a:endCxn id="6" idx="0"/>
          </p:cNvCxnSpPr>
          <p:nvPr/>
        </p:nvCxnSpPr>
        <p:spPr>
          <a:xfrm flipH="1" flipV="1">
            <a:off x="2692400" y="5410995"/>
            <a:ext cx="1917700" cy="60233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10" idx="2"/>
          </p:cNvCxnSpPr>
          <p:nvPr/>
        </p:nvCxnSpPr>
        <p:spPr>
          <a:xfrm flipV="1">
            <a:off x="2959100" y="6280032"/>
            <a:ext cx="1384300" cy="225544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6"/>
            <a:endCxn id="10" idx="2"/>
          </p:cNvCxnSpPr>
          <p:nvPr/>
        </p:nvCxnSpPr>
        <p:spPr>
          <a:xfrm>
            <a:off x="2959100" y="5677695"/>
            <a:ext cx="1384300" cy="60233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368300" y="5091114"/>
            <a:ext cx="17907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68300" y="4637366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Doctor’s #1 choice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346994" y="5905898"/>
            <a:ext cx="179070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6994" y="5452150"/>
            <a:ext cx="19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Doctor’s #2 choice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78952" y="6538124"/>
            <a:ext cx="1790700" cy="0"/>
          </a:xfrm>
          <a:prstGeom prst="straightConnector1">
            <a:avLst/>
          </a:prstGeom>
          <a:ln w="38100">
            <a:solidFill>
              <a:schemeClr val="accent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78952" y="6084376"/>
            <a:ext cx="203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Hospital’s #1 choice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7" idx="6"/>
            <a:endCxn id="30" idx="2"/>
          </p:cNvCxnSpPr>
          <p:nvPr/>
        </p:nvCxnSpPr>
        <p:spPr>
          <a:xfrm>
            <a:off x="5285084" y="3786863"/>
            <a:ext cx="1172866" cy="4131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73921" y="2670205"/>
            <a:ext cx="3214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2(b):</a:t>
            </a:r>
          </a:p>
          <a:p>
            <a:r>
              <a:rPr lang="en-US" sz="2000" dirty="0"/>
              <a:t>Add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to the </a:t>
            </a:r>
            <a:r>
              <a:rPr lang="en-US" sz="2000" dirty="0">
                <a:solidFill>
                  <a:srgbClr val="0070C0"/>
                </a:solidFill>
              </a:rPr>
              <a:t>matching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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(and remove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endParaRPr lang="en-US" sz="2000" dirty="0"/>
          </a:p>
        </p:txBody>
      </p:sp>
      <p:sp>
        <p:nvSpPr>
          <p:cNvPr id="35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755567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3921" y="2670205"/>
            <a:ext cx="321415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Algorithm iteration 2(b):</a:t>
            </a:r>
          </a:p>
          <a:p>
            <a:r>
              <a:rPr lang="en-US" sz="2000" dirty="0"/>
              <a:t>Add</a:t>
            </a:r>
            <a:r>
              <a:rPr lang="en-US" sz="2000" dirty="0">
                <a:solidFill>
                  <a:srgbClr val="7030A0"/>
                </a:solidFill>
              </a:rPr>
              <a:t>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to the </a:t>
            </a:r>
            <a:r>
              <a:rPr lang="en-US" sz="2000" dirty="0">
                <a:solidFill>
                  <a:srgbClr val="0070C0"/>
                </a:solidFill>
              </a:rPr>
              <a:t>matching</a:t>
            </a:r>
            <a:r>
              <a:rPr lang="en-US" sz="2000" b="1" dirty="0"/>
              <a:t> </a:t>
            </a:r>
            <a:r>
              <a:rPr lang="en-US" sz="2000" b="1" dirty="0">
                <a:sym typeface="Wingdings" pitchFamily="2" charset="2"/>
              </a:rPr>
              <a:t></a:t>
            </a:r>
            <a:endParaRPr lang="en-US" sz="2000" dirty="0">
              <a:sym typeface="Wingdings" pitchFamily="2" charset="2"/>
            </a:endParaRPr>
          </a:p>
          <a:p>
            <a:r>
              <a:rPr lang="en-US" sz="2000" dirty="0">
                <a:sym typeface="Wingdings" pitchFamily="2" charset="2"/>
              </a:rPr>
              <a:t>(and remove </a:t>
            </a:r>
            <a:r>
              <a:rPr lang="en-US" sz="2000" dirty="0"/>
              <a:t>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))</a:t>
            </a:r>
          </a:p>
          <a:p>
            <a:r>
              <a:rPr lang="en-US" sz="2000" dirty="0">
                <a:solidFill>
                  <a:srgbClr val="7030A0"/>
                </a:solidFill>
              </a:rPr>
              <a:t> </a:t>
            </a:r>
            <a:endParaRPr lang="en-US" sz="2000" dirty="0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6" name="Oval 25"/>
          <p:cNvSpPr/>
          <p:nvPr/>
        </p:nvSpPr>
        <p:spPr>
          <a:xfrm>
            <a:off x="4751684" y="2857381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</a:t>
            </a:r>
          </a:p>
        </p:txBody>
      </p:sp>
      <p:sp>
        <p:nvSpPr>
          <p:cNvPr id="27" name="Oval 26"/>
          <p:cNvSpPr/>
          <p:nvPr/>
        </p:nvSpPr>
        <p:spPr>
          <a:xfrm>
            <a:off x="4751684" y="3520163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28" name="Oval 27"/>
          <p:cNvSpPr/>
          <p:nvPr/>
        </p:nvSpPr>
        <p:spPr>
          <a:xfrm>
            <a:off x="4751684" y="4207432"/>
            <a:ext cx="533400" cy="533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</a:t>
            </a:r>
          </a:p>
        </p:txBody>
      </p:sp>
      <p:sp>
        <p:nvSpPr>
          <p:cNvPr id="29" name="Oval 28"/>
          <p:cNvSpPr/>
          <p:nvPr/>
        </p:nvSpPr>
        <p:spPr>
          <a:xfrm>
            <a:off x="6457950" y="3105468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x</a:t>
            </a:r>
          </a:p>
        </p:txBody>
      </p:sp>
      <p:sp>
        <p:nvSpPr>
          <p:cNvPr id="30" name="Oval 29"/>
          <p:cNvSpPr/>
          <p:nvPr/>
        </p:nvSpPr>
        <p:spPr>
          <a:xfrm>
            <a:off x="6457950" y="3933350"/>
            <a:ext cx="533400" cy="53340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y</a:t>
            </a:r>
          </a:p>
        </p:txBody>
      </p:sp>
      <p:cxnSp>
        <p:nvCxnSpPr>
          <p:cNvPr id="16" name="Straight Connector 15"/>
          <p:cNvCxnSpPr>
            <a:stCxn id="26" idx="6"/>
            <a:endCxn id="29" idx="2"/>
          </p:cNvCxnSpPr>
          <p:nvPr/>
        </p:nvCxnSpPr>
        <p:spPr>
          <a:xfrm>
            <a:off x="5285084" y="3124081"/>
            <a:ext cx="1172866" cy="2480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7" idx="6"/>
            <a:endCxn id="30" idx="2"/>
          </p:cNvCxnSpPr>
          <p:nvPr/>
        </p:nvCxnSpPr>
        <p:spPr>
          <a:xfrm>
            <a:off x="5285084" y="3786863"/>
            <a:ext cx="1172866" cy="41318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40750"/>
            <a:ext cx="2511144" cy="23879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97112" y="6476040"/>
            <a:ext cx="310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Lucky the Lackadaisical Lemur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495304" y="5282675"/>
            <a:ext cx="3522824" cy="132343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none" lIns="45720" rIns="45720" rtlCol="0">
            <a:spAutoFit/>
          </a:bodyPr>
          <a:lstStyle/>
          <a:p>
            <a:r>
              <a:rPr lang="en-US" sz="2000" dirty="0"/>
              <a:t>The issue was:</a:t>
            </a:r>
            <a:br>
              <a:rPr lang="en-US" sz="2000" dirty="0"/>
            </a:br>
            <a:r>
              <a:rPr lang="en-US" sz="2000" dirty="0">
                <a:solidFill>
                  <a:srgbClr val="7030A0"/>
                </a:solidFill>
              </a:rPr>
              <a:t>A,B</a:t>
            </a:r>
            <a:r>
              <a:rPr lang="en-US" sz="2000" dirty="0"/>
              <a:t> want </a:t>
            </a:r>
            <a:r>
              <a:rPr lang="en-US" sz="2000" dirty="0">
                <a:solidFill>
                  <a:schemeClr val="accent1"/>
                </a:solidFill>
              </a:rPr>
              <a:t>x,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C</a:t>
            </a:r>
            <a:r>
              <a:rPr lang="en-US" sz="2000" dirty="0"/>
              <a:t> wants </a:t>
            </a:r>
            <a:r>
              <a:rPr lang="en-US" sz="2000" dirty="0">
                <a:solidFill>
                  <a:schemeClr val="accent1"/>
                </a:solidFill>
              </a:rPr>
              <a:t>y</a:t>
            </a:r>
          </a:p>
          <a:p>
            <a:r>
              <a:rPr lang="en-US" sz="2000" dirty="0"/>
              <a:t>we tried to match (</a:t>
            </a:r>
            <a:r>
              <a:rPr lang="en-US" sz="2000" dirty="0" err="1">
                <a:solidFill>
                  <a:srgbClr val="7030A0"/>
                </a:solidFill>
              </a:rPr>
              <a:t>A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x</a:t>
            </a:r>
            <a:r>
              <a:rPr lang="en-US" sz="2000" dirty="0"/>
              <a:t>) and (</a:t>
            </a:r>
            <a:r>
              <a:rPr lang="en-US" sz="2000" dirty="0" err="1">
                <a:solidFill>
                  <a:srgbClr val="7030A0"/>
                </a:solidFill>
              </a:rPr>
              <a:t>C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</a:t>
            </a:r>
          </a:p>
          <a:p>
            <a:r>
              <a:rPr lang="en-US" sz="2000" dirty="0"/>
              <a:t>but then (</a:t>
            </a:r>
            <a:r>
              <a:rPr lang="en-US" sz="2000" dirty="0" err="1">
                <a:solidFill>
                  <a:srgbClr val="7030A0"/>
                </a:solidFill>
              </a:rPr>
              <a:t>B</a:t>
            </a:r>
            <a:r>
              <a:rPr lang="en-US" sz="2000" dirty="0" err="1"/>
              <a:t>,</a:t>
            </a:r>
            <a:r>
              <a:rPr lang="en-US" sz="2000" dirty="0" err="1">
                <a:solidFill>
                  <a:schemeClr val="accent1"/>
                </a:solidFill>
              </a:rPr>
              <a:t>y</a:t>
            </a:r>
            <a:r>
              <a:rPr lang="en-US" sz="2000" dirty="0"/>
              <a:t>) was </a:t>
            </a:r>
            <a:r>
              <a:rPr lang="en-US" sz="2000" b="1" dirty="0">
                <a:solidFill>
                  <a:schemeClr val="accent6"/>
                </a:solidFill>
              </a:rPr>
              <a:t>blocking</a:t>
            </a:r>
            <a:r>
              <a:rPr lang="en-US" sz="2000" dirty="0"/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A0D0D-915E-3543-B6ED-1F22BE6862E5}"/>
              </a:ext>
            </a:extLst>
          </p:cNvPr>
          <p:cNvSpPr txBox="1"/>
          <p:nvPr/>
        </p:nvSpPr>
        <p:spPr>
          <a:xfrm>
            <a:off x="2345772" y="4667953"/>
            <a:ext cx="23201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Don’t worry </a:t>
            </a:r>
            <a:br>
              <a:rPr lang="en-US" dirty="0"/>
            </a:br>
            <a:r>
              <a:rPr lang="en-US" dirty="0"/>
              <a:t>Just switch around </a:t>
            </a:r>
            <a:br>
              <a:rPr lang="en-US" dirty="0"/>
            </a:br>
            <a:r>
              <a:rPr lang="en-US" dirty="0"/>
              <a:t>until no blocking pairs!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73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797" y="1589882"/>
            <a:ext cx="8644606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Main idea: </a:t>
            </a:r>
            <a:r>
              <a:rPr lang="en-US" b="1" i="1" dirty="0">
                <a:solidFill>
                  <a:srgbClr val="0070C0"/>
                </a:solidFill>
              </a:rPr>
              <a:t>try</a:t>
            </a:r>
            <a:r>
              <a:rPr lang="en-US" dirty="0">
                <a:solidFill>
                  <a:srgbClr val="0070C0"/>
                </a:solidFill>
              </a:rPr>
              <a:t> to match each doctor to top choice;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if you discover a </a:t>
            </a:r>
            <a:r>
              <a:rPr lang="en-US" dirty="0">
                <a:solidFill>
                  <a:schemeClr val="accent6"/>
                </a:solidFill>
              </a:rPr>
              <a:t>blocking pair</a:t>
            </a:r>
            <a:r>
              <a:rPr lang="en-US" dirty="0">
                <a:solidFill>
                  <a:srgbClr val="0070C0"/>
                </a:solidFill>
              </a:rPr>
              <a:t>, just switch the matching!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28650" y="30321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0" y="0"/>
            <a:ext cx="352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7796" y="2696235"/>
            <a:ext cx="890872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u="sng" dirty="0"/>
              <a:t>Almost-pseudo-code:</a:t>
            </a:r>
          </a:p>
          <a:p>
            <a:r>
              <a:rPr lang="en-US" sz="2200" b="1" dirty="0"/>
              <a:t>While</a:t>
            </a:r>
            <a:r>
              <a:rPr lang="en-US" sz="2200" dirty="0"/>
              <a:t> there is an unmatched doctor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/>
              <a:t>:</a:t>
            </a:r>
          </a:p>
          <a:p>
            <a:r>
              <a:rPr lang="en-US" sz="2200" dirty="0"/>
              <a:t>	Try to match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/>
              <a:t> to next-favorite </a:t>
            </a:r>
            <a:r>
              <a:rPr lang="en-US" sz="2200" dirty="0">
                <a:solidFill>
                  <a:schemeClr val="accent1"/>
                </a:solidFill>
              </a:rPr>
              <a:t>hospital</a:t>
            </a:r>
            <a:r>
              <a:rPr lang="en-US" sz="2200" dirty="0"/>
              <a:t> on her list;</a:t>
            </a:r>
          </a:p>
          <a:p>
            <a:endParaRPr lang="en-US" sz="2200" dirty="0"/>
          </a:p>
          <a:p>
            <a:r>
              <a:rPr lang="en-US" sz="2200" dirty="0"/>
              <a:t>	</a:t>
            </a:r>
            <a:r>
              <a:rPr lang="en-US" sz="2200" b="1" dirty="0"/>
              <a:t>If</a:t>
            </a:r>
            <a:r>
              <a:rPr lang="en-US" sz="2200" dirty="0"/>
              <a:t> this </a:t>
            </a:r>
            <a:r>
              <a:rPr lang="en-US" sz="2200" dirty="0">
                <a:solidFill>
                  <a:schemeClr val="accent1"/>
                </a:solidFill>
              </a:rPr>
              <a:t>hospital</a:t>
            </a:r>
            <a:r>
              <a:rPr lang="en-US" sz="2200" dirty="0"/>
              <a:t> doesn’t have a doctor yet:</a:t>
            </a:r>
          </a:p>
          <a:p>
            <a:r>
              <a:rPr lang="en-US" sz="2200" dirty="0"/>
              <a:t>		Both Doctor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1"/>
                </a:solidFill>
              </a:rPr>
              <a:t>hospital</a:t>
            </a:r>
            <a:r>
              <a:rPr lang="en-US" sz="2200" dirty="0"/>
              <a:t> are happy with this new match </a:t>
            </a:r>
            <a:r>
              <a:rPr lang="en-US" sz="2200" dirty="0">
                <a:sym typeface="Wingdings" pitchFamily="2" charset="2"/>
              </a:rPr>
              <a:t></a:t>
            </a: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	</a:t>
            </a:r>
            <a:r>
              <a:rPr lang="en-US" sz="2200" b="1" dirty="0">
                <a:sym typeface="Wingdings" pitchFamily="2" charset="2"/>
              </a:rPr>
              <a:t>Else-if</a:t>
            </a:r>
            <a:r>
              <a:rPr lang="en-US" sz="2200" dirty="0">
                <a:sym typeface="Wingdings" pitchFamily="2" charset="2"/>
              </a:rPr>
              <a:t> this 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hospital</a:t>
            </a:r>
            <a:r>
              <a:rPr lang="en-US" sz="2200" dirty="0">
                <a:sym typeface="Wingdings" pitchFamily="2" charset="2"/>
              </a:rPr>
              <a:t> prefers its current match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i’</a:t>
            </a:r>
            <a:r>
              <a:rPr lang="en-US" sz="2200" dirty="0">
                <a:sym typeface="Wingdings" pitchFamily="2" charset="2"/>
              </a:rPr>
              <a:t> over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:</a:t>
            </a:r>
          </a:p>
          <a:p>
            <a:r>
              <a:rPr lang="en-US" sz="2200" dirty="0">
                <a:sym typeface="Wingdings" pitchFamily="2" charset="2"/>
              </a:rPr>
              <a:t>		Doctor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 remains unmatched</a:t>
            </a:r>
          </a:p>
          <a:p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	</a:t>
            </a:r>
            <a:r>
              <a:rPr lang="en-US" sz="2200" b="1" dirty="0">
                <a:sym typeface="Wingdings" pitchFamily="2" charset="2"/>
              </a:rPr>
              <a:t>Else-if</a:t>
            </a:r>
            <a:r>
              <a:rPr lang="en-US" sz="2200" dirty="0">
                <a:sym typeface="Wingdings" pitchFamily="2" charset="2"/>
              </a:rPr>
              <a:t> this 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hospital</a:t>
            </a:r>
            <a:r>
              <a:rPr lang="en-US" sz="2200" dirty="0">
                <a:sym typeface="Wingdings" pitchFamily="2" charset="2"/>
              </a:rPr>
              <a:t> prefers </a:t>
            </a:r>
            <a:r>
              <a:rPr lang="en-US" sz="2200" b="1" dirty="0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 over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i’</a:t>
            </a:r>
            <a:r>
              <a:rPr lang="en-US" sz="2200" dirty="0">
                <a:sym typeface="Wingdings" pitchFamily="2" charset="2"/>
              </a:rPr>
              <a:t>:</a:t>
            </a:r>
          </a:p>
          <a:p>
            <a:r>
              <a:rPr lang="en-US" sz="2200" dirty="0">
                <a:sym typeface="Wingdings" pitchFamily="2" charset="2"/>
              </a:rPr>
              <a:t>		</a:t>
            </a:r>
            <a:r>
              <a:rPr lang="en-US" sz="2200" dirty="0" err="1">
                <a:sym typeface="Wingdings" pitchFamily="2" charset="2"/>
              </a:rPr>
              <a:t>Unmatch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i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’</a:t>
            </a:r>
            <a:r>
              <a:rPr lang="en-US" sz="2200" dirty="0">
                <a:sym typeface="Wingdings" pitchFamily="2" charset="2"/>
              </a:rPr>
              <a:t>; Match (</a:t>
            </a:r>
            <a:r>
              <a:rPr lang="en-US" sz="2200" b="1" dirty="0" err="1">
                <a:solidFill>
                  <a:srgbClr val="7030A0"/>
                </a:solidFill>
              </a:rPr>
              <a:t>i</a:t>
            </a:r>
            <a:r>
              <a:rPr lang="en-US" sz="2200" dirty="0">
                <a:sym typeface="Wingdings" pitchFamily="2" charset="2"/>
              </a:rPr>
              <a:t>,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 hospital</a:t>
            </a:r>
            <a:r>
              <a:rPr lang="en-US" sz="2200" dirty="0">
                <a:sym typeface="Wingdings" pitchFamily="2" charset="2"/>
              </a:rPr>
              <a:t>)</a:t>
            </a:r>
            <a:r>
              <a:rPr lang="en-US" sz="22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803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08D1E3-47D1-49D5-AC7E-4AA8BCE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run-through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9EA08-E205-4D86-BF23-805EEFC55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4D859-8C9F-4BED-B127-1326A81F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7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B144E-BF4F-1B47-B2F2-7EB7EECA8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D20C1-8F6A-D64F-AFAE-6EC332FBCEE4}" type="slidenum">
              <a:rPr lang="en-US" smtClean="0"/>
              <a:t>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40412F3-7BAF-4713-8681-18725D1C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825625"/>
            <a:ext cx="8773886" cy="4351338"/>
          </a:xfrm>
        </p:spPr>
        <p:txBody>
          <a:bodyPr/>
          <a:lstStyle/>
          <a:p>
            <a:r>
              <a:rPr lang="en-US" dirty="0">
                <a:solidFill>
                  <a:srgbClr val="DB6491"/>
                </a:solidFill>
              </a:rPr>
              <a:t>Greedy algorithms</a:t>
            </a:r>
          </a:p>
          <a:p>
            <a:pPr lvl="1"/>
            <a:r>
              <a:rPr lang="en-US" dirty="0"/>
              <a:t>Make a series of choices.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Choose this activity, then that one, ..</a:t>
            </a:r>
          </a:p>
          <a:p>
            <a:pPr lvl="2"/>
            <a:r>
              <a:rPr lang="en-US" dirty="0">
                <a:solidFill>
                  <a:schemeClr val="accent4"/>
                </a:solidFill>
              </a:rPr>
              <a:t>Never backtrack.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Instead:</a:t>
            </a:r>
            <a:r>
              <a:rPr lang="en-US" dirty="0"/>
              <a:t> At each step, free to revert any of the choices we’ve already made – as long as the solution is improving!</a:t>
            </a:r>
            <a:endParaRPr lang="en-US" b="1" dirty="0">
              <a:solidFill>
                <a:schemeClr val="accent4"/>
              </a:solidFill>
            </a:endParaRPr>
          </a:p>
          <a:p>
            <a:pPr lvl="1"/>
            <a:endParaRPr lang="en-US" b="1" dirty="0">
              <a:solidFill>
                <a:schemeClr val="accent4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9347D72-7EA2-4522-8DEF-AE1613CEF5AF}"/>
              </a:ext>
            </a:extLst>
          </p:cNvPr>
          <p:cNvCxnSpPr>
            <a:cxnSpLocks/>
          </p:cNvCxnSpPr>
          <p:nvPr/>
        </p:nvCxnSpPr>
        <p:spPr>
          <a:xfrm>
            <a:off x="990600" y="3130778"/>
            <a:ext cx="2351314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DCD35A44-30CB-4346-A3EF-9D9F156D5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6"/>
            <a:ext cx="8773886" cy="1325563"/>
          </a:xfrm>
        </p:spPr>
        <p:txBody>
          <a:bodyPr/>
          <a:lstStyle/>
          <a:p>
            <a:r>
              <a:rPr lang="en-US" dirty="0">
                <a:solidFill>
                  <a:srgbClr val="FD7300"/>
                </a:solidFill>
              </a:rPr>
              <a:t>Recap: </a:t>
            </a:r>
            <a:r>
              <a:rPr lang="en-US" dirty="0"/>
              <a:t>A different approach to greedy</a:t>
            </a:r>
          </a:p>
        </p:txBody>
      </p:sp>
    </p:spTree>
    <p:extLst>
      <p:ext uri="{BB962C8B-B14F-4D97-AF65-F5344CB8AC3E}">
        <p14:creationId xmlns:p14="http://schemas.microsoft.com/office/powerpoint/2010/main" val="21304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40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</p:spTree>
    <p:extLst>
      <p:ext uri="{BB962C8B-B14F-4D97-AF65-F5344CB8AC3E}">
        <p14:creationId xmlns:p14="http://schemas.microsoft.com/office/powerpoint/2010/main" val="2661252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41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954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954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940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151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95446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71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43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025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0254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0FD1C83-EA41-44D5-8FC7-5C18D0F7726D}"/>
              </a:ext>
            </a:extLst>
          </p:cNvPr>
          <p:cNvSpPr/>
          <p:nvPr/>
        </p:nvSpPr>
        <p:spPr>
          <a:xfrm flipV="1">
            <a:off x="1055041" y="4578183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DBEAE-E698-4A4A-8971-8708D35E6FD2}"/>
              </a:ext>
            </a:extLst>
          </p:cNvPr>
          <p:cNvCxnSpPr>
            <a:cxnSpLocks/>
          </p:cNvCxnSpPr>
          <p:nvPr/>
        </p:nvCxnSpPr>
        <p:spPr>
          <a:xfrm flipV="1">
            <a:off x="2060197" y="3560014"/>
            <a:ext cx="4797803" cy="1470342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1308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44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988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025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159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0FD1C83-EA41-44D5-8FC7-5C18D0F7726D}"/>
              </a:ext>
            </a:extLst>
          </p:cNvPr>
          <p:cNvSpPr/>
          <p:nvPr/>
        </p:nvSpPr>
        <p:spPr>
          <a:xfrm flipV="1">
            <a:off x="1281347" y="4578126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DBEAE-E698-4A4A-8971-8708D35E6FD2}"/>
              </a:ext>
            </a:extLst>
          </p:cNvPr>
          <p:cNvCxnSpPr>
            <a:cxnSpLocks/>
          </p:cNvCxnSpPr>
          <p:nvPr/>
        </p:nvCxnSpPr>
        <p:spPr>
          <a:xfrm flipV="1">
            <a:off x="2060197" y="4774333"/>
            <a:ext cx="4862322" cy="256023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90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1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45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9883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1246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B, 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025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0DFE088-228B-499D-A244-71F6C99013D7}"/>
              </a:ext>
            </a:extLst>
          </p:cNvPr>
          <p:cNvSpPr/>
          <p:nvPr/>
        </p:nvSpPr>
        <p:spPr>
          <a:xfrm flipV="1">
            <a:off x="1059314" y="339596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15B048-EF6F-49D2-9C8C-97B03489868F}"/>
              </a:ext>
            </a:extLst>
          </p:cNvPr>
          <p:cNvCxnSpPr/>
          <p:nvPr/>
        </p:nvCxnSpPr>
        <p:spPr>
          <a:xfrm flipV="1">
            <a:off x="2064471" y="3560014"/>
            <a:ext cx="4793530" cy="288119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60FD1C83-EA41-44D5-8FC7-5C18D0F7726D}"/>
              </a:ext>
            </a:extLst>
          </p:cNvPr>
          <p:cNvSpPr/>
          <p:nvPr/>
        </p:nvSpPr>
        <p:spPr>
          <a:xfrm flipV="1">
            <a:off x="1281347" y="4578126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D5DBEAE-E698-4A4A-8971-8708D35E6FD2}"/>
              </a:ext>
            </a:extLst>
          </p:cNvPr>
          <p:cNvCxnSpPr>
            <a:cxnSpLocks/>
          </p:cNvCxnSpPr>
          <p:nvPr/>
        </p:nvCxnSpPr>
        <p:spPr>
          <a:xfrm flipV="1">
            <a:off x="2060197" y="4774333"/>
            <a:ext cx="4862322" cy="256023"/>
          </a:xfrm>
          <a:prstGeom prst="line">
            <a:avLst/>
          </a:prstGeom>
          <a:ln w="7620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6611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B08D1E3-47D1-49D5-AC7E-4AA8BCED0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A9EA08-E205-4D86-BF23-805EEFC55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54D859-8C9F-4BED-B127-1326A81F5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123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47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9402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</p:spTree>
    <p:extLst>
      <p:ext uri="{BB962C8B-B14F-4D97-AF65-F5344CB8AC3E}">
        <p14:creationId xmlns:p14="http://schemas.microsoft.com/office/powerpoint/2010/main" val="33832333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48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9544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11294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430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49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1715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025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0A24228-C3C4-4B66-84FE-F96804D10E89}"/>
              </a:ext>
            </a:extLst>
          </p:cNvPr>
          <p:cNvSpPr/>
          <p:nvPr/>
        </p:nvSpPr>
        <p:spPr>
          <a:xfrm flipV="1">
            <a:off x="1059314" y="340500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/>
          <p:nvPr/>
        </p:nvCxnSpPr>
        <p:spPr>
          <a:xfrm flipV="1">
            <a:off x="2071985" y="3582119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22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58100" y="2891791"/>
            <a:ext cx="7803494" cy="3496472"/>
            <a:chOff x="658100" y="2891791"/>
            <a:chExt cx="7803494" cy="3496472"/>
          </a:xfrm>
        </p:grpSpPr>
        <p:sp>
          <p:nvSpPr>
            <p:cNvPr id="5" name="Oval 4"/>
            <p:cNvSpPr/>
            <p:nvPr/>
          </p:nvSpPr>
          <p:spPr>
            <a:xfrm>
              <a:off x="7893183" y="4371090"/>
              <a:ext cx="568411" cy="568411"/>
            </a:xfrm>
            <a:prstGeom prst="ellipse">
              <a:avLst/>
            </a:prstGeom>
            <a:solidFill>
              <a:srgbClr val="005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658100" y="4371092"/>
              <a:ext cx="568411" cy="568411"/>
            </a:xfrm>
            <a:prstGeom prst="ellipse">
              <a:avLst/>
            </a:prstGeom>
            <a:solidFill>
              <a:srgbClr val="F2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2713440" y="3064796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713439" y="4371091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713438" y="5677386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71722" y="4371091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871722" y="3064795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71722" y="5677386"/>
              <a:ext cx="568411" cy="56841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32" idx="5"/>
              <a:endCxn id="35" idx="2"/>
            </p:cNvCxnSpPr>
            <p:nvPr/>
          </p:nvCxnSpPr>
          <p:spPr>
            <a:xfrm>
              <a:off x="1143269" y="4856261"/>
              <a:ext cx="1570169" cy="110533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32" idx="6"/>
              <a:endCxn id="34" idx="2"/>
            </p:cNvCxnSpPr>
            <p:nvPr/>
          </p:nvCxnSpPr>
          <p:spPr>
            <a:xfrm flipV="1">
              <a:off x="1226511" y="4655297"/>
              <a:ext cx="1486928" cy="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32" idx="7"/>
              <a:endCxn id="33" idx="2"/>
            </p:cNvCxnSpPr>
            <p:nvPr/>
          </p:nvCxnSpPr>
          <p:spPr>
            <a:xfrm flipV="1">
              <a:off x="1143269" y="3349002"/>
              <a:ext cx="1570171" cy="1105332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33" idx="4"/>
              <a:endCxn id="34" idx="0"/>
            </p:cNvCxnSpPr>
            <p:nvPr/>
          </p:nvCxnSpPr>
          <p:spPr>
            <a:xfrm flipH="1">
              <a:off x="2997645" y="3633207"/>
              <a:ext cx="1" cy="737884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34" idx="4"/>
              <a:endCxn id="35" idx="0"/>
            </p:cNvCxnSpPr>
            <p:nvPr/>
          </p:nvCxnSpPr>
          <p:spPr>
            <a:xfrm flipH="1">
              <a:off x="2997644" y="4939502"/>
              <a:ext cx="1" cy="737884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38" idx="1"/>
              <a:endCxn id="34" idx="5"/>
            </p:cNvCxnSpPr>
            <p:nvPr/>
          </p:nvCxnSpPr>
          <p:spPr>
            <a:xfrm flipH="1" flipV="1">
              <a:off x="3198608" y="4856260"/>
              <a:ext cx="2756356" cy="904368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33" idx="5"/>
              <a:endCxn id="36" idx="1"/>
            </p:cNvCxnSpPr>
            <p:nvPr/>
          </p:nvCxnSpPr>
          <p:spPr>
            <a:xfrm>
              <a:off x="3198609" y="3549965"/>
              <a:ext cx="2756355" cy="904368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33" idx="6"/>
              <a:endCxn id="37" idx="2"/>
            </p:cNvCxnSpPr>
            <p:nvPr/>
          </p:nvCxnSpPr>
          <p:spPr>
            <a:xfrm flipV="1">
              <a:off x="3281851" y="3349001"/>
              <a:ext cx="2589871" cy="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4" idx="6"/>
              <a:endCxn id="36" idx="2"/>
            </p:cNvCxnSpPr>
            <p:nvPr/>
          </p:nvCxnSpPr>
          <p:spPr>
            <a:xfrm>
              <a:off x="3281850" y="4655297"/>
              <a:ext cx="2589872" cy="0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35" idx="6"/>
              <a:endCxn id="38" idx="2"/>
            </p:cNvCxnSpPr>
            <p:nvPr/>
          </p:nvCxnSpPr>
          <p:spPr>
            <a:xfrm>
              <a:off x="3281849" y="5961592"/>
              <a:ext cx="2589873" cy="0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37" idx="4"/>
              <a:endCxn id="36" idx="0"/>
            </p:cNvCxnSpPr>
            <p:nvPr/>
          </p:nvCxnSpPr>
          <p:spPr>
            <a:xfrm>
              <a:off x="6155928" y="3633206"/>
              <a:ext cx="0" cy="737885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36" idx="4"/>
              <a:endCxn id="38" idx="0"/>
            </p:cNvCxnSpPr>
            <p:nvPr/>
          </p:nvCxnSpPr>
          <p:spPr>
            <a:xfrm>
              <a:off x="6155928" y="4939502"/>
              <a:ext cx="0" cy="737884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37" idx="6"/>
              <a:endCxn id="7" idx="1"/>
            </p:cNvCxnSpPr>
            <p:nvPr/>
          </p:nvCxnSpPr>
          <p:spPr>
            <a:xfrm>
              <a:off x="6440133" y="3349001"/>
              <a:ext cx="1536292" cy="110533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36" idx="6"/>
              <a:endCxn id="7" idx="2"/>
            </p:cNvCxnSpPr>
            <p:nvPr/>
          </p:nvCxnSpPr>
          <p:spPr>
            <a:xfrm flipV="1">
              <a:off x="6440133" y="4655296"/>
              <a:ext cx="1453050" cy="1"/>
            </a:xfrm>
            <a:prstGeom prst="straightConnector1">
              <a:avLst/>
            </a:prstGeom>
            <a:ln w="5397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38" idx="6"/>
              <a:endCxn id="7" idx="3"/>
            </p:cNvCxnSpPr>
            <p:nvPr/>
          </p:nvCxnSpPr>
          <p:spPr>
            <a:xfrm flipV="1">
              <a:off x="6440133" y="4856259"/>
              <a:ext cx="1536292" cy="1105333"/>
            </a:xfrm>
            <a:prstGeom prst="straightConnector1">
              <a:avLst/>
            </a:prstGeom>
            <a:ln w="95250">
              <a:solidFill>
                <a:schemeClr val="accent6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567422" y="3555091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4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34224" y="4241881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45464" y="5357406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74496" y="2891791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97680" y="3846775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52958" y="4625427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3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66645" y="5178093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3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75640" y="592659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10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31856" y="529383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725210" y="4194633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51083" y="332425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4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80210" y="3716449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54058" y="5022744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</a:rPr>
                <a:t>2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36728" y="364288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811754" y="5018158"/>
              <a:ext cx="6022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accent4"/>
                  </a:solidFill>
                </a:rPr>
                <a:t>6</a:t>
              </a:r>
              <a:endParaRPr lang="en-US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341419" y="3899127"/>
            <a:ext cx="402195" cy="4018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327659" y="3139905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266739" y="3764770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508014" y="3334962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7066138" y="4438866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198824" y="4410959"/>
            <a:ext cx="402195" cy="4018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663943" y="5438840"/>
            <a:ext cx="402195" cy="40183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1470554" y="5019904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3847534" y="5755503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4622702" y="5156488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1390000" y="4454424"/>
            <a:ext cx="402195" cy="40183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3397" y="1691462"/>
            <a:ext cx="5287883" cy="1200329"/>
          </a:xfrm>
          <a:prstGeom prst="rect">
            <a:avLst/>
          </a:prstGeom>
          <a:noFill/>
          <a:ln>
            <a:solidFill>
              <a:srgbClr val="F252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5200"/>
                </a:solidFill>
              </a:rPr>
              <a:t>The value of a max flow from s to t </a:t>
            </a:r>
          </a:p>
          <a:p>
            <a:pPr algn="ctr"/>
            <a:r>
              <a:rPr lang="en-US" sz="2400" i="1" dirty="0">
                <a:solidFill>
                  <a:srgbClr val="F25200"/>
                </a:solidFill>
              </a:rPr>
              <a:t>is equal to </a:t>
            </a:r>
          </a:p>
          <a:p>
            <a:pPr algn="ctr"/>
            <a:r>
              <a:rPr lang="en-US" sz="2400" b="1" dirty="0">
                <a:solidFill>
                  <a:srgbClr val="F25200"/>
                </a:solidFill>
              </a:rPr>
              <a:t>the cost of a min s-t cut.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9111" y="1404190"/>
            <a:ext cx="2434407" cy="177487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968669" y="1404190"/>
            <a:ext cx="19946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USA: s-t Min-Cut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USSR: s-t Max-Flow</a:t>
            </a: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39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Recap:</a:t>
            </a:r>
            <a:r>
              <a:rPr lang="en-US" dirty="0"/>
              <a:t> Ford-Fulkerson algorithm</a:t>
            </a:r>
            <a:br>
              <a:rPr lang="en-US" dirty="0"/>
            </a:br>
            <a:r>
              <a:rPr lang="en-US" dirty="0"/>
              <a:t>for s-t min-cut / max-flow</a:t>
            </a:r>
          </a:p>
        </p:txBody>
      </p:sp>
    </p:spTree>
    <p:extLst>
      <p:ext uri="{BB962C8B-B14F-4D97-AF65-F5344CB8AC3E}">
        <p14:creationId xmlns:p14="http://schemas.microsoft.com/office/powerpoint/2010/main" val="40314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15984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15292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0A24228-C3C4-4B66-84FE-F96804D10E89}"/>
              </a:ext>
            </a:extLst>
          </p:cNvPr>
          <p:cNvSpPr/>
          <p:nvPr/>
        </p:nvSpPr>
        <p:spPr>
          <a:xfrm flipV="1">
            <a:off x="1059314" y="340500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097939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/>
          <p:nvPr/>
        </p:nvCxnSpPr>
        <p:spPr>
          <a:xfrm flipV="1">
            <a:off x="2071985" y="3582119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</p:cNvCxnSpPr>
          <p:nvPr/>
        </p:nvCxnSpPr>
        <p:spPr>
          <a:xfrm flipV="1">
            <a:off x="2020741" y="3642871"/>
            <a:ext cx="4837259" cy="1408656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8147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51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4" y="2089203"/>
            <a:ext cx="11631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6" y="3363806"/>
            <a:ext cx="14573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14811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059314" y="2068747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60A24228-C3C4-4B66-84FE-F96804D10E89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097939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/>
          <p:nvPr/>
        </p:nvCxnSpPr>
        <p:spPr>
          <a:xfrm flipV="1">
            <a:off x="2064471" y="2285411"/>
            <a:ext cx="4793530" cy="288119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</p:cNvCxnSpPr>
          <p:nvPr/>
        </p:nvCxnSpPr>
        <p:spPr>
          <a:xfrm flipV="1">
            <a:off x="2020741" y="3642871"/>
            <a:ext cx="4837259" cy="1408656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1652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52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0404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5" y="4578125"/>
            <a:ext cx="9880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90690D9D-2E4A-433D-BEC1-9411008CF19D}"/>
              </a:ext>
            </a:extLst>
          </p:cNvPr>
          <p:cNvSpPr/>
          <p:nvPr/>
        </p:nvSpPr>
        <p:spPr>
          <a:xfrm flipV="1">
            <a:off x="1343321" y="2062439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097939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>
            <a:cxnSpLocks/>
          </p:cNvCxnSpPr>
          <p:nvPr/>
        </p:nvCxnSpPr>
        <p:spPr>
          <a:xfrm>
            <a:off x="2064471" y="2573531"/>
            <a:ext cx="4793530" cy="106934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</p:cNvCxnSpPr>
          <p:nvPr/>
        </p:nvCxnSpPr>
        <p:spPr>
          <a:xfrm flipV="1">
            <a:off x="2020741" y="3642871"/>
            <a:ext cx="4837259" cy="1408656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0A35386-E607-4A37-AEDA-BE5946543F3D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59952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AC37-1FB2-4F9B-8F73-5BEC80B4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53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9350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102544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5618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281401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>
            <a:cxnSpLocks/>
          </p:cNvCxnSpPr>
          <p:nvPr/>
        </p:nvCxnSpPr>
        <p:spPr>
          <a:xfrm>
            <a:off x="2064471" y="2573531"/>
            <a:ext cx="4793530" cy="1069340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020742" y="4785874"/>
            <a:ext cx="5037294" cy="265654"/>
          </a:xfrm>
          <a:prstGeom prst="line">
            <a:avLst/>
          </a:prstGeom>
          <a:ln w="571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52A65A9-B81C-4FC3-B4D1-2968230A29E7}"/>
              </a:ext>
            </a:extLst>
          </p:cNvPr>
          <p:cNvSpPr/>
          <p:nvPr/>
        </p:nvSpPr>
        <p:spPr>
          <a:xfrm flipV="1">
            <a:off x="1343321" y="2062439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3771127-9B18-44F4-B2D1-370834928493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3128051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2B4559-8907-4A1A-B065-83FFC919F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7E82F-5421-49DC-AFBF-68C370287414}" type="slidenum">
              <a:rPr lang="en-US" smtClean="0"/>
              <a:t>54</a:t>
            </a:fld>
            <a:endParaRPr lang="en-US"/>
          </a:p>
        </p:txBody>
      </p:sp>
      <p:pic>
        <p:nvPicPr>
          <p:cNvPr id="1026" name="Picture 2" descr="Illustration of a doctor">
            <a:extLst>
              <a:ext uri="{FF2B5EF4-FFF2-40B4-BE49-F238E27FC236}">
                <a16:creationId xmlns:a16="http://schemas.microsoft.com/office/drawing/2014/main" id="{BA5C435D-2619-4247-B502-246E4A1149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12" y="4547173"/>
            <a:ext cx="652841" cy="888222"/>
          </a:xfrm>
          <a:prstGeom prst="snip1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Doctor Showing Clipboard Cartoon.svg">
            <a:extLst>
              <a:ext uri="{FF2B5EF4-FFF2-40B4-BE49-F238E27FC236}">
                <a16:creationId xmlns:a16="http://schemas.microsoft.com/office/drawing/2014/main" id="{5C3FAB8A-BFB0-4BC7-A6B9-ACB936A83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95" y="1955402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encrypted-tbn0.gstatic.com/images?q=tbn:ANd9GcTqrlWXrqrtetsETFI_IPXh9RDJ9R7zI0goJNGYQIIx08gaKBvF0A">
            <a:extLst>
              <a:ext uri="{FF2B5EF4-FFF2-40B4-BE49-F238E27FC236}">
                <a16:creationId xmlns:a16="http://schemas.microsoft.com/office/drawing/2014/main" id="{654A7853-27B3-48EA-97F8-346BFC54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95" y="3259135"/>
            <a:ext cx="9238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2ADC65-0174-4BE9-852C-6E2636FE528A}"/>
              </a:ext>
            </a:extLst>
          </p:cNvPr>
          <p:cNvSpPr txBox="1"/>
          <p:nvPr/>
        </p:nvSpPr>
        <p:spPr>
          <a:xfrm>
            <a:off x="0" y="290666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Alice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C149A-8CB6-4C12-92A3-AAD7888CE046}"/>
              </a:ext>
            </a:extLst>
          </p:cNvPr>
          <p:cNvSpPr txBox="1"/>
          <p:nvPr/>
        </p:nvSpPr>
        <p:spPr>
          <a:xfrm>
            <a:off x="0" y="4190282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Bob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D97415-41A8-4892-8CC2-8501CF6AEB1F}"/>
              </a:ext>
            </a:extLst>
          </p:cNvPr>
          <p:cNvSpPr txBox="1"/>
          <p:nvPr/>
        </p:nvSpPr>
        <p:spPr>
          <a:xfrm>
            <a:off x="0" y="5449907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Charlie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EB121-DA5A-4FBC-AAEB-586D4C96BA76}"/>
              </a:ext>
            </a:extLst>
          </p:cNvPr>
          <p:cNvSpPr txBox="1"/>
          <p:nvPr/>
        </p:nvSpPr>
        <p:spPr>
          <a:xfrm>
            <a:off x="1060517" y="2377322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X, Y, Z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485643-65F8-48ED-B7A5-8082EB4D8D3B}"/>
              </a:ext>
            </a:extLst>
          </p:cNvPr>
          <p:cNvSpPr txBox="1"/>
          <p:nvPr/>
        </p:nvSpPr>
        <p:spPr>
          <a:xfrm>
            <a:off x="1060517" y="3695848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X, Z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7D0A37-B2AF-44FD-8479-2E2D11EB4445}"/>
              </a:ext>
            </a:extLst>
          </p:cNvPr>
          <p:cNvSpPr txBox="1"/>
          <p:nvPr/>
        </p:nvSpPr>
        <p:spPr>
          <a:xfrm>
            <a:off x="1060517" y="4907467"/>
            <a:ext cx="8272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Y, Z, X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41B96DE-9EBF-4D1F-994B-F0F6D4A30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3" y="1876767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434368A-1CBB-432C-A036-29624C955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572" y="3088384"/>
            <a:ext cx="967978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72854213-EE93-496B-B7D7-E7B89E086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1361" y="4300003"/>
            <a:ext cx="967979" cy="80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4CB825D-E52F-41BB-9550-7CC7DFB9945F}"/>
              </a:ext>
            </a:extLst>
          </p:cNvPr>
          <p:cNvSpPr txBox="1"/>
          <p:nvPr/>
        </p:nvSpPr>
        <p:spPr>
          <a:xfrm>
            <a:off x="7991572" y="2631238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0B0AA0F-4F8B-4CAF-AF26-724C55FBF6E9}"/>
              </a:ext>
            </a:extLst>
          </p:cNvPr>
          <p:cNvSpPr txBox="1"/>
          <p:nvPr/>
        </p:nvSpPr>
        <p:spPr>
          <a:xfrm>
            <a:off x="7998328" y="3819030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AD01D-C292-4CC2-94D8-FCB1482DCF9B}"/>
              </a:ext>
            </a:extLst>
          </p:cNvPr>
          <p:cNvSpPr txBox="1"/>
          <p:nvPr/>
        </p:nvSpPr>
        <p:spPr>
          <a:xfrm>
            <a:off x="8031361" y="5103674"/>
            <a:ext cx="9544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Z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73C1E2-2253-4FFE-926C-8639731B04C2}"/>
              </a:ext>
            </a:extLst>
          </p:cNvPr>
          <p:cNvSpPr txBox="1"/>
          <p:nvPr/>
        </p:nvSpPr>
        <p:spPr>
          <a:xfrm>
            <a:off x="7043023" y="2089203"/>
            <a:ext cx="123135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A, 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9E67FD-36C7-4C90-88BA-94A8902E0FAE}"/>
              </a:ext>
            </a:extLst>
          </p:cNvPr>
          <p:cNvSpPr txBox="1"/>
          <p:nvPr/>
        </p:nvSpPr>
        <p:spPr>
          <a:xfrm>
            <a:off x="7058035" y="3363806"/>
            <a:ext cx="9733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A, C, B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AEDC9B-0335-46BE-A566-4309A56C4A03}"/>
              </a:ext>
            </a:extLst>
          </p:cNvPr>
          <p:cNvSpPr txBox="1"/>
          <p:nvPr/>
        </p:nvSpPr>
        <p:spPr>
          <a:xfrm>
            <a:off x="7058036" y="4578125"/>
            <a:ext cx="12163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B, C, A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2E4DBFC4-AD54-4FCB-99AE-83052C99A42A}"/>
              </a:ext>
            </a:extLst>
          </p:cNvPr>
          <p:cNvSpPr/>
          <p:nvPr/>
        </p:nvSpPr>
        <p:spPr>
          <a:xfrm flipV="1">
            <a:off x="1281401" y="4633462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4431A26-F3C7-4CAD-BC67-757A6A9F9122}"/>
              </a:ext>
            </a:extLst>
          </p:cNvPr>
          <p:cNvCxnSpPr>
            <a:cxnSpLocks/>
          </p:cNvCxnSpPr>
          <p:nvPr/>
        </p:nvCxnSpPr>
        <p:spPr>
          <a:xfrm>
            <a:off x="2064471" y="2573531"/>
            <a:ext cx="4793530" cy="1069340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CC7720-3FC5-4C90-8B68-C42D918EC57D}"/>
              </a:ext>
            </a:extLst>
          </p:cNvPr>
          <p:cNvCxnSpPr>
            <a:cxnSpLocks/>
          </p:cNvCxnSpPr>
          <p:nvPr/>
        </p:nvCxnSpPr>
        <p:spPr>
          <a:xfrm flipV="1">
            <a:off x="2071984" y="2285411"/>
            <a:ext cx="4786016" cy="1584828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5CEC4F-0F85-480F-A752-D7558B4219E0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020742" y="4785874"/>
            <a:ext cx="5037294" cy="26565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252A65A9-B81C-4FC3-B4D1-2968230A29E7}"/>
              </a:ext>
            </a:extLst>
          </p:cNvPr>
          <p:cNvSpPr/>
          <p:nvPr/>
        </p:nvSpPr>
        <p:spPr>
          <a:xfrm flipV="1">
            <a:off x="1343321" y="2062439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3771127-9B18-44F4-B2D1-370834928493}"/>
              </a:ext>
            </a:extLst>
          </p:cNvPr>
          <p:cNvSpPr/>
          <p:nvPr/>
        </p:nvSpPr>
        <p:spPr>
          <a:xfrm flipV="1">
            <a:off x="1281401" y="3429001"/>
            <a:ext cx="261594" cy="33707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AC123CA-63FE-4DDB-B306-563594EDF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59644"/>
            <a:ext cx="7886700" cy="47558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DA Example Run 2 </a:t>
            </a:r>
          </a:p>
        </p:txBody>
      </p:sp>
    </p:spTree>
    <p:extLst>
      <p:ext uri="{BB962C8B-B14F-4D97-AF65-F5344CB8AC3E}">
        <p14:creationId xmlns:p14="http://schemas.microsoft.com/office/powerpoint/2010/main" val="1523732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0FD5A8-237F-904B-A5F0-A60CDF18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55</a:t>
            </a:fld>
            <a:endParaRPr lang="en-US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9553" y="1657358"/>
            <a:ext cx="3183547" cy="243348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sz="2200" dirty="0"/>
          </a:p>
          <a:p>
            <a:pPr marL="0" indent="0">
              <a:buNone/>
            </a:pPr>
            <a:r>
              <a:rPr lang="en-US" sz="2200" dirty="0" err="1"/>
              <a:t>freeDoctors</a:t>
            </a:r>
            <a:r>
              <a:rPr lang="en-US" sz="2200" dirty="0"/>
              <a:t> ← Doctors</a:t>
            </a:r>
          </a:p>
          <a:p>
            <a:pPr marL="0" indent="0">
              <a:buNone/>
            </a:pPr>
            <a:r>
              <a:rPr lang="en-US" sz="2200" b="1" dirty="0"/>
              <a:t>for</a:t>
            </a:r>
            <a:r>
              <a:rPr lang="en-US" sz="2200" dirty="0"/>
              <a:t> all d in Doctors: </a:t>
            </a:r>
          </a:p>
          <a:p>
            <a:pPr marL="457200" lvl="1" indent="0">
              <a:buNone/>
            </a:pPr>
            <a:r>
              <a:rPr lang="en-US" sz="2200" dirty="0" err="1"/>
              <a:t>d.current</a:t>
            </a:r>
            <a:r>
              <a:rPr lang="en-US" sz="2200" dirty="0"/>
              <a:t> ← 0  </a:t>
            </a:r>
          </a:p>
          <a:p>
            <a:pPr marL="0" indent="0">
              <a:buNone/>
            </a:pPr>
            <a:r>
              <a:rPr lang="en-US" sz="2200" b="1" dirty="0"/>
              <a:t>for</a:t>
            </a:r>
            <a:r>
              <a:rPr lang="en-US" sz="2200" dirty="0"/>
              <a:t> all h in Hospitals: </a:t>
            </a:r>
          </a:p>
          <a:p>
            <a:pPr marL="457200" lvl="1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NIL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0023" y="1153966"/>
            <a:ext cx="5324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Deferred-Acceptance(</a:t>
            </a:r>
            <a:r>
              <a:rPr lang="en-US" sz="2000" b="1" dirty="0" err="1"/>
              <a:t>Doctors,Hospitals</a:t>
            </a:r>
            <a:r>
              <a:rPr lang="en-US" sz="2000" b="1" dirty="0"/>
              <a:t>):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2933" y="1706371"/>
            <a:ext cx="136351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 initialize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114276"/>
            <a:ext cx="7886700" cy="10508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931789" y="1657357"/>
            <a:ext cx="5009011" cy="5162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while</a:t>
            </a:r>
            <a:r>
              <a:rPr lang="en-US" sz="2200" dirty="0"/>
              <a:t> (exists d in </a:t>
            </a:r>
            <a:r>
              <a:rPr lang="en-US" sz="2200" dirty="0" err="1"/>
              <a:t>freeDoctors</a:t>
            </a:r>
            <a:r>
              <a:rPr lang="en-US" sz="2200" dirty="0"/>
              <a:t>)</a:t>
            </a:r>
          </a:p>
          <a:p>
            <a:pPr marL="457200" lvl="1" indent="0">
              <a:buNone/>
            </a:pPr>
            <a:r>
              <a:rPr lang="en-US" sz="2200" dirty="0"/>
              <a:t>h ← </a:t>
            </a:r>
            <a:r>
              <a:rPr lang="en-US" sz="2200" dirty="0" err="1"/>
              <a:t>d.ranking</a:t>
            </a:r>
            <a:r>
              <a:rPr lang="en-US" sz="2200" dirty="0"/>
              <a:t>[</a:t>
            </a:r>
            <a:r>
              <a:rPr lang="en-US" sz="2200" dirty="0" err="1"/>
              <a:t>d.current</a:t>
            </a:r>
            <a:r>
              <a:rPr lang="en-US" sz="2200" dirty="0"/>
              <a:t>++]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if</a:t>
            </a:r>
            <a:r>
              <a:rPr lang="en-US" sz="2200" dirty="0"/>
              <a:t> (h is free)</a:t>
            </a:r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else-if</a:t>
            </a:r>
            <a:r>
              <a:rPr lang="en-US" sz="2200" dirty="0"/>
              <a:t> (</a:t>
            </a:r>
            <a:r>
              <a:rPr lang="en-US" sz="2200" dirty="0" err="1"/>
              <a:t>h.rank</a:t>
            </a:r>
            <a:r>
              <a:rPr lang="en-US" sz="2200" dirty="0"/>
              <a:t>[d] &lt; </a:t>
            </a:r>
            <a:r>
              <a:rPr lang="en-US" sz="2200" dirty="0" err="1"/>
              <a:t>h.rank</a:t>
            </a:r>
            <a:r>
              <a:rPr lang="en-US" sz="2200" dirty="0"/>
              <a:t>[</a:t>
            </a:r>
            <a:r>
              <a:rPr lang="en-US" sz="2200" dirty="0" err="1"/>
              <a:t>h.doctor</a:t>
            </a:r>
            <a:r>
              <a:rPr lang="en-US" sz="2200" dirty="0"/>
              <a:t>])</a:t>
            </a:r>
          </a:p>
          <a:p>
            <a:pPr marL="914400" lvl="2" indent="0">
              <a:buNone/>
            </a:pPr>
            <a:r>
              <a:rPr lang="en-US" sz="2200" dirty="0"/>
              <a:t>add </a:t>
            </a:r>
            <a:r>
              <a:rPr lang="en-US" sz="2200" dirty="0" err="1"/>
              <a:t>h.doctor</a:t>
            </a:r>
            <a:r>
              <a:rPr lang="en-US" sz="2200" dirty="0"/>
              <a:t> to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b="1" dirty="0"/>
              <a:t>return</a:t>
            </a:r>
            <a:r>
              <a:rPr lang="en-US" sz="2200" dirty="0"/>
              <a:t> (</a:t>
            </a:r>
            <a:r>
              <a:rPr lang="en-US" sz="2200" dirty="0" err="1"/>
              <a:t>h,h.doctor</a:t>
            </a:r>
            <a:r>
              <a:rPr lang="en-US" sz="2200" dirty="0"/>
              <a:t>) for all h in Hospitals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8683" y="1706371"/>
            <a:ext cx="15424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 main loop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9743" y="4892683"/>
            <a:ext cx="189378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h prefers d to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previous match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41540" y="2331315"/>
            <a:ext cx="15008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h is d’s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next favorite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CD96C8-5EDC-7149-81B9-F8641FE2F940}"/>
              </a:ext>
            </a:extLst>
          </p:cNvPr>
          <p:cNvSpPr txBox="1"/>
          <p:nvPr/>
        </p:nvSpPr>
        <p:spPr>
          <a:xfrm>
            <a:off x="278547" y="5985156"/>
            <a:ext cx="2591196" cy="76944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2">
                    <a:lumMod val="50000"/>
                  </a:schemeClr>
                </a:solidFill>
              </a:rPr>
              <a:t>Think-pair-share!</a:t>
            </a:r>
          </a:p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Running time?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EF6715-519C-5943-9C88-9EFB6D7F72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10" y="5104084"/>
            <a:ext cx="2496832" cy="99986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Picture 2" descr="Image result for images fire">
            <a:extLst>
              <a:ext uri="{FF2B5EF4-FFF2-40B4-BE49-F238E27FC236}">
                <a16:creationId xmlns:a16="http://schemas.microsoft.com/office/drawing/2014/main" id="{0813BD77-D75F-4434-A6A0-78DF91968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73" y="5161057"/>
            <a:ext cx="483577" cy="6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images fire">
            <a:extLst>
              <a:ext uri="{FF2B5EF4-FFF2-40B4-BE49-F238E27FC236}">
                <a16:creationId xmlns:a16="http://schemas.microsoft.com/office/drawing/2014/main" id="{831F58E2-247E-424C-AA09-778D74D9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754" y="5435269"/>
            <a:ext cx="483577" cy="6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08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9" grpId="0" animBg="1"/>
      <p:bldP spid="16" grpId="0" animBg="1"/>
      <p:bldP spid="20" grpId="0" animBg="1"/>
      <p:bldP spid="2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60FD5A8-237F-904B-A5F0-A60CDF18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72726-1625-1D48-938C-A194C6675DE8}" type="slidenum">
              <a:rPr lang="en-US" smtClean="0"/>
              <a:t>56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114276"/>
            <a:ext cx="7886700" cy="105080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Deferred Acceptance Algorithm</a:t>
            </a:r>
            <a:endParaRPr lang="en-US" sz="4000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3931789" y="1657357"/>
            <a:ext cx="5009011" cy="5162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charset="0"/>
              <a:buChar char="•"/>
            </a:pPr>
            <a:endParaRPr lang="en-US" sz="2200" b="1" dirty="0"/>
          </a:p>
          <a:p>
            <a:pPr marL="0" indent="0">
              <a:buNone/>
            </a:pPr>
            <a:r>
              <a:rPr lang="en-US" sz="2200" b="1" dirty="0"/>
              <a:t>while</a:t>
            </a:r>
            <a:r>
              <a:rPr lang="en-US" sz="2200" dirty="0"/>
              <a:t> (exists d in </a:t>
            </a:r>
            <a:r>
              <a:rPr lang="en-US" sz="2200" dirty="0" err="1"/>
              <a:t>freeDoctors</a:t>
            </a:r>
            <a:r>
              <a:rPr lang="en-US" sz="2200" dirty="0"/>
              <a:t>)</a:t>
            </a:r>
          </a:p>
          <a:p>
            <a:pPr marL="457200" lvl="1" indent="0">
              <a:buNone/>
            </a:pPr>
            <a:r>
              <a:rPr lang="en-US" sz="2200" dirty="0"/>
              <a:t>h ← </a:t>
            </a:r>
            <a:r>
              <a:rPr lang="en-US" sz="2200" dirty="0" err="1"/>
              <a:t>d.ranking</a:t>
            </a:r>
            <a:r>
              <a:rPr lang="en-US" sz="2200" dirty="0"/>
              <a:t>[</a:t>
            </a:r>
            <a:r>
              <a:rPr lang="en-US" sz="2200" dirty="0" err="1">
                <a:solidFill>
                  <a:srgbClr val="990001"/>
                </a:solidFill>
              </a:rPr>
              <a:t>d.current</a:t>
            </a:r>
            <a:r>
              <a:rPr lang="en-US" sz="2200" dirty="0">
                <a:solidFill>
                  <a:srgbClr val="990001"/>
                </a:solidFill>
              </a:rPr>
              <a:t>++</a:t>
            </a:r>
            <a:r>
              <a:rPr lang="en-US" sz="2200" dirty="0"/>
              <a:t>]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if</a:t>
            </a:r>
            <a:r>
              <a:rPr lang="en-US" sz="2200" dirty="0"/>
              <a:t> (h is free)</a:t>
            </a:r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200" b="1" dirty="0"/>
              <a:t>else-if</a:t>
            </a:r>
            <a:r>
              <a:rPr lang="en-US" sz="2200" dirty="0"/>
              <a:t> (</a:t>
            </a:r>
            <a:r>
              <a:rPr lang="en-US" sz="2200" dirty="0" err="1"/>
              <a:t>h.rank</a:t>
            </a:r>
            <a:r>
              <a:rPr lang="en-US" sz="2200" dirty="0"/>
              <a:t>[d] &lt; </a:t>
            </a:r>
            <a:r>
              <a:rPr lang="en-US" sz="2200" dirty="0" err="1"/>
              <a:t>h.rank</a:t>
            </a:r>
            <a:r>
              <a:rPr lang="en-US" sz="2200" dirty="0"/>
              <a:t>[</a:t>
            </a:r>
            <a:r>
              <a:rPr lang="en-US" sz="2200" dirty="0" err="1"/>
              <a:t>h.doctor</a:t>
            </a:r>
            <a:r>
              <a:rPr lang="en-US" sz="2200" dirty="0"/>
              <a:t>])</a:t>
            </a:r>
          </a:p>
          <a:p>
            <a:pPr marL="914400" lvl="2" indent="0">
              <a:buNone/>
            </a:pPr>
            <a:r>
              <a:rPr lang="en-US" sz="2200" dirty="0"/>
              <a:t>add </a:t>
            </a:r>
            <a:r>
              <a:rPr lang="en-US" sz="2200" dirty="0" err="1"/>
              <a:t>h.doctor</a:t>
            </a:r>
            <a:r>
              <a:rPr lang="en-US" sz="2200" dirty="0"/>
              <a:t> to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914400" lvl="2" indent="0">
              <a:buNone/>
            </a:pPr>
            <a:r>
              <a:rPr lang="en-US" sz="2200" dirty="0" err="1"/>
              <a:t>h.doctor</a:t>
            </a:r>
            <a:r>
              <a:rPr lang="en-US" sz="2200" dirty="0"/>
              <a:t> ← d</a:t>
            </a:r>
          </a:p>
          <a:p>
            <a:pPr marL="914400" lvl="2" indent="0">
              <a:buNone/>
            </a:pPr>
            <a:r>
              <a:rPr lang="en-US" sz="2200" dirty="0"/>
              <a:t>remove d from </a:t>
            </a:r>
            <a:r>
              <a:rPr lang="en-US" sz="2200" dirty="0" err="1"/>
              <a:t>freeDoctors</a:t>
            </a:r>
            <a:endParaRPr lang="en-US" sz="22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200" b="1" dirty="0"/>
              <a:t>return</a:t>
            </a:r>
            <a:r>
              <a:rPr lang="en-US" sz="2200" dirty="0"/>
              <a:t> (</a:t>
            </a:r>
            <a:r>
              <a:rPr lang="en-US" sz="2200" dirty="0" err="1"/>
              <a:t>h,h.doctor</a:t>
            </a:r>
            <a:r>
              <a:rPr lang="en-US" sz="2200" dirty="0"/>
              <a:t>) for all h in Hospitals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8683" y="1706371"/>
            <a:ext cx="154241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 main loop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1540" y="2331315"/>
            <a:ext cx="15008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// h is d’s </a:t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next favorite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CD96C8-5EDC-7149-81B9-F8641FE2F940}"/>
                  </a:ext>
                </a:extLst>
              </p:cNvPr>
              <p:cNvSpPr txBox="1"/>
              <p:nvPr/>
            </p:nvSpPr>
            <p:spPr>
              <a:xfrm>
                <a:off x="101600" y="1427814"/>
                <a:ext cx="2591196" cy="52629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accent4">
                        <a:lumMod val="50000"/>
                      </a:schemeClr>
                    </a:solidFill>
                  </a:rPr>
                  <a:t>Running time:</a:t>
                </a: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Each iteration of while loop = </a:t>
                </a:r>
                <a:r>
                  <a:rPr lang="en-US" sz="2400" dirty="0">
                    <a:solidFill>
                      <a:srgbClr val="7030A0"/>
                    </a:solidFill>
                  </a:rPr>
                  <a:t>O(1)</a:t>
                </a:r>
              </a:p>
              <a:p>
                <a:pPr algn="ctr"/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Each iteration:</a:t>
                </a:r>
                <a:b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We +1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srgbClr val="990001"/>
                        </a:solidFill>
                      </a:rPr>
                      <m:t>d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90001"/>
                        </a:solidFill>
                      </a:rPr>
                      <m:t>.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990001"/>
                        </a:solidFill>
                      </a:rPr>
                      <m:t>current</m:t>
                    </m:r>
                  </m:oMath>
                </a14:m>
                <a:br>
                  <a:rPr lang="en-US" sz="2400" b="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:r>
                  <a:rPr lang="en-US" sz="2400" b="0" dirty="0">
                    <a:solidFill>
                      <a:schemeClr val="accent4">
                        <a:lumMod val="50000"/>
                      </a:schemeClr>
                    </a:solidFill>
                  </a:rPr>
                  <a:t>for some </a:t>
                </a:r>
                <a:r>
                  <a:rPr lang="en-US" sz="2400" b="0" dirty="0">
                    <a:solidFill>
                      <a:srgbClr val="990001"/>
                    </a:solidFill>
                  </a:rPr>
                  <a:t>doctor</a:t>
                </a:r>
              </a:p>
              <a:p>
                <a:pPr algn="ctr"/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We always have:</a:t>
                </a:r>
                <a:b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90001"/>
                          </a:solidFill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90001"/>
                          </a:solidFill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990001"/>
                          </a:solidFill>
                        </a:rPr>
                        <m:t>current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for every </a:t>
                </a:r>
                <a:r>
                  <a:rPr lang="en-US" sz="2400" dirty="0">
                    <a:solidFill>
                      <a:srgbClr val="990001"/>
                    </a:solidFill>
                  </a:rPr>
                  <a:t>doctor</a:t>
                </a:r>
              </a:p>
              <a:p>
                <a:pPr algn="ctr"/>
                <a:endParaRPr lang="en-US" sz="2400" dirty="0">
                  <a:solidFill>
                    <a:schemeClr val="accent4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chemeClr val="accent4">
                        <a:lumMod val="50000"/>
                      </a:schemeClr>
                    </a:solidFill>
                  </a:rPr>
                  <a:t>Therefore, total run-time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b="0" dirty="0">
                  <a:solidFill>
                    <a:schemeClr val="accent4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CD96C8-5EDC-7149-81B9-F8641FE2F9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1427814"/>
                <a:ext cx="2591196" cy="5262979"/>
              </a:xfrm>
              <a:prstGeom prst="rect">
                <a:avLst/>
              </a:prstGeom>
              <a:blipFill>
                <a:blip r:embed="rId2"/>
                <a:stretch>
                  <a:fillRect t="-808" b="-1501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415977" y="5049729"/>
                <a:ext cx="1515812" cy="76091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(There are </a:t>
                </a:r>
                <a:b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sz="2000" dirty="0">
                    <a:solidFill>
                      <a:srgbClr val="990001"/>
                    </a:solidFill>
                  </a:rPr>
                  <a:t>doctors</a:t>
                </a:r>
                <a:r>
                  <a:rPr lang="en-US" sz="2000" dirty="0">
                    <a:solidFill>
                      <a:schemeClr val="bg2">
                        <a:lumMod val="50000"/>
                      </a:schemeClr>
                    </a:solidFill>
                  </a:rPr>
                  <a:t>…)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977" y="5049729"/>
                <a:ext cx="1515812" cy="760914"/>
              </a:xfrm>
              <a:prstGeom prst="rect">
                <a:avLst/>
              </a:prstGeom>
              <a:blipFill>
                <a:blip r:embed="rId3"/>
                <a:stretch>
                  <a:fillRect l="-4016" t="-4000" r="-402" b="-1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1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45450" cy="4351338"/>
          </a:xfrm>
        </p:spPr>
        <p:txBody>
          <a:bodyPr/>
          <a:lstStyle/>
          <a:p>
            <a:r>
              <a:rPr lang="en-US" dirty="0"/>
              <a:t>Does it work?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Yes!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Is it fast?</a:t>
            </a:r>
          </a:p>
          <a:p>
            <a:pPr lvl="1"/>
            <a:r>
              <a:rPr lang="en-US" sz="2800" dirty="0">
                <a:solidFill>
                  <a:srgbClr val="0070C0"/>
                </a:solidFill>
              </a:rPr>
              <a:t>O(n</a:t>
            </a:r>
            <a:r>
              <a:rPr lang="en-US" sz="2800" baseline="30000" dirty="0">
                <a:solidFill>
                  <a:srgbClr val="0070C0"/>
                </a:solidFill>
              </a:rPr>
              <a:t>2</a:t>
            </a:r>
            <a:r>
              <a:rPr lang="en-US" sz="2800" dirty="0">
                <a:solidFill>
                  <a:srgbClr val="0070C0"/>
                </a:solidFill>
              </a:rPr>
              <a:t>)  - this is linear in the input size!</a:t>
            </a:r>
          </a:p>
          <a:p>
            <a:pPr marL="457200" lvl="1" indent="0">
              <a:buNone/>
            </a:pPr>
            <a:r>
              <a:rPr lang="en-US" sz="2800" dirty="0"/>
              <a:t>At worst exhaust through every doctor’s 								preference list</a:t>
            </a:r>
          </a:p>
          <a:p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4823795">
            <a:off x="3300843" y="1696461"/>
            <a:ext cx="526473" cy="9975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735B8-8D23-464E-809B-8F1CEFDE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3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Deferred Acceptance works!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90689"/>
            <a:ext cx="8686800" cy="46656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Theorem:</a:t>
            </a:r>
            <a:r>
              <a:rPr lang="en-US" dirty="0"/>
              <a:t> Given n doctors and n hospitals, </a:t>
            </a:r>
            <a:br>
              <a:rPr lang="en-US" dirty="0"/>
            </a:br>
            <a:r>
              <a:rPr lang="en-US" dirty="0"/>
              <a:t>	DA algorithm outputs a complete stable matching.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Corollary:</a:t>
            </a:r>
            <a:r>
              <a:rPr lang="en-US" dirty="0"/>
              <a:t> A stable matching exists.</a:t>
            </a:r>
          </a:p>
          <a:p>
            <a:pPr marL="0" indent="0">
              <a:buNone/>
            </a:pPr>
            <a:r>
              <a:rPr lang="en-US" dirty="0"/>
              <a:t>(This is not obvious!)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1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90689"/>
            <a:ext cx="8686800" cy="46656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Theorem:</a:t>
            </a:r>
            <a:r>
              <a:rPr lang="en-US" dirty="0"/>
              <a:t> Given n doctors and n hospitals, </a:t>
            </a:r>
            <a:br>
              <a:rPr lang="en-US" dirty="0"/>
            </a:br>
            <a:r>
              <a:rPr lang="en-US" dirty="0"/>
              <a:t>	DA algorithm outputs a complete stable matching.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Proof:</a:t>
            </a:r>
            <a:r>
              <a:rPr lang="en-US" dirty="0">
                <a:solidFill>
                  <a:srgbClr val="0070C0"/>
                </a:solidFill>
              </a:rPr>
              <a:t> Follows from Claims 1+3 below…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3851256"/>
            <a:ext cx="850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4"/>
                </a:solidFill>
              </a:rPr>
              <a:t>Claim 1:</a:t>
            </a:r>
            <a:r>
              <a:rPr lang="en-US" sz="2400" dirty="0">
                <a:solidFill>
                  <a:schemeClr val="accent4"/>
                </a:solidFill>
              </a:rPr>
              <a:t> At every iteration, current match is stable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w.r.t. non-free doctors and hospitals.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chemeClr val="accent1"/>
                </a:solidFill>
              </a:rPr>
              <a:t>Claim 2:</a:t>
            </a:r>
            <a:r>
              <a:rPr lang="en-US" sz="2400" dirty="0">
                <a:solidFill>
                  <a:schemeClr val="accent1"/>
                </a:solidFill>
              </a:rPr>
              <a:t> Once a hospital is matched, it remains matched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(possibly to a different doctor) until end of algorithm.</a:t>
            </a:r>
          </a:p>
          <a:p>
            <a:endParaRPr lang="en-US" sz="2400" b="1" u="sng" dirty="0"/>
          </a:p>
          <a:p>
            <a:r>
              <a:rPr lang="en-US" sz="2400" b="1" u="sng" dirty="0">
                <a:solidFill>
                  <a:srgbClr val="7030A0"/>
                </a:solidFill>
              </a:rPr>
              <a:t>Claim 3:</a:t>
            </a:r>
            <a:r>
              <a:rPr lang="en-US" sz="2400" dirty="0">
                <a:solidFill>
                  <a:srgbClr val="7030A0"/>
                </a:solidFill>
              </a:rPr>
              <a:t> At the end of algorithm, every doctor/hospital is matched.</a:t>
            </a:r>
          </a:p>
        </p:txBody>
      </p:sp>
    </p:spTree>
    <p:extLst>
      <p:ext uri="{BB962C8B-B14F-4D97-AF65-F5344CB8AC3E}">
        <p14:creationId xmlns:p14="http://schemas.microsoft.com/office/powerpoint/2010/main" val="3994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604" y="1766389"/>
            <a:ext cx="8351020" cy="4888168"/>
            <a:chOff x="386604" y="1171950"/>
            <a:chExt cx="8351020" cy="54826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1171950"/>
              <a:ext cx="510490" cy="8551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2175687"/>
              <a:ext cx="510490" cy="8551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3179424"/>
              <a:ext cx="510490" cy="8551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4214691"/>
              <a:ext cx="510490" cy="8551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5249958"/>
              <a:ext cx="510490" cy="8551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10675" y="1174555"/>
              <a:ext cx="791130" cy="8104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2084743"/>
              <a:ext cx="894914" cy="89491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3103799"/>
              <a:ext cx="1341821" cy="10063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4270380"/>
              <a:ext cx="905147" cy="9051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5335742"/>
              <a:ext cx="1136356" cy="852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83268" y="6285225"/>
              <a:ext cx="2554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</a:t>
              </a:r>
              <a:r>
                <a:rPr lang="en-US" dirty="0"/>
                <a:t>Students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2001" y="6272990"/>
              <a:ext cx="2159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Swag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034855" y="1579789"/>
              <a:ext cx="2928675" cy="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5" idx="1"/>
            </p:cNvCxnSpPr>
            <p:nvPr/>
          </p:nvCxnSpPr>
          <p:spPr>
            <a:xfrm>
              <a:off x="3034855" y="1599508"/>
              <a:ext cx="3075820" cy="932692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34855" y="1664771"/>
              <a:ext cx="2953854" cy="867430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3"/>
            </p:cNvCxnSpPr>
            <p:nvPr/>
          </p:nvCxnSpPr>
          <p:spPr>
            <a:xfrm>
              <a:off x="2860507" y="3606983"/>
              <a:ext cx="3250168" cy="96422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3"/>
            </p:cNvCxnSpPr>
            <p:nvPr/>
          </p:nvCxnSpPr>
          <p:spPr>
            <a:xfrm flipV="1">
              <a:off x="2860507" y="1766389"/>
              <a:ext cx="3175536" cy="184059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6" idx="1"/>
            </p:cNvCxnSpPr>
            <p:nvPr/>
          </p:nvCxnSpPr>
          <p:spPr>
            <a:xfrm flipV="1">
              <a:off x="2860507" y="3606982"/>
              <a:ext cx="3103023" cy="1035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" idx="3"/>
              <a:endCxn id="17" idx="1"/>
            </p:cNvCxnSpPr>
            <p:nvPr/>
          </p:nvCxnSpPr>
          <p:spPr>
            <a:xfrm>
              <a:off x="2860507" y="4642250"/>
              <a:ext cx="3250168" cy="8070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3"/>
              <a:endCxn id="18" idx="1"/>
            </p:cNvCxnSpPr>
            <p:nvPr/>
          </p:nvCxnSpPr>
          <p:spPr>
            <a:xfrm>
              <a:off x="2860507" y="4642250"/>
              <a:ext cx="3103023" cy="1119626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2" idx="3"/>
            </p:cNvCxnSpPr>
            <p:nvPr/>
          </p:nvCxnSpPr>
          <p:spPr>
            <a:xfrm flipV="1">
              <a:off x="2860507" y="2712350"/>
              <a:ext cx="3250168" cy="296516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205146" y="3271514"/>
              <a:ext cx="532478" cy="517690"/>
            </a:xfrm>
            <a:prstGeom prst="ellipse">
              <a:avLst/>
            </a:prstGeom>
            <a:solidFill>
              <a:srgbClr val="005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86604" y="3195700"/>
              <a:ext cx="532478" cy="517690"/>
            </a:xfrm>
            <a:prstGeom prst="ellipse">
              <a:avLst/>
            </a:prstGeom>
            <a:solidFill>
              <a:srgbClr val="F2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cxnSp>
          <p:nvCxnSpPr>
            <p:cNvPr id="33" name="Straight Connector 32"/>
            <p:cNvCxnSpPr>
              <a:stCxn id="27" idx="0"/>
              <a:endCxn id="7" idx="1"/>
            </p:cNvCxnSpPr>
            <p:nvPr/>
          </p:nvCxnSpPr>
          <p:spPr>
            <a:xfrm flipV="1">
              <a:off x="652843" y="1599509"/>
              <a:ext cx="1697174" cy="159619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7" idx="7"/>
              <a:endCxn id="9" idx="1"/>
            </p:cNvCxnSpPr>
            <p:nvPr/>
          </p:nvCxnSpPr>
          <p:spPr>
            <a:xfrm flipV="1">
              <a:off x="841102" y="2603246"/>
              <a:ext cx="1508915" cy="668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10" idx="1"/>
            </p:cNvCxnSpPr>
            <p:nvPr/>
          </p:nvCxnSpPr>
          <p:spPr>
            <a:xfrm>
              <a:off x="919082" y="3454545"/>
              <a:ext cx="1430935" cy="15243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5"/>
              <a:endCxn id="11" idx="1"/>
            </p:cNvCxnSpPr>
            <p:nvPr/>
          </p:nvCxnSpPr>
          <p:spPr>
            <a:xfrm>
              <a:off x="841102" y="3637576"/>
              <a:ext cx="1508915" cy="100467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4"/>
              <a:endCxn id="12" idx="1"/>
            </p:cNvCxnSpPr>
            <p:nvPr/>
          </p:nvCxnSpPr>
          <p:spPr>
            <a:xfrm>
              <a:off x="652843" y="3713390"/>
              <a:ext cx="1697174" cy="196412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5" idx="4"/>
            </p:cNvCxnSpPr>
            <p:nvPr/>
          </p:nvCxnSpPr>
          <p:spPr>
            <a:xfrm flipV="1">
              <a:off x="7099886" y="3789204"/>
              <a:ext cx="1371499" cy="1962599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25" idx="3"/>
            </p:cNvCxnSpPr>
            <p:nvPr/>
          </p:nvCxnSpPr>
          <p:spPr>
            <a:xfrm flipV="1">
              <a:off x="7015822" y="3713390"/>
              <a:ext cx="1267304" cy="100956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5" idx="2"/>
            </p:cNvCxnSpPr>
            <p:nvPr/>
          </p:nvCxnSpPr>
          <p:spPr>
            <a:xfrm flipV="1">
              <a:off x="7327920" y="3530359"/>
              <a:ext cx="877226" cy="65493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" idx="3"/>
              <a:endCxn id="25" idx="1"/>
            </p:cNvCxnSpPr>
            <p:nvPr/>
          </p:nvCxnSpPr>
          <p:spPr>
            <a:xfrm>
              <a:off x="7005589" y="2532200"/>
              <a:ext cx="1277537" cy="81512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4" idx="1"/>
              <a:endCxn id="25" idx="0"/>
            </p:cNvCxnSpPr>
            <p:nvPr/>
          </p:nvCxnSpPr>
          <p:spPr>
            <a:xfrm>
              <a:off x="6901805" y="1579790"/>
              <a:ext cx="1569580" cy="169172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1275276" y="442418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04891" y="38907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499826" y="339526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240715" y="2319145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33103" y="140310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30495" y="211537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626956" y="373268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147370" y="501410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355036" y="3116159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343452" y="26820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435602" y="408909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532599" y="476302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39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Recap:</a:t>
            </a:r>
            <a:r>
              <a:rPr lang="en-US" dirty="0"/>
              <a:t> used s-t max-flow</a:t>
            </a:r>
            <a:br>
              <a:rPr lang="en-US" dirty="0"/>
            </a:br>
            <a:r>
              <a:rPr lang="en-US" dirty="0"/>
              <a:t>to solve assignment problems</a:t>
            </a:r>
          </a:p>
        </p:txBody>
      </p:sp>
    </p:spTree>
    <p:extLst>
      <p:ext uri="{BB962C8B-B14F-4D97-AF65-F5344CB8AC3E}">
        <p14:creationId xmlns:p14="http://schemas.microsoft.com/office/powerpoint/2010/main" val="41634098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272822"/>
            <a:ext cx="7886700" cy="714374"/>
          </a:xfrm>
        </p:spPr>
        <p:txBody>
          <a:bodyPr/>
          <a:lstStyle/>
          <a:p>
            <a:r>
              <a:rPr lang="en-US" dirty="0"/>
              <a:t>Proof of claims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1079501"/>
            <a:ext cx="8509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20" b="1" u="sng" dirty="0">
                <a:solidFill>
                  <a:schemeClr val="accent4"/>
                </a:solidFill>
              </a:rPr>
              <a:t>Claim 1:</a:t>
            </a:r>
            <a:r>
              <a:rPr lang="en-US" sz="2320" dirty="0">
                <a:solidFill>
                  <a:schemeClr val="accent4"/>
                </a:solidFill>
              </a:rPr>
              <a:t> At every iteration, current match is stable </a:t>
            </a:r>
            <a:br>
              <a:rPr lang="en-US" sz="2320" dirty="0">
                <a:solidFill>
                  <a:schemeClr val="accent4"/>
                </a:solidFill>
              </a:rPr>
            </a:br>
            <a:r>
              <a:rPr lang="en-US" sz="2320" dirty="0">
                <a:solidFill>
                  <a:schemeClr val="accent4"/>
                </a:solidFill>
              </a:rPr>
              <a:t>w.r.t. non-free doctors and hospitals.</a:t>
            </a:r>
          </a:p>
          <a:p>
            <a:r>
              <a:rPr lang="en-US" sz="2320" b="1" dirty="0"/>
              <a:t>Proof by contradiction: </a:t>
            </a:r>
            <a:r>
              <a:rPr lang="en-US" sz="2320" dirty="0"/>
              <a:t>Suppose (</a:t>
            </a:r>
            <a:r>
              <a:rPr lang="en-US" sz="2320" i="1" dirty="0" err="1"/>
              <a:t>d</a:t>
            </a:r>
            <a:r>
              <a:rPr lang="en-US" sz="2320" dirty="0" err="1"/>
              <a:t>,</a:t>
            </a:r>
            <a:r>
              <a:rPr lang="en-US" sz="2320" i="1" dirty="0" err="1"/>
              <a:t>h</a:t>
            </a:r>
            <a:r>
              <a:rPr lang="en-US" sz="2320" dirty="0"/>
              <a:t>) blocking pair. 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d</a:t>
            </a:r>
            <a:r>
              <a:rPr lang="en-US" sz="2320" dirty="0"/>
              <a:t> is currently matched to worse hospital than </a:t>
            </a:r>
            <a:r>
              <a:rPr lang="en-US" sz="2320" i="1" dirty="0"/>
              <a:t>h</a:t>
            </a:r>
            <a:r>
              <a:rPr lang="en-US" sz="2320" dirty="0"/>
              <a:t>. 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d</a:t>
            </a:r>
            <a:r>
              <a:rPr lang="en-US" sz="2320" dirty="0"/>
              <a:t> already tried to match to </a:t>
            </a:r>
            <a:r>
              <a:rPr lang="en-US" sz="2320" i="1" dirty="0"/>
              <a:t>h</a:t>
            </a:r>
            <a:r>
              <a:rPr lang="en-US" sz="2320" dirty="0"/>
              <a:t>.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h</a:t>
            </a:r>
            <a:r>
              <a:rPr lang="en-US" sz="2320" dirty="0"/>
              <a:t> either refused </a:t>
            </a:r>
            <a:r>
              <a:rPr lang="en-US" sz="2320" i="1" dirty="0"/>
              <a:t>d</a:t>
            </a:r>
            <a:r>
              <a:rPr lang="en-US" sz="2320" dirty="0"/>
              <a:t> or left </a:t>
            </a:r>
            <a:r>
              <a:rPr lang="en-US" sz="2320" i="1" dirty="0"/>
              <a:t>d</a:t>
            </a:r>
            <a:r>
              <a:rPr lang="en-US" sz="2320" dirty="0"/>
              <a:t> later. Why?</a:t>
            </a:r>
          </a:p>
          <a:p>
            <a:r>
              <a:rPr lang="en-US" sz="2320" dirty="0"/>
              <a:t>→ </a:t>
            </a:r>
            <a:r>
              <a:rPr lang="en-US" sz="2320" i="1" dirty="0"/>
              <a:t>h</a:t>
            </a:r>
            <a:r>
              <a:rPr lang="en-US" sz="2320" dirty="0"/>
              <a:t> must be matched to better doctor than </a:t>
            </a:r>
            <a:r>
              <a:rPr lang="en-US" sz="2320" i="1" dirty="0"/>
              <a:t>d</a:t>
            </a:r>
            <a:r>
              <a:rPr lang="en-US" sz="2320" dirty="0"/>
              <a:t> – contradiction!</a:t>
            </a:r>
          </a:p>
          <a:p>
            <a:endParaRPr lang="en-US" sz="2320" dirty="0"/>
          </a:p>
          <a:p>
            <a:r>
              <a:rPr lang="en-US" sz="2320" b="1" u="sng" dirty="0">
                <a:solidFill>
                  <a:schemeClr val="accent1"/>
                </a:solidFill>
              </a:rPr>
              <a:t>Claim 2:</a:t>
            </a:r>
            <a:r>
              <a:rPr lang="en-US" sz="2320" dirty="0">
                <a:solidFill>
                  <a:schemeClr val="accent1"/>
                </a:solidFill>
              </a:rPr>
              <a:t> Once a hospital is matched, it remains matched </a:t>
            </a:r>
            <a:br>
              <a:rPr lang="en-US" sz="2320" dirty="0">
                <a:solidFill>
                  <a:schemeClr val="accent1"/>
                </a:solidFill>
              </a:rPr>
            </a:br>
            <a:r>
              <a:rPr lang="en-US" sz="2320" dirty="0">
                <a:solidFill>
                  <a:schemeClr val="accent1"/>
                </a:solidFill>
              </a:rPr>
              <a:t>(possibly to a different doctor) until end of algorithm.</a:t>
            </a:r>
          </a:p>
          <a:p>
            <a:r>
              <a:rPr lang="en-US" sz="2320" dirty="0"/>
              <a:t>“</a:t>
            </a:r>
            <a:r>
              <a:rPr lang="en-US" sz="2320" b="1" dirty="0"/>
              <a:t>Proof</a:t>
            </a:r>
            <a:r>
              <a:rPr lang="en-US" sz="2320" dirty="0"/>
              <a:t>”: obvious from algorithm</a:t>
            </a:r>
          </a:p>
          <a:p>
            <a:endParaRPr lang="en-US" sz="2320" b="1" u="sng" dirty="0"/>
          </a:p>
          <a:p>
            <a:r>
              <a:rPr lang="en-US" sz="2320" b="1" u="sng" dirty="0">
                <a:solidFill>
                  <a:srgbClr val="7030A0"/>
                </a:solidFill>
              </a:rPr>
              <a:t>Claim 3:</a:t>
            </a:r>
            <a:r>
              <a:rPr lang="en-US" sz="2320" dirty="0">
                <a:solidFill>
                  <a:srgbClr val="7030A0"/>
                </a:solidFill>
              </a:rPr>
              <a:t> At the end of algorithm, every doctor/hospital is matched.</a:t>
            </a:r>
          </a:p>
          <a:p>
            <a:r>
              <a:rPr lang="en-US" sz="2320" b="1" dirty="0"/>
              <a:t>Proof by contradiction:</a:t>
            </a:r>
            <a:r>
              <a:rPr lang="en-US" sz="2320" dirty="0"/>
              <a:t>  Suppose (</a:t>
            </a:r>
            <a:r>
              <a:rPr lang="en-US" sz="2320" i="1" dirty="0" err="1"/>
              <a:t>d</a:t>
            </a:r>
            <a:r>
              <a:rPr lang="en-US" sz="2320" dirty="0" err="1"/>
              <a:t>,</a:t>
            </a:r>
            <a:r>
              <a:rPr lang="en-US" sz="2320" i="1" dirty="0" err="1"/>
              <a:t>h</a:t>
            </a:r>
            <a:r>
              <a:rPr lang="en-US" sz="2320" dirty="0"/>
              <a:t>) still free.</a:t>
            </a:r>
          </a:p>
          <a:p>
            <a:r>
              <a:rPr lang="en-US" sz="2320" dirty="0"/>
              <a:t>End of algorithm → </a:t>
            </a:r>
            <a:r>
              <a:rPr lang="en-US" sz="2320" i="1" dirty="0"/>
              <a:t>d</a:t>
            </a:r>
            <a:r>
              <a:rPr lang="en-US" sz="2320" dirty="0"/>
              <a:t> already tried to match to </a:t>
            </a:r>
            <a:r>
              <a:rPr lang="en-US" sz="2320" i="1" dirty="0"/>
              <a:t>h</a:t>
            </a:r>
            <a:r>
              <a:rPr lang="en-US" sz="2320" dirty="0"/>
              <a:t>.</a:t>
            </a:r>
          </a:p>
          <a:p>
            <a:r>
              <a:rPr lang="en-US" sz="2320" dirty="0"/>
              <a:t>→ after that step, </a:t>
            </a:r>
            <a:r>
              <a:rPr lang="en-US" sz="2320" i="1" dirty="0"/>
              <a:t>h</a:t>
            </a:r>
            <a:r>
              <a:rPr lang="en-US" sz="2320" dirty="0"/>
              <a:t> wasn’t free → by Claim 2, contradiction!</a:t>
            </a:r>
          </a:p>
        </p:txBody>
      </p:sp>
    </p:spTree>
    <p:extLst>
      <p:ext uri="{BB962C8B-B14F-4D97-AF65-F5344CB8AC3E}">
        <p14:creationId xmlns:p14="http://schemas.microsoft.com/office/powerpoint/2010/main" val="283808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690689"/>
            <a:ext cx="8686800" cy="466566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Theorem:</a:t>
            </a:r>
            <a:r>
              <a:rPr lang="en-US" dirty="0"/>
              <a:t> Given n doctors and n hospitals, </a:t>
            </a:r>
            <a:br>
              <a:rPr lang="en-US" dirty="0"/>
            </a:br>
            <a:r>
              <a:rPr lang="en-US" dirty="0"/>
              <a:t>	DA algorithm outputs a complete stable matching.</a:t>
            </a:r>
          </a:p>
          <a:p>
            <a:pPr marL="0" indent="0">
              <a:buNone/>
            </a:pPr>
            <a:r>
              <a:rPr lang="en-US" b="1" u="sng" dirty="0"/>
              <a:t>Corollary:</a:t>
            </a:r>
            <a:r>
              <a:rPr lang="en-US" dirty="0"/>
              <a:t> A stable matching exists.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41300" y="3851256"/>
            <a:ext cx="850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chemeClr val="accent4"/>
                </a:solidFill>
              </a:rPr>
              <a:t>Claim 1:</a:t>
            </a:r>
            <a:r>
              <a:rPr lang="en-US" sz="2400" dirty="0">
                <a:solidFill>
                  <a:schemeClr val="accent4"/>
                </a:solidFill>
              </a:rPr>
              <a:t> At every iteration, current match is stable </a:t>
            </a:r>
            <a:br>
              <a:rPr lang="en-US" sz="2400" dirty="0">
                <a:solidFill>
                  <a:schemeClr val="accent4"/>
                </a:solidFill>
              </a:rPr>
            </a:br>
            <a:r>
              <a:rPr lang="en-US" sz="2400" dirty="0">
                <a:solidFill>
                  <a:schemeClr val="accent4"/>
                </a:solidFill>
              </a:rPr>
              <a:t>w.r.t. non-free doctors and hospitals.</a:t>
            </a:r>
          </a:p>
          <a:p>
            <a:endParaRPr lang="en-US" sz="2400" dirty="0"/>
          </a:p>
          <a:p>
            <a:r>
              <a:rPr lang="en-US" sz="2400" b="1" u="sng" dirty="0">
                <a:solidFill>
                  <a:schemeClr val="accent1"/>
                </a:solidFill>
              </a:rPr>
              <a:t>Claim 2:</a:t>
            </a:r>
            <a:r>
              <a:rPr lang="en-US" sz="2400" dirty="0">
                <a:solidFill>
                  <a:schemeClr val="accent1"/>
                </a:solidFill>
              </a:rPr>
              <a:t> Once a hospital is matched, it remains matched 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(possibly to a different doctor) until end of algorithm.</a:t>
            </a:r>
          </a:p>
          <a:p>
            <a:endParaRPr lang="en-US" sz="2400" b="1" u="sng" dirty="0"/>
          </a:p>
          <a:p>
            <a:r>
              <a:rPr lang="en-US" sz="2400" b="1" u="sng" dirty="0">
                <a:solidFill>
                  <a:srgbClr val="7030A0"/>
                </a:solidFill>
              </a:rPr>
              <a:t>Claim 3:</a:t>
            </a:r>
            <a:r>
              <a:rPr lang="en-US" sz="2400" dirty="0">
                <a:solidFill>
                  <a:srgbClr val="7030A0"/>
                </a:solidFill>
              </a:rPr>
              <a:t> At the end of algorithm, every doctor/hospital is matched.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Deferred Acceptance works!</a:t>
            </a:r>
          </a:p>
        </p:txBody>
      </p:sp>
    </p:spTree>
    <p:extLst>
      <p:ext uri="{BB962C8B-B14F-4D97-AF65-F5344CB8AC3E}">
        <p14:creationId xmlns:p14="http://schemas.microsoft.com/office/powerpoint/2010/main" val="23159477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943100"/>
                <a:ext cx="8597900" cy="465296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u="sng" dirty="0">
                    <a:solidFill>
                      <a:schemeClr val="accent6"/>
                    </a:solidFill>
                  </a:rPr>
                  <a:t>Blocking Pair</a:t>
                </a:r>
                <a:r>
                  <a:rPr lang="en-US" sz="2400" u="sng" dirty="0">
                    <a:solidFill>
                      <a:schemeClr val="accent6"/>
                    </a:solidFill>
                  </a:rPr>
                  <a:t>:</a:t>
                </a:r>
                <a:r>
                  <a:rPr lang="en-US" sz="2400" dirty="0"/>
                  <a:t> A doctor and hospital that prefer each other over their respective matches.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0070C0"/>
                    </a:solidFill>
                  </a:rPr>
                  <a:t>Stable Matching: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 matching without blocking pairs!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>
                    <a:solidFill>
                      <a:srgbClr val="990001"/>
                    </a:solidFill>
                  </a:rPr>
                  <a:t>Deferred Acceptance Algorithm</a:t>
                </a:r>
              </a:p>
              <a:p>
                <a:pPr marL="0" indent="0" algn="ctr">
                  <a:buNone/>
                </a:pPr>
                <a:r>
                  <a:rPr lang="en-US" sz="2400" i="1" dirty="0"/>
                  <a:t>“Tentatively match each free doctor to best interested hospital.</a:t>
                </a:r>
                <a:br>
                  <a:rPr lang="en-US" sz="2400" i="1" dirty="0"/>
                </a:br>
                <a:r>
                  <a:rPr lang="en-US" sz="2400" i="1" dirty="0"/>
                  <a:t>Allow the hospital to leave match when a better doctor arrives.”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tx1"/>
                    </a:solidFill>
                  </a:rPr>
                  <a:t>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= linear in input size </a:t>
                </a:r>
                <a:r>
                  <a:rPr lang="en-US" sz="2400" dirty="0">
                    <a:solidFill>
                      <a:schemeClr val="tx1"/>
                    </a:solidFill>
                    <a:sym typeface="Wingdings" pitchFamily="2" charset="2"/>
                  </a:rPr>
                  <a:t>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990001"/>
                  </a:solidFill>
                </a:endParaRPr>
              </a:p>
              <a:p>
                <a:pPr marL="0" indent="0">
                  <a:buNone/>
                </a:pPr>
                <a:endParaRPr lang="en-US" sz="2400" u="sng" dirty="0">
                  <a:solidFill>
                    <a:srgbClr val="99000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943100"/>
                <a:ext cx="8597900" cy="4652963"/>
              </a:xfrm>
              <a:blipFill rotWithShape="1">
                <a:blip r:embed="rId2"/>
                <a:stretch>
                  <a:fillRect l="-1064" t="-1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307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2143474" y="5584080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stable matching?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90689"/>
            <a:ext cx="8712200" cy="44862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DA algorithm found </a:t>
            </a:r>
            <a:r>
              <a:rPr lang="en-US" i="1" dirty="0"/>
              <a:t>a </a:t>
            </a:r>
            <a:r>
              <a:rPr lang="en-US" dirty="0"/>
              <a:t>stable matching…</a:t>
            </a:r>
          </a:p>
          <a:p>
            <a:r>
              <a:rPr lang="en-US" dirty="0">
                <a:solidFill>
                  <a:srgbClr val="0070C0"/>
                </a:solidFill>
              </a:rPr>
              <a:t>Is it </a:t>
            </a:r>
            <a:r>
              <a:rPr lang="en-US" i="1" dirty="0">
                <a:solidFill>
                  <a:srgbClr val="0070C0"/>
                </a:solidFill>
              </a:rPr>
              <a:t>optimal</a:t>
            </a:r>
            <a:r>
              <a:rPr lang="en-US" dirty="0">
                <a:solidFill>
                  <a:srgbClr val="0070C0"/>
                </a:solidFill>
              </a:rPr>
              <a:t>?</a:t>
            </a:r>
          </a:p>
          <a:p>
            <a:r>
              <a:rPr lang="en-US" dirty="0">
                <a:solidFill>
                  <a:srgbClr val="0070C0"/>
                </a:solidFill>
              </a:rPr>
              <a:t>What does optimality mean?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Theorem:</a:t>
            </a:r>
            <a:r>
              <a:rPr lang="en-US" dirty="0"/>
              <a:t> The matching returned by DA is </a:t>
            </a:r>
            <a:r>
              <a:rPr lang="en-US" b="1" dirty="0">
                <a:solidFill>
                  <a:srgbClr val="7030A0"/>
                </a:solidFill>
              </a:rPr>
              <a:t>doctor-optimal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i.e. every doctor is matched to the favorite hospital among those possible in any stable matching.</a:t>
            </a:r>
          </a:p>
          <a:p>
            <a:pPr marL="0" indent="0">
              <a:buNone/>
            </a:pPr>
            <a:endParaRPr lang="en-US" u="sng" dirty="0">
              <a:solidFill>
                <a:srgbClr val="990001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rgbClr val="990001"/>
                </a:solidFill>
              </a:rPr>
              <a:t>Corollary:</a:t>
            </a:r>
            <a:r>
              <a:rPr lang="en-US" dirty="0">
                <a:solidFill>
                  <a:srgbClr val="990001"/>
                </a:solidFill>
              </a:rPr>
              <a:t> Order of popping from </a:t>
            </a:r>
            <a:r>
              <a:rPr lang="en-US" dirty="0" err="1">
                <a:solidFill>
                  <a:srgbClr val="990001"/>
                </a:solidFill>
              </a:rPr>
              <a:t>freeDoctors</a:t>
            </a:r>
            <a:r>
              <a:rPr lang="en-US" dirty="0">
                <a:solidFill>
                  <a:srgbClr val="990001"/>
                </a:solidFill>
              </a:rPr>
              <a:t> does not change the output.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990001"/>
                </a:solidFill>
              </a:rPr>
              <a:t>Theorem:</a:t>
            </a:r>
            <a:r>
              <a:rPr lang="en-US" dirty="0">
                <a:solidFill>
                  <a:srgbClr val="990001"/>
                </a:solidFill>
              </a:rPr>
              <a:t> Doctors cannot gain from </a:t>
            </a:r>
            <a:br>
              <a:rPr lang="en-US" dirty="0">
                <a:solidFill>
                  <a:srgbClr val="990001"/>
                </a:solidFill>
              </a:rPr>
            </a:br>
            <a:r>
              <a:rPr lang="en-US" dirty="0">
                <a:solidFill>
                  <a:srgbClr val="990001"/>
                </a:solidFill>
              </a:rPr>
              <a:t>misreporting their preferences.</a:t>
            </a:r>
            <a:endParaRPr lang="en-US" u="sng" dirty="0">
              <a:solidFill>
                <a:srgbClr val="9900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45905" y="6075145"/>
            <a:ext cx="1296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Prove this</a:t>
            </a:r>
            <a:br>
              <a:rPr lang="en-US">
                <a:solidFill>
                  <a:srgbClr val="FD7300"/>
                </a:solidFill>
              </a:rPr>
            </a:br>
            <a:r>
              <a:rPr lang="en-US">
                <a:solidFill>
                  <a:srgbClr val="FD7300"/>
                </a:solidFill>
              </a:rPr>
              <a:t>theorem! </a:t>
            </a:r>
            <a:endParaRPr lang="en-US" dirty="0">
              <a:solidFill>
                <a:srgbClr val="FD73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5291" y="4870742"/>
            <a:ext cx="2081709" cy="1784582"/>
          </a:xfrm>
          <a:prstGeom prst="rect">
            <a:avLst/>
          </a:prstGeom>
        </p:spPr>
      </p:pic>
      <p:pic>
        <p:nvPicPr>
          <p:cNvPr id="1026" name="Picture 2" descr="darinaÂ copakova doctor female free pictur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5905" y="1470178"/>
            <a:ext cx="2320925" cy="15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9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249950" y="49874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844800" y="423279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426500" y="465128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15034"/>
          </a:xfrm>
        </p:spPr>
        <p:txBody>
          <a:bodyPr>
            <a:normAutofit/>
          </a:bodyPr>
          <a:lstStyle/>
          <a:p>
            <a:r>
              <a:rPr lang="en-US" dirty="0"/>
              <a:t>Stable Matching and Incentives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04950"/>
            <a:ext cx="8826500" cy="144551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Doctor 2 may tell you he only wants to go to Stanford, but…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65</a:t>
            </a:fld>
            <a:endParaRPr lang="en-US"/>
          </a:p>
        </p:txBody>
      </p:sp>
      <p:pic>
        <p:nvPicPr>
          <p:cNvPr id="1032" name="Picture 8" descr="https://encrypted-tbn0.gstatic.com/images?q=tbn:ANd9GcTqrlWXrqrtetsETFI_IPXh9RDJ9R7zI0goJNGYQIIx08gaKBvF0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8629" y="4057301"/>
            <a:ext cx="956246" cy="956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0" name="Oval 19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367" y="5090596"/>
                <a:ext cx="74411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−∞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046" y="4535424"/>
                <a:ext cx="744114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Connector 47"/>
          <p:cNvCxnSpPr/>
          <p:nvPr/>
        </p:nvCxnSpPr>
        <p:spPr>
          <a:xfrm flipH="1">
            <a:off x="2837275" y="3571398"/>
            <a:ext cx="3271426" cy="1172304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367395" y="2119467"/>
            <a:ext cx="4589718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Corollary: This won’t help him </a:t>
            </a:r>
            <a:br>
              <a:rPr lang="en-US" sz="2400" dirty="0"/>
            </a:br>
            <a:r>
              <a:rPr lang="en-US" sz="2400" dirty="0"/>
              <a:t>if we find Stable Matching with DA!</a:t>
            </a:r>
          </a:p>
        </p:txBody>
      </p:sp>
      <p:pic>
        <p:nvPicPr>
          <p:cNvPr id="23" name="Picture 4" descr="Related image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92" y="4324035"/>
            <a:ext cx="2903208" cy="68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769" y="3245122"/>
            <a:ext cx="2031164" cy="65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3252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optimal stable matching?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90689"/>
            <a:ext cx="8712200" cy="448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Theorem:</a:t>
            </a:r>
            <a:r>
              <a:rPr lang="en-US" dirty="0"/>
              <a:t> The matching returned by DA is </a:t>
            </a:r>
            <a:r>
              <a:rPr lang="en-US" b="1" dirty="0">
                <a:solidFill>
                  <a:srgbClr val="7030A0"/>
                </a:solidFill>
              </a:rPr>
              <a:t>hospital-</a:t>
            </a:r>
            <a:r>
              <a:rPr lang="en-US" b="1" i="1" dirty="0">
                <a:solidFill>
                  <a:srgbClr val="7030A0"/>
                </a:solidFill>
              </a:rPr>
              <a:t>worst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i.e. every hospital is matched to </a:t>
            </a:r>
            <a:r>
              <a:rPr lang="en-US" i="1" dirty="0"/>
              <a:t>least</a:t>
            </a:r>
            <a:r>
              <a:rPr lang="en-US" dirty="0"/>
              <a:t>-favorite doctor possible in any stable matching.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>
                <a:solidFill>
                  <a:srgbClr val="990001"/>
                </a:solidFill>
              </a:rPr>
              <a:t>Caution:</a:t>
            </a:r>
            <a:r>
              <a:rPr lang="en-US" dirty="0">
                <a:solidFill>
                  <a:srgbClr val="990001"/>
                </a:solidFill>
              </a:rPr>
              <a:t> Hospitals </a:t>
            </a:r>
            <a:r>
              <a:rPr lang="en-US" i="1" dirty="0">
                <a:solidFill>
                  <a:srgbClr val="990001"/>
                </a:solidFill>
              </a:rPr>
              <a:t>can</a:t>
            </a:r>
            <a:r>
              <a:rPr lang="en-US" dirty="0">
                <a:solidFill>
                  <a:srgbClr val="990001"/>
                </a:solidFill>
              </a:rPr>
              <a:t> gain from </a:t>
            </a:r>
            <a:br>
              <a:rPr lang="en-US" dirty="0">
                <a:solidFill>
                  <a:srgbClr val="990001"/>
                </a:solidFill>
              </a:rPr>
            </a:br>
            <a:r>
              <a:rPr lang="en-US" dirty="0">
                <a:solidFill>
                  <a:srgbClr val="990001"/>
                </a:solidFill>
              </a:rPr>
              <a:t>misreporting their preferences.</a:t>
            </a:r>
            <a:endParaRPr lang="en-US" u="sng" dirty="0">
              <a:solidFill>
                <a:srgbClr val="99000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349D0D-1C0C-564D-94FF-98C307A60E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612" y="4814539"/>
            <a:ext cx="3072588" cy="10298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5F7384-8FF3-2F4A-B2E4-1026CB74535B}"/>
              </a:ext>
            </a:extLst>
          </p:cNvPr>
          <p:cNvSpPr txBox="1"/>
          <p:nvPr/>
        </p:nvSpPr>
        <p:spPr>
          <a:xfrm>
            <a:off x="1498600" y="5513310"/>
            <a:ext cx="63055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Think-pair-share: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How would you find a hospital-optimal stable matching?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Should actual matching be doctor- or hospital-optimal?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9018" y="-20643"/>
            <a:ext cx="1865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D7300"/>
                </a:solidFill>
              </a:rPr>
              <a:t>Prove this</a:t>
            </a:r>
            <a:br>
              <a:rPr lang="en-US" dirty="0">
                <a:solidFill>
                  <a:srgbClr val="FD7300"/>
                </a:solidFill>
              </a:rPr>
            </a:br>
            <a:r>
              <a:rPr lang="en-US" dirty="0">
                <a:solidFill>
                  <a:srgbClr val="FD7300"/>
                </a:solidFill>
              </a:rPr>
              <a:t>theorem too!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9844" y="142809"/>
            <a:ext cx="945984" cy="8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652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Doctor-optimality</a:t>
            </a:r>
            <a:r>
              <a:rPr lang="en-US" sz="2400" u="sng" dirty="0"/>
              <a:t>:</a:t>
            </a:r>
            <a:r>
              <a:rPr lang="en-US" sz="2400" dirty="0"/>
              <a:t> The matching returned by DA is </a:t>
            </a:r>
            <a:r>
              <a:rPr lang="en-US" sz="2400" b="1" dirty="0">
                <a:solidFill>
                  <a:srgbClr val="7030A0"/>
                </a:solidFill>
              </a:rPr>
              <a:t>doctor-optimal</a:t>
            </a:r>
            <a:br>
              <a:rPr lang="en-US" sz="2400" dirty="0"/>
            </a:br>
            <a:r>
              <a:rPr lang="en-US" sz="2400" dirty="0"/>
              <a:t>(but hospital-</a:t>
            </a:r>
            <a:r>
              <a:rPr lang="en-US" sz="2400" i="1" dirty="0"/>
              <a:t>worst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990001"/>
                </a:solidFill>
              </a:rPr>
              <a:t>Truthful preferences corollary:</a:t>
            </a:r>
            <a:r>
              <a:rPr lang="en-US" sz="2400" dirty="0">
                <a:solidFill>
                  <a:srgbClr val="990001"/>
                </a:solidFill>
              </a:rPr>
              <a:t> Doctors cannot gain from misreporting their preferences (but hospitals </a:t>
            </a:r>
            <a:r>
              <a:rPr lang="en-US" sz="2400" i="1" dirty="0">
                <a:solidFill>
                  <a:srgbClr val="990001"/>
                </a:solidFill>
              </a:rPr>
              <a:t>can</a:t>
            </a:r>
            <a:r>
              <a:rPr lang="en-US" sz="2400" dirty="0">
                <a:solidFill>
                  <a:srgbClr val="990001"/>
                </a:solidFill>
              </a:rPr>
              <a:t>).</a:t>
            </a:r>
          </a:p>
          <a:p>
            <a:pPr marL="0" indent="0">
              <a:buNone/>
            </a:pPr>
            <a:endParaRPr lang="en-US" sz="2400" dirty="0">
              <a:solidFill>
                <a:srgbClr val="99000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9000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990001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990001"/>
              </a:solidFill>
            </a:endParaRP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422900"/>
            <a:ext cx="9144000" cy="14351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Point:</a:t>
            </a:r>
          </a:p>
          <a:p>
            <a:pPr algn="ctr"/>
            <a:r>
              <a:rPr lang="en-US" sz="2600" dirty="0"/>
              <a:t>It’s important to </a:t>
            </a:r>
            <a:r>
              <a:rPr lang="en-US" sz="2600" b="1" dirty="0"/>
              <a:t>think</a:t>
            </a:r>
            <a:r>
              <a:rPr lang="en-US" sz="2600" dirty="0"/>
              <a:t> about how </a:t>
            </a:r>
            <a:r>
              <a:rPr lang="en-US" sz="2600" b="1" dirty="0"/>
              <a:t>our algorithms affect people</a:t>
            </a:r>
            <a:r>
              <a:rPr lang="en-US" sz="2600" dirty="0"/>
              <a:t>.</a:t>
            </a:r>
          </a:p>
          <a:p>
            <a:pPr algn="ctr"/>
            <a:r>
              <a:rPr lang="en-US" sz="2600" b="1" dirty="0"/>
              <a:t>Theorems </a:t>
            </a:r>
            <a:r>
              <a:rPr lang="en-US" sz="2600" dirty="0"/>
              <a:t>can help!</a:t>
            </a:r>
          </a:p>
        </p:txBody>
      </p:sp>
    </p:spTree>
    <p:extLst>
      <p:ext uri="{BB962C8B-B14F-4D97-AF65-F5344CB8AC3E}">
        <p14:creationId xmlns:p14="http://schemas.microsoft.com/office/powerpoint/2010/main" val="40569049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102143">
            <a:off x="4842997" y="5501651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830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7886700" cy="4792663"/>
          </a:xfrm>
        </p:spPr>
        <p:txBody>
          <a:bodyPr/>
          <a:lstStyle/>
          <a:p>
            <a:r>
              <a:rPr lang="en-US" dirty="0"/>
              <a:t>Suppose that instead of doctors and hospitals, you want to match packets to servers on the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69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684875" y="3454400"/>
            <a:ext cx="3423825" cy="1169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684875" y="3512899"/>
            <a:ext cx="3423825" cy="108440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84875" y="3454400"/>
            <a:ext cx="3667426" cy="29019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844800" y="3571399"/>
            <a:ext cx="3263901" cy="27849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844800" y="3571399"/>
            <a:ext cx="3263901" cy="115300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9" name="Oval 28"/>
          <p:cNvSpPr/>
          <p:nvPr/>
        </p:nvSpPr>
        <p:spPr>
          <a:xfrm>
            <a:off x="2121614" y="5060299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14201" y="5385973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33" name="Oval 32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2677350" y="3454399"/>
            <a:ext cx="3423825" cy="116999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erv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21" y="4147899"/>
            <a:ext cx="554499" cy="10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780" y="2589274"/>
            <a:ext cx="1079500" cy="15240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91277" y="3086416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Lecture17.pptx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91277" y="429726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Lecture17.pdf</a:t>
            </a:r>
          </a:p>
        </p:txBody>
      </p:sp>
      <p:sp>
        <p:nvSpPr>
          <p:cNvPr id="47" name="Freeform 46"/>
          <p:cNvSpPr/>
          <p:nvPr/>
        </p:nvSpPr>
        <p:spPr>
          <a:xfrm>
            <a:off x="968908" y="2717800"/>
            <a:ext cx="5383393" cy="3441700"/>
          </a:xfrm>
          <a:custGeom>
            <a:avLst/>
            <a:gdLst>
              <a:gd name="connsiteX0" fmla="*/ 5685892 w 5685892"/>
              <a:gd name="connsiteY0" fmla="*/ 355600 h 3441700"/>
              <a:gd name="connsiteX1" fmla="*/ 5292192 w 5685892"/>
              <a:gd name="connsiteY1" fmla="*/ 254000 h 3441700"/>
              <a:gd name="connsiteX2" fmla="*/ 5190592 w 5685892"/>
              <a:gd name="connsiteY2" fmla="*/ 241300 h 3441700"/>
              <a:gd name="connsiteX3" fmla="*/ 4326992 w 5685892"/>
              <a:gd name="connsiteY3" fmla="*/ 228600 h 3441700"/>
              <a:gd name="connsiteX4" fmla="*/ 4212692 w 5685892"/>
              <a:gd name="connsiteY4" fmla="*/ 215900 h 3441700"/>
              <a:gd name="connsiteX5" fmla="*/ 4123792 w 5685892"/>
              <a:gd name="connsiteY5" fmla="*/ 190500 h 3441700"/>
              <a:gd name="connsiteX6" fmla="*/ 3234792 w 5685892"/>
              <a:gd name="connsiteY6" fmla="*/ 190500 h 3441700"/>
              <a:gd name="connsiteX7" fmla="*/ 3196692 w 5685892"/>
              <a:gd name="connsiteY7" fmla="*/ 177800 h 3441700"/>
              <a:gd name="connsiteX8" fmla="*/ 3133192 w 5685892"/>
              <a:gd name="connsiteY8" fmla="*/ 152400 h 3441700"/>
              <a:gd name="connsiteX9" fmla="*/ 3056992 w 5685892"/>
              <a:gd name="connsiteY9" fmla="*/ 139700 h 3441700"/>
              <a:gd name="connsiteX10" fmla="*/ 2904592 w 5685892"/>
              <a:gd name="connsiteY10" fmla="*/ 114300 h 3441700"/>
              <a:gd name="connsiteX11" fmla="*/ 2866492 w 5685892"/>
              <a:gd name="connsiteY11" fmla="*/ 101600 h 3441700"/>
              <a:gd name="connsiteX12" fmla="*/ 2726792 w 5685892"/>
              <a:gd name="connsiteY12" fmla="*/ 76200 h 3441700"/>
              <a:gd name="connsiteX13" fmla="*/ 2688692 w 5685892"/>
              <a:gd name="connsiteY13" fmla="*/ 63500 h 3441700"/>
              <a:gd name="connsiteX14" fmla="*/ 2574392 w 5685892"/>
              <a:gd name="connsiteY14" fmla="*/ 38100 h 3441700"/>
              <a:gd name="connsiteX15" fmla="*/ 2447392 w 5685892"/>
              <a:gd name="connsiteY15" fmla="*/ 0 h 3441700"/>
              <a:gd name="connsiteX16" fmla="*/ 2079092 w 5685892"/>
              <a:gd name="connsiteY16" fmla="*/ 25400 h 3441700"/>
              <a:gd name="connsiteX17" fmla="*/ 1786992 w 5685892"/>
              <a:gd name="connsiteY17" fmla="*/ 50800 h 3441700"/>
              <a:gd name="connsiteX18" fmla="*/ 1558392 w 5685892"/>
              <a:gd name="connsiteY18" fmla="*/ 38100 h 3441700"/>
              <a:gd name="connsiteX19" fmla="*/ 1507592 w 5685892"/>
              <a:gd name="connsiteY19" fmla="*/ 25400 h 3441700"/>
              <a:gd name="connsiteX20" fmla="*/ 1037692 w 5685892"/>
              <a:gd name="connsiteY20" fmla="*/ 50800 h 3441700"/>
              <a:gd name="connsiteX21" fmla="*/ 897992 w 5685892"/>
              <a:gd name="connsiteY21" fmla="*/ 76200 h 3441700"/>
              <a:gd name="connsiteX22" fmla="*/ 859892 w 5685892"/>
              <a:gd name="connsiteY22" fmla="*/ 101600 h 3441700"/>
              <a:gd name="connsiteX23" fmla="*/ 758292 w 5685892"/>
              <a:gd name="connsiteY23" fmla="*/ 152400 h 3441700"/>
              <a:gd name="connsiteX24" fmla="*/ 720192 w 5685892"/>
              <a:gd name="connsiteY24" fmla="*/ 165100 h 3441700"/>
              <a:gd name="connsiteX25" fmla="*/ 618592 w 5685892"/>
              <a:gd name="connsiteY25" fmla="*/ 203200 h 3441700"/>
              <a:gd name="connsiteX26" fmla="*/ 580492 w 5685892"/>
              <a:gd name="connsiteY26" fmla="*/ 241300 h 3441700"/>
              <a:gd name="connsiteX27" fmla="*/ 491592 w 5685892"/>
              <a:gd name="connsiteY27" fmla="*/ 279400 h 3441700"/>
              <a:gd name="connsiteX28" fmla="*/ 466192 w 5685892"/>
              <a:gd name="connsiteY28" fmla="*/ 317500 h 3441700"/>
              <a:gd name="connsiteX29" fmla="*/ 339192 w 5685892"/>
              <a:gd name="connsiteY29" fmla="*/ 431800 h 3441700"/>
              <a:gd name="connsiteX30" fmla="*/ 262992 w 5685892"/>
              <a:gd name="connsiteY30" fmla="*/ 546100 h 3441700"/>
              <a:gd name="connsiteX31" fmla="*/ 224892 w 5685892"/>
              <a:gd name="connsiteY31" fmla="*/ 584200 h 3441700"/>
              <a:gd name="connsiteX32" fmla="*/ 174092 w 5685892"/>
              <a:gd name="connsiteY32" fmla="*/ 673100 h 3441700"/>
              <a:gd name="connsiteX33" fmla="*/ 135992 w 5685892"/>
              <a:gd name="connsiteY33" fmla="*/ 698500 h 3441700"/>
              <a:gd name="connsiteX34" fmla="*/ 85192 w 5685892"/>
              <a:gd name="connsiteY34" fmla="*/ 787400 h 3441700"/>
              <a:gd name="connsiteX35" fmla="*/ 34392 w 5685892"/>
              <a:gd name="connsiteY35" fmla="*/ 914400 h 3441700"/>
              <a:gd name="connsiteX36" fmla="*/ 21692 w 5685892"/>
              <a:gd name="connsiteY36" fmla="*/ 1016000 h 3441700"/>
              <a:gd name="connsiteX37" fmla="*/ 21692 w 5685892"/>
              <a:gd name="connsiteY37" fmla="*/ 1841500 h 3441700"/>
              <a:gd name="connsiteX38" fmla="*/ 85192 w 5685892"/>
              <a:gd name="connsiteY38" fmla="*/ 1879600 h 3441700"/>
              <a:gd name="connsiteX39" fmla="*/ 199492 w 5685892"/>
              <a:gd name="connsiteY39" fmla="*/ 1930400 h 3441700"/>
              <a:gd name="connsiteX40" fmla="*/ 237592 w 5685892"/>
              <a:gd name="connsiteY40" fmla="*/ 1943100 h 3441700"/>
              <a:gd name="connsiteX41" fmla="*/ 275692 w 5685892"/>
              <a:gd name="connsiteY41" fmla="*/ 1955800 h 3441700"/>
              <a:gd name="connsiteX42" fmla="*/ 288392 w 5685892"/>
              <a:gd name="connsiteY42" fmla="*/ 1993900 h 3441700"/>
              <a:gd name="connsiteX43" fmla="*/ 364592 w 5685892"/>
              <a:gd name="connsiteY43" fmla="*/ 2133600 h 3441700"/>
              <a:gd name="connsiteX44" fmla="*/ 440792 w 5685892"/>
              <a:gd name="connsiteY44" fmla="*/ 2286000 h 3441700"/>
              <a:gd name="connsiteX45" fmla="*/ 504292 w 5685892"/>
              <a:gd name="connsiteY45" fmla="*/ 2374900 h 3441700"/>
              <a:gd name="connsiteX46" fmla="*/ 516992 w 5685892"/>
              <a:gd name="connsiteY46" fmla="*/ 2413000 h 3441700"/>
              <a:gd name="connsiteX47" fmla="*/ 567792 w 5685892"/>
              <a:gd name="connsiteY47" fmla="*/ 2501900 h 3441700"/>
              <a:gd name="connsiteX48" fmla="*/ 593192 w 5685892"/>
              <a:gd name="connsiteY48" fmla="*/ 2628900 h 3441700"/>
              <a:gd name="connsiteX49" fmla="*/ 605892 w 5685892"/>
              <a:gd name="connsiteY49" fmla="*/ 2717800 h 3441700"/>
              <a:gd name="connsiteX50" fmla="*/ 631292 w 5685892"/>
              <a:gd name="connsiteY50" fmla="*/ 2794000 h 3441700"/>
              <a:gd name="connsiteX51" fmla="*/ 643992 w 5685892"/>
              <a:gd name="connsiteY51" fmla="*/ 2832100 h 3441700"/>
              <a:gd name="connsiteX52" fmla="*/ 656692 w 5685892"/>
              <a:gd name="connsiteY52" fmla="*/ 2870200 h 3441700"/>
              <a:gd name="connsiteX53" fmla="*/ 669392 w 5685892"/>
              <a:gd name="connsiteY53" fmla="*/ 2921000 h 3441700"/>
              <a:gd name="connsiteX54" fmla="*/ 694792 w 5685892"/>
              <a:gd name="connsiteY54" fmla="*/ 2959100 h 3441700"/>
              <a:gd name="connsiteX55" fmla="*/ 732892 w 5685892"/>
              <a:gd name="connsiteY55" fmla="*/ 3073400 h 3441700"/>
              <a:gd name="connsiteX56" fmla="*/ 745592 w 5685892"/>
              <a:gd name="connsiteY56" fmla="*/ 3111500 h 3441700"/>
              <a:gd name="connsiteX57" fmla="*/ 758292 w 5685892"/>
              <a:gd name="connsiteY57" fmla="*/ 3149600 h 3441700"/>
              <a:gd name="connsiteX58" fmla="*/ 770992 w 5685892"/>
              <a:gd name="connsiteY58" fmla="*/ 3225800 h 3441700"/>
              <a:gd name="connsiteX59" fmla="*/ 834492 w 5685892"/>
              <a:gd name="connsiteY59" fmla="*/ 3289300 h 3441700"/>
              <a:gd name="connsiteX60" fmla="*/ 847192 w 5685892"/>
              <a:gd name="connsiteY60" fmla="*/ 3327400 h 3441700"/>
              <a:gd name="connsiteX61" fmla="*/ 923392 w 5685892"/>
              <a:gd name="connsiteY61" fmla="*/ 3378200 h 3441700"/>
              <a:gd name="connsiteX62" fmla="*/ 961492 w 5685892"/>
              <a:gd name="connsiteY6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5685892" h="3441700">
                <a:moveTo>
                  <a:pt x="5685892" y="355600"/>
                </a:moveTo>
                <a:cubicBezTo>
                  <a:pt x="5554659" y="321733"/>
                  <a:pt x="5424254" y="284476"/>
                  <a:pt x="5292192" y="254000"/>
                </a:cubicBezTo>
                <a:cubicBezTo>
                  <a:pt x="5258936" y="246325"/>
                  <a:pt x="5224710" y="242198"/>
                  <a:pt x="5190592" y="241300"/>
                </a:cubicBezTo>
                <a:cubicBezTo>
                  <a:pt x="4902794" y="233726"/>
                  <a:pt x="4614859" y="232833"/>
                  <a:pt x="4326992" y="228600"/>
                </a:cubicBezTo>
                <a:cubicBezTo>
                  <a:pt x="4288892" y="224367"/>
                  <a:pt x="4250581" y="221729"/>
                  <a:pt x="4212692" y="215900"/>
                </a:cubicBezTo>
                <a:cubicBezTo>
                  <a:pt x="4183076" y="211344"/>
                  <a:pt x="4152242" y="199983"/>
                  <a:pt x="4123792" y="190500"/>
                </a:cubicBezTo>
                <a:cubicBezTo>
                  <a:pt x="3761484" y="198376"/>
                  <a:pt x="3565284" y="214981"/>
                  <a:pt x="3234792" y="190500"/>
                </a:cubicBezTo>
                <a:cubicBezTo>
                  <a:pt x="3221442" y="189511"/>
                  <a:pt x="3209227" y="182500"/>
                  <a:pt x="3196692" y="177800"/>
                </a:cubicBezTo>
                <a:cubicBezTo>
                  <a:pt x="3175346" y="169795"/>
                  <a:pt x="3155186" y="158398"/>
                  <a:pt x="3133192" y="152400"/>
                </a:cubicBezTo>
                <a:cubicBezTo>
                  <a:pt x="3108349" y="145625"/>
                  <a:pt x="3082129" y="145286"/>
                  <a:pt x="3056992" y="139700"/>
                </a:cubicBezTo>
                <a:cubicBezTo>
                  <a:pt x="2908057" y="106603"/>
                  <a:pt x="3245439" y="152172"/>
                  <a:pt x="2904592" y="114300"/>
                </a:cubicBezTo>
                <a:cubicBezTo>
                  <a:pt x="2891892" y="110067"/>
                  <a:pt x="2879479" y="104847"/>
                  <a:pt x="2866492" y="101600"/>
                </a:cubicBezTo>
                <a:cubicBezTo>
                  <a:pt x="2774042" y="78488"/>
                  <a:pt x="2828698" y="98846"/>
                  <a:pt x="2726792" y="76200"/>
                </a:cubicBezTo>
                <a:cubicBezTo>
                  <a:pt x="2713724" y="73296"/>
                  <a:pt x="2701679" y="66747"/>
                  <a:pt x="2688692" y="63500"/>
                </a:cubicBezTo>
                <a:cubicBezTo>
                  <a:pt x="2616183" y="45373"/>
                  <a:pt x="2639578" y="57656"/>
                  <a:pt x="2574392" y="38100"/>
                </a:cubicBezTo>
                <a:cubicBezTo>
                  <a:pt x="2419794" y="-8279"/>
                  <a:pt x="2564481" y="29272"/>
                  <a:pt x="2447392" y="0"/>
                </a:cubicBezTo>
                <a:lnTo>
                  <a:pt x="2079092" y="25400"/>
                </a:lnTo>
                <a:cubicBezTo>
                  <a:pt x="1806744" y="42422"/>
                  <a:pt x="1918883" y="17827"/>
                  <a:pt x="1786992" y="50800"/>
                </a:cubicBezTo>
                <a:cubicBezTo>
                  <a:pt x="1710792" y="46567"/>
                  <a:pt x="1634396" y="45009"/>
                  <a:pt x="1558392" y="38100"/>
                </a:cubicBezTo>
                <a:cubicBezTo>
                  <a:pt x="1541009" y="36520"/>
                  <a:pt x="1525041" y="24974"/>
                  <a:pt x="1507592" y="25400"/>
                </a:cubicBezTo>
                <a:cubicBezTo>
                  <a:pt x="1350777" y="29225"/>
                  <a:pt x="1194325" y="42333"/>
                  <a:pt x="1037692" y="50800"/>
                </a:cubicBezTo>
                <a:cubicBezTo>
                  <a:pt x="1002669" y="55178"/>
                  <a:pt x="937147" y="56623"/>
                  <a:pt x="897992" y="76200"/>
                </a:cubicBezTo>
                <a:cubicBezTo>
                  <a:pt x="884340" y="83026"/>
                  <a:pt x="873292" y="94291"/>
                  <a:pt x="859892" y="101600"/>
                </a:cubicBezTo>
                <a:cubicBezTo>
                  <a:pt x="826651" y="119731"/>
                  <a:pt x="794213" y="140426"/>
                  <a:pt x="758292" y="152400"/>
                </a:cubicBezTo>
                <a:cubicBezTo>
                  <a:pt x="745592" y="156633"/>
                  <a:pt x="732497" y="159827"/>
                  <a:pt x="720192" y="165100"/>
                </a:cubicBezTo>
                <a:cubicBezTo>
                  <a:pt x="627216" y="204947"/>
                  <a:pt x="712250" y="179785"/>
                  <a:pt x="618592" y="203200"/>
                </a:cubicBezTo>
                <a:cubicBezTo>
                  <a:pt x="605892" y="215900"/>
                  <a:pt x="595107" y="230861"/>
                  <a:pt x="580492" y="241300"/>
                </a:cubicBezTo>
                <a:cubicBezTo>
                  <a:pt x="553029" y="260917"/>
                  <a:pt x="522684" y="269036"/>
                  <a:pt x="491592" y="279400"/>
                </a:cubicBezTo>
                <a:cubicBezTo>
                  <a:pt x="483125" y="292100"/>
                  <a:pt x="476985" y="306707"/>
                  <a:pt x="466192" y="317500"/>
                </a:cubicBezTo>
                <a:cubicBezTo>
                  <a:pt x="380886" y="402806"/>
                  <a:pt x="472757" y="231453"/>
                  <a:pt x="339192" y="431800"/>
                </a:cubicBezTo>
                <a:cubicBezTo>
                  <a:pt x="313792" y="469900"/>
                  <a:pt x="295371" y="513721"/>
                  <a:pt x="262992" y="546100"/>
                </a:cubicBezTo>
                <a:cubicBezTo>
                  <a:pt x="250292" y="558800"/>
                  <a:pt x="235331" y="569585"/>
                  <a:pt x="224892" y="584200"/>
                </a:cubicBezTo>
                <a:cubicBezTo>
                  <a:pt x="199990" y="619063"/>
                  <a:pt x="204089" y="643103"/>
                  <a:pt x="174092" y="673100"/>
                </a:cubicBezTo>
                <a:cubicBezTo>
                  <a:pt x="163299" y="683893"/>
                  <a:pt x="148692" y="690033"/>
                  <a:pt x="135992" y="698500"/>
                </a:cubicBezTo>
                <a:cubicBezTo>
                  <a:pt x="113081" y="732866"/>
                  <a:pt x="101305" y="747117"/>
                  <a:pt x="85192" y="787400"/>
                </a:cubicBezTo>
                <a:cubicBezTo>
                  <a:pt x="22418" y="944334"/>
                  <a:pt x="93960" y="795265"/>
                  <a:pt x="34392" y="914400"/>
                </a:cubicBezTo>
                <a:cubicBezTo>
                  <a:pt x="30159" y="948267"/>
                  <a:pt x="25088" y="982039"/>
                  <a:pt x="21692" y="1016000"/>
                </a:cubicBezTo>
                <a:cubicBezTo>
                  <a:pt x="-5876" y="1291683"/>
                  <a:pt x="-8556" y="1559188"/>
                  <a:pt x="21692" y="1841500"/>
                </a:cubicBezTo>
                <a:cubicBezTo>
                  <a:pt x="24322" y="1866044"/>
                  <a:pt x="64260" y="1866517"/>
                  <a:pt x="85192" y="1879600"/>
                </a:cubicBezTo>
                <a:cubicBezTo>
                  <a:pt x="154195" y="1922727"/>
                  <a:pt x="93682" y="1895130"/>
                  <a:pt x="199492" y="1930400"/>
                </a:cubicBezTo>
                <a:lnTo>
                  <a:pt x="237592" y="1943100"/>
                </a:lnTo>
                <a:lnTo>
                  <a:pt x="275692" y="1955800"/>
                </a:lnTo>
                <a:cubicBezTo>
                  <a:pt x="279925" y="1968500"/>
                  <a:pt x="282405" y="1981926"/>
                  <a:pt x="288392" y="1993900"/>
                </a:cubicBezTo>
                <a:cubicBezTo>
                  <a:pt x="334767" y="2086650"/>
                  <a:pt x="307036" y="1960932"/>
                  <a:pt x="364592" y="2133600"/>
                </a:cubicBezTo>
                <a:cubicBezTo>
                  <a:pt x="428436" y="2325131"/>
                  <a:pt x="342315" y="2089045"/>
                  <a:pt x="440792" y="2286000"/>
                </a:cubicBezTo>
                <a:cubicBezTo>
                  <a:pt x="474224" y="2352864"/>
                  <a:pt x="452805" y="2323413"/>
                  <a:pt x="504292" y="2374900"/>
                </a:cubicBezTo>
                <a:cubicBezTo>
                  <a:pt x="508525" y="2387600"/>
                  <a:pt x="511719" y="2400695"/>
                  <a:pt x="516992" y="2413000"/>
                </a:cubicBezTo>
                <a:cubicBezTo>
                  <a:pt x="536328" y="2458116"/>
                  <a:pt x="542283" y="2463636"/>
                  <a:pt x="567792" y="2501900"/>
                </a:cubicBezTo>
                <a:cubicBezTo>
                  <a:pt x="576259" y="2544233"/>
                  <a:pt x="587087" y="2586162"/>
                  <a:pt x="593192" y="2628900"/>
                </a:cubicBezTo>
                <a:cubicBezTo>
                  <a:pt x="597425" y="2658533"/>
                  <a:pt x="599161" y="2688632"/>
                  <a:pt x="605892" y="2717800"/>
                </a:cubicBezTo>
                <a:cubicBezTo>
                  <a:pt x="611912" y="2743888"/>
                  <a:pt x="622825" y="2768600"/>
                  <a:pt x="631292" y="2794000"/>
                </a:cubicBezTo>
                <a:lnTo>
                  <a:pt x="643992" y="2832100"/>
                </a:lnTo>
                <a:cubicBezTo>
                  <a:pt x="648225" y="2844800"/>
                  <a:pt x="653445" y="2857213"/>
                  <a:pt x="656692" y="2870200"/>
                </a:cubicBezTo>
                <a:cubicBezTo>
                  <a:pt x="660925" y="2887133"/>
                  <a:pt x="662516" y="2904957"/>
                  <a:pt x="669392" y="2921000"/>
                </a:cubicBezTo>
                <a:cubicBezTo>
                  <a:pt x="675405" y="2935029"/>
                  <a:pt x="688593" y="2945152"/>
                  <a:pt x="694792" y="2959100"/>
                </a:cubicBezTo>
                <a:lnTo>
                  <a:pt x="732892" y="3073400"/>
                </a:lnTo>
                <a:lnTo>
                  <a:pt x="745592" y="3111500"/>
                </a:lnTo>
                <a:cubicBezTo>
                  <a:pt x="749825" y="3124200"/>
                  <a:pt x="756091" y="3136395"/>
                  <a:pt x="758292" y="3149600"/>
                </a:cubicBezTo>
                <a:cubicBezTo>
                  <a:pt x="762525" y="3175000"/>
                  <a:pt x="762849" y="3201371"/>
                  <a:pt x="770992" y="3225800"/>
                </a:cubicBezTo>
                <a:cubicBezTo>
                  <a:pt x="783087" y="3262086"/>
                  <a:pt x="805463" y="3269948"/>
                  <a:pt x="834492" y="3289300"/>
                </a:cubicBezTo>
                <a:cubicBezTo>
                  <a:pt x="838725" y="3302000"/>
                  <a:pt x="837726" y="3317934"/>
                  <a:pt x="847192" y="3327400"/>
                </a:cubicBezTo>
                <a:cubicBezTo>
                  <a:pt x="868778" y="3348986"/>
                  <a:pt x="923392" y="3378200"/>
                  <a:pt x="923392" y="3378200"/>
                </a:cubicBezTo>
                <a:cubicBezTo>
                  <a:pt x="939878" y="3427659"/>
                  <a:pt x="926626" y="3406834"/>
                  <a:pt x="961492" y="3441700"/>
                </a:cubicBezTo>
              </a:path>
            </a:pathLst>
          </a:custGeom>
          <a:ln w="57150">
            <a:solidFill>
              <a:schemeClr val="accent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62105" y="0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417599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604" y="1766389"/>
            <a:ext cx="8351020" cy="4888168"/>
            <a:chOff x="386604" y="1171950"/>
            <a:chExt cx="8351020" cy="54826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1171950"/>
              <a:ext cx="510490" cy="8551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2175687"/>
              <a:ext cx="510490" cy="8551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3179424"/>
              <a:ext cx="510490" cy="8551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4214691"/>
              <a:ext cx="510490" cy="8551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50017" y="5249958"/>
              <a:ext cx="510490" cy="8551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110675" y="1174555"/>
              <a:ext cx="791130" cy="81047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2084743"/>
              <a:ext cx="894914" cy="89491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3103799"/>
              <a:ext cx="1341821" cy="100636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0675" y="4270380"/>
              <a:ext cx="905147" cy="90514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3530" y="5335742"/>
              <a:ext cx="1136356" cy="85226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583268" y="6285225"/>
              <a:ext cx="2554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</a:t>
              </a:r>
              <a:r>
                <a:rPr lang="en-US" dirty="0"/>
                <a:t>Students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22001" y="6272990"/>
              <a:ext cx="21596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Stanford Swag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 flipV="1">
              <a:off x="3034855" y="1579789"/>
              <a:ext cx="2928675" cy="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15" idx="1"/>
            </p:cNvCxnSpPr>
            <p:nvPr/>
          </p:nvCxnSpPr>
          <p:spPr>
            <a:xfrm>
              <a:off x="3034855" y="1599508"/>
              <a:ext cx="3075820" cy="932692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034855" y="1664771"/>
              <a:ext cx="2953854" cy="867430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0" idx="3"/>
            </p:cNvCxnSpPr>
            <p:nvPr/>
          </p:nvCxnSpPr>
          <p:spPr>
            <a:xfrm>
              <a:off x="2860507" y="3606983"/>
              <a:ext cx="3250168" cy="96422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0" idx="3"/>
            </p:cNvCxnSpPr>
            <p:nvPr/>
          </p:nvCxnSpPr>
          <p:spPr>
            <a:xfrm flipV="1">
              <a:off x="2860507" y="1766389"/>
              <a:ext cx="3175536" cy="184059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1" idx="3"/>
              <a:endCxn id="16" idx="1"/>
            </p:cNvCxnSpPr>
            <p:nvPr/>
          </p:nvCxnSpPr>
          <p:spPr>
            <a:xfrm flipV="1">
              <a:off x="2860507" y="3606982"/>
              <a:ext cx="3103023" cy="1035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" idx="3"/>
              <a:endCxn id="17" idx="1"/>
            </p:cNvCxnSpPr>
            <p:nvPr/>
          </p:nvCxnSpPr>
          <p:spPr>
            <a:xfrm>
              <a:off x="2860507" y="4642250"/>
              <a:ext cx="3250168" cy="80704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1" idx="3"/>
              <a:endCxn id="18" idx="1"/>
            </p:cNvCxnSpPr>
            <p:nvPr/>
          </p:nvCxnSpPr>
          <p:spPr>
            <a:xfrm>
              <a:off x="2860507" y="4642250"/>
              <a:ext cx="3103023" cy="1119626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2" idx="3"/>
            </p:cNvCxnSpPr>
            <p:nvPr/>
          </p:nvCxnSpPr>
          <p:spPr>
            <a:xfrm flipV="1">
              <a:off x="2860507" y="2712350"/>
              <a:ext cx="3250168" cy="296516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8205146" y="3271514"/>
              <a:ext cx="532478" cy="517690"/>
            </a:xfrm>
            <a:prstGeom prst="ellipse">
              <a:avLst/>
            </a:prstGeom>
            <a:solidFill>
              <a:srgbClr val="005B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t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386604" y="3195700"/>
              <a:ext cx="532478" cy="517690"/>
            </a:xfrm>
            <a:prstGeom prst="ellipse">
              <a:avLst/>
            </a:prstGeom>
            <a:solidFill>
              <a:srgbClr val="F27D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s</a:t>
              </a:r>
            </a:p>
          </p:txBody>
        </p:sp>
        <p:cxnSp>
          <p:nvCxnSpPr>
            <p:cNvPr id="33" name="Straight Connector 32"/>
            <p:cNvCxnSpPr>
              <a:stCxn id="27" idx="0"/>
              <a:endCxn id="7" idx="1"/>
            </p:cNvCxnSpPr>
            <p:nvPr/>
          </p:nvCxnSpPr>
          <p:spPr>
            <a:xfrm flipV="1">
              <a:off x="652843" y="1599509"/>
              <a:ext cx="1697174" cy="1596191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7" idx="7"/>
              <a:endCxn id="9" idx="1"/>
            </p:cNvCxnSpPr>
            <p:nvPr/>
          </p:nvCxnSpPr>
          <p:spPr>
            <a:xfrm flipV="1">
              <a:off x="841102" y="2603246"/>
              <a:ext cx="1508915" cy="668268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27" idx="6"/>
              <a:endCxn id="10" idx="1"/>
            </p:cNvCxnSpPr>
            <p:nvPr/>
          </p:nvCxnSpPr>
          <p:spPr>
            <a:xfrm>
              <a:off x="919082" y="3454545"/>
              <a:ext cx="1430935" cy="15243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5"/>
              <a:endCxn id="11" idx="1"/>
            </p:cNvCxnSpPr>
            <p:nvPr/>
          </p:nvCxnSpPr>
          <p:spPr>
            <a:xfrm>
              <a:off x="841102" y="3637576"/>
              <a:ext cx="1508915" cy="100467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7" idx="4"/>
              <a:endCxn id="12" idx="1"/>
            </p:cNvCxnSpPr>
            <p:nvPr/>
          </p:nvCxnSpPr>
          <p:spPr>
            <a:xfrm>
              <a:off x="652843" y="3713390"/>
              <a:ext cx="1697174" cy="1964127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5" idx="4"/>
            </p:cNvCxnSpPr>
            <p:nvPr/>
          </p:nvCxnSpPr>
          <p:spPr>
            <a:xfrm flipV="1">
              <a:off x="7099886" y="3789204"/>
              <a:ext cx="1371499" cy="1962599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25" idx="3"/>
            </p:cNvCxnSpPr>
            <p:nvPr/>
          </p:nvCxnSpPr>
          <p:spPr>
            <a:xfrm flipV="1">
              <a:off x="7015822" y="3713390"/>
              <a:ext cx="1267304" cy="100956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endCxn id="25" idx="2"/>
            </p:cNvCxnSpPr>
            <p:nvPr/>
          </p:nvCxnSpPr>
          <p:spPr>
            <a:xfrm flipV="1">
              <a:off x="7327920" y="3530359"/>
              <a:ext cx="877226" cy="65493"/>
            </a:xfrm>
            <a:prstGeom prst="line">
              <a:avLst/>
            </a:prstGeom>
            <a:ln w="34925">
              <a:solidFill>
                <a:schemeClr val="accent4">
                  <a:lumMod val="40000"/>
                  <a:lumOff val="6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15" idx="3"/>
              <a:endCxn id="25" idx="1"/>
            </p:cNvCxnSpPr>
            <p:nvPr/>
          </p:nvCxnSpPr>
          <p:spPr>
            <a:xfrm>
              <a:off x="7005589" y="2532200"/>
              <a:ext cx="1277537" cy="815128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4" idx="1"/>
              <a:endCxn id="25" idx="0"/>
            </p:cNvCxnSpPr>
            <p:nvPr/>
          </p:nvCxnSpPr>
          <p:spPr>
            <a:xfrm>
              <a:off x="6901805" y="1579790"/>
              <a:ext cx="1569580" cy="1691724"/>
            </a:xfrm>
            <a:prstGeom prst="line">
              <a:avLst/>
            </a:prstGeom>
            <a:ln w="34925">
              <a:solidFill>
                <a:schemeClr val="accent4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ounded Rectangle 76"/>
            <p:cNvSpPr/>
            <p:nvPr/>
          </p:nvSpPr>
          <p:spPr>
            <a:xfrm>
              <a:off x="1275276" y="442418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404891" y="38907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499826" y="339526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1240715" y="2319145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4233103" y="1403106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7430495" y="211537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3626956" y="373268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147370" y="501410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5355036" y="3116159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343452" y="2682071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7435602" y="4089093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7532599" y="4763020"/>
              <a:ext cx="307992" cy="312474"/>
            </a:xfrm>
            <a:prstGeom prst="round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</a:t>
              </a:r>
              <a:endParaRPr lang="en-US" dirty="0"/>
            </a:p>
          </p:txBody>
        </p:sp>
      </p:grpSp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43927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Today:</a:t>
            </a:r>
            <a:r>
              <a:rPr lang="en-US" dirty="0"/>
              <a:t> </a:t>
            </a:r>
            <a:r>
              <a:rPr lang="en-US" dirty="0">
                <a:solidFill>
                  <a:schemeClr val="accent4"/>
                </a:solidFill>
              </a:rPr>
              <a:t>matching when both sides have preferences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B85EE998-A586-4CF6-B208-DF22903C1818}"/>
              </a:ext>
            </a:extLst>
          </p:cNvPr>
          <p:cNvSpPr/>
          <p:nvPr/>
        </p:nvSpPr>
        <p:spPr>
          <a:xfrm>
            <a:off x="7099886" y="1096173"/>
            <a:ext cx="1919835" cy="676109"/>
          </a:xfrm>
          <a:prstGeom prst="wedgeRoundRectCallout">
            <a:avLst>
              <a:gd name="adj1" fmla="val -66457"/>
              <a:gd name="adj2" fmla="val 61076"/>
              <a:gd name="adj3" fmla="val 16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a CS161 CA to wear me!</a:t>
            </a:r>
          </a:p>
        </p:txBody>
      </p:sp>
    </p:spTree>
    <p:extLst>
      <p:ext uri="{BB962C8B-B14F-4D97-AF65-F5344CB8AC3E}">
        <p14:creationId xmlns:p14="http://schemas.microsoft.com/office/powerpoint/2010/main" val="226755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312150" cy="4792663"/>
          </a:xfrm>
        </p:spPr>
        <p:txBody>
          <a:bodyPr/>
          <a:lstStyle/>
          <a:p>
            <a:r>
              <a:rPr lang="en-US" dirty="0"/>
              <a:t>Suppose that instead of doctors and hospitals, you want to match packets to servers on the internet.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you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own all the servers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you don’t have to worry about them matching outside your algorithm...</a:t>
            </a:r>
          </a:p>
          <a:p>
            <a:r>
              <a:rPr lang="en-US" dirty="0">
                <a:solidFill>
                  <a:srgbClr val="990001"/>
                </a:solidFill>
              </a:rPr>
              <a:t>But it turns out that Deferred Acceptance is just very fast in practice </a:t>
            </a:r>
            <a:r>
              <a:rPr lang="en-US" dirty="0">
                <a:solidFill>
                  <a:srgbClr val="990001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99000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70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44800" y="6356351"/>
            <a:ext cx="3507501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44800" y="4597307"/>
            <a:ext cx="3263900" cy="127093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844800" y="4597307"/>
            <a:ext cx="3263900" cy="1759044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4800" y="4724400"/>
            <a:ext cx="3507501" cy="1631951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840992" y="6056886"/>
            <a:ext cx="731520" cy="694944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29" name="Oval 28"/>
          <p:cNvSpPr/>
          <p:nvPr/>
        </p:nvSpPr>
        <p:spPr>
          <a:xfrm>
            <a:off x="2121614" y="5060299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114201" y="5385973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114201" y="5727306"/>
            <a:ext cx="170275" cy="17027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603760" y="6056886"/>
            <a:ext cx="731520" cy="69494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</a:t>
            </a:r>
          </a:p>
        </p:txBody>
      </p:sp>
      <p:sp>
        <p:nvSpPr>
          <p:cNvPr id="33" name="Oval 32"/>
          <p:cNvSpPr/>
          <p:nvPr/>
        </p:nvSpPr>
        <p:spPr>
          <a:xfrm>
            <a:off x="6876969" y="5230574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876969" y="5478940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876969" y="5727306"/>
            <a:ext cx="170275" cy="1702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2837275" y="4597306"/>
            <a:ext cx="3263900" cy="1759044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37275" y="4724399"/>
            <a:ext cx="3507501" cy="1631951"/>
          </a:xfrm>
          <a:prstGeom prst="line">
            <a:avLst/>
          </a:prstGeom>
          <a:ln w="57150">
            <a:solidFill>
              <a:srgbClr val="0070C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Image result for serve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21" y="4147899"/>
            <a:ext cx="554499" cy="100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1291277" y="4297261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</a:rPr>
              <a:t>Lecture17.pdf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62105" y="0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28867862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312150" cy="4792663"/>
          </a:xfrm>
        </p:spPr>
        <p:txBody>
          <a:bodyPr/>
          <a:lstStyle/>
          <a:p>
            <a:r>
              <a:rPr lang="en-US" dirty="0"/>
              <a:t>Suppose that instead of doctors and hospitals, you want to match packets to servers on the internet.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When you 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own all the servers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, you don’t have to worry about them matching outside your algorithm...</a:t>
            </a:r>
          </a:p>
          <a:p>
            <a:r>
              <a:rPr lang="en-US" dirty="0">
                <a:solidFill>
                  <a:srgbClr val="990001"/>
                </a:solidFill>
              </a:rPr>
              <a:t>But it turns out that Deferred Acceptance is just very fast in practice </a:t>
            </a:r>
            <a:r>
              <a:rPr lang="en-US" dirty="0">
                <a:solidFill>
                  <a:srgbClr val="990001"/>
                </a:solidFill>
                <a:sym typeface="Wingdings" pitchFamily="2" charset="2"/>
              </a:rPr>
              <a:t></a:t>
            </a:r>
            <a:endParaRPr lang="en-US" dirty="0">
              <a:solidFill>
                <a:srgbClr val="99000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71</a:t>
            </a:fld>
            <a:endParaRPr lang="en-US"/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1194830">
            <a:off x="5956299" y="4638080"/>
            <a:ext cx="2157963" cy="1015663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Highly </a:t>
            </a:r>
            <a:r>
              <a:rPr lang="en-US" sz="2000" b="1" dirty="0">
                <a:solidFill>
                  <a:schemeClr val="bg1"/>
                </a:solidFill>
              </a:rPr>
              <a:t>distributed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</a:rPr>
              <a:t>Every packet looks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for its own server!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 rot="660004">
                <a:off x="612775" y="4719440"/>
                <a:ext cx="4218975" cy="1015663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chemeClr val="bg1"/>
                    </a:solidFill>
                  </a:rPr>
                  <a:t>Truncated preference lists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Packets typically get one of top servers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Total running time closer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chemeClr val="bg1"/>
                    </a:solidFill>
                  </a:rPr>
                  <a:t>!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660004">
                <a:off x="612775" y="4719440"/>
                <a:ext cx="4218975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1683" t="-2020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962105" y="0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4090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23923"/>
          </a:xfrm>
        </p:spPr>
        <p:txBody>
          <a:bodyPr/>
          <a:lstStyle/>
          <a:p>
            <a:pPr algn="ctr"/>
            <a:r>
              <a:rPr lang="en-US" dirty="0"/>
              <a:t>Doctors </a:t>
            </a:r>
            <a:r>
              <a:rPr lang="en-US" dirty="0" err="1"/>
              <a:t>vs</a:t>
            </a:r>
            <a:r>
              <a:rPr lang="en-US" dirty="0"/>
              <a:t> Packets</a:t>
            </a:r>
          </a:p>
        </p:txBody>
      </p:sp>
      <p:sp>
        <p:nvSpPr>
          <p:cNvPr id="25" name="Slide Number Placeholder 3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097E95-2F81-B442-9DCC-A937922D59F7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39" name="AutoShape 2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4" descr="HPE ProLiant ML110 Gen10 Performance - tower - Xeon Silver 4108 1.8 GHz - 16 G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6" descr="Image result for serve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19300" y="1619249"/>
            <a:ext cx="5372100" cy="3702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8650" y="5556250"/>
            <a:ext cx="7737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“Algorithmic Nuggets in Content Delivery“ (</a:t>
            </a:r>
            <a:r>
              <a:rPr lang="en-US" dirty="0" err="1"/>
              <a:t>Maggs</a:t>
            </a:r>
            <a:r>
              <a:rPr lang="en-US" dirty="0"/>
              <a:t> &amp; </a:t>
            </a:r>
            <a:r>
              <a:rPr lang="en-US" dirty="0" err="1"/>
              <a:t>Sitaraman</a:t>
            </a:r>
            <a:r>
              <a:rPr lang="en-US" dirty="0"/>
              <a:t>, CCR’15)</a:t>
            </a:r>
            <a:br>
              <a:rPr lang="en-US" dirty="0"/>
            </a:br>
            <a:r>
              <a:rPr lang="en-US" dirty="0"/>
              <a:t>for details on how Akamai uses Deferred Acceptance to match packets to servers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2105" y="9525"/>
            <a:ext cx="2163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Bonus Application #1</a:t>
            </a:r>
          </a:p>
        </p:txBody>
      </p:sp>
    </p:spTree>
    <p:extLst>
      <p:ext uri="{BB962C8B-B14F-4D97-AF65-F5344CB8AC3E}">
        <p14:creationId xmlns:p14="http://schemas.microsoft.com/office/powerpoint/2010/main" val="40962636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3"/>
          </a:xfrm>
        </p:spPr>
        <p:txBody>
          <a:bodyPr/>
          <a:lstStyle/>
          <a:p>
            <a:pPr algn="ctr"/>
            <a:r>
              <a:rPr lang="en-US" dirty="0"/>
              <a:t>Stanford Marriage 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5311"/>
            <a:ext cx="9144000" cy="51426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7950" y="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(Non)application #2</a:t>
            </a:r>
          </a:p>
        </p:txBody>
      </p:sp>
    </p:spTree>
    <p:extLst>
      <p:ext uri="{BB962C8B-B14F-4D97-AF65-F5344CB8AC3E}">
        <p14:creationId xmlns:p14="http://schemas.microsoft.com/office/powerpoint/2010/main" val="742548081"/>
      </p:ext>
    </p:extLst>
  </p:cSld>
  <p:clrMapOvr>
    <a:masterClrMapping/>
  </p:clrMapOvr>
  <p:transition spd="slow">
    <p:push dir="r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921434">
            <a:off x="1623828" y="4328001"/>
            <a:ext cx="1812037" cy="25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3"/>
          </a:xfrm>
        </p:spPr>
        <p:txBody>
          <a:bodyPr/>
          <a:lstStyle/>
          <a:p>
            <a:pPr algn="ctr"/>
            <a:r>
              <a:rPr lang="en-US" dirty="0"/>
              <a:t>Stanford Marriage 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435100"/>
            <a:ext cx="8229600" cy="4741863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0070C0"/>
                </a:solidFill>
              </a:rPr>
              <a:t>Matches between Stanford students who want to make a </a:t>
            </a:r>
            <a:r>
              <a:rPr lang="en-US" sz="2200" i="1" dirty="0">
                <a:solidFill>
                  <a:srgbClr val="0070C0"/>
                </a:solidFill>
              </a:rPr>
              <a:t>pact</a:t>
            </a:r>
            <a:r>
              <a:rPr lang="en-US" sz="2200" dirty="0">
                <a:solidFill>
                  <a:srgbClr val="0070C0"/>
                </a:solidFill>
              </a:rPr>
              <a:t>: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“If we don’t get married by time X, we’ll marry each other.”</a:t>
            </a:r>
          </a:p>
          <a:p>
            <a:endParaRPr lang="en-US" sz="2400" dirty="0"/>
          </a:p>
          <a:p>
            <a:r>
              <a:rPr lang="en-US" sz="2000" dirty="0"/>
              <a:t>Historically, Gale-Shapley’s original paper talked about </a:t>
            </a:r>
            <a:r>
              <a:rPr lang="en-US" sz="2000" i="1" dirty="0"/>
              <a:t>Stable Marriage</a:t>
            </a:r>
          </a:p>
          <a:p>
            <a:pPr lvl="1"/>
            <a:r>
              <a:rPr lang="en-US" sz="2000" dirty="0">
                <a:solidFill>
                  <a:srgbClr val="7030A0"/>
                </a:solidFill>
              </a:rPr>
              <a:t>men = doctors</a:t>
            </a:r>
            <a:r>
              <a:rPr lang="en-US" sz="2000" dirty="0"/>
              <a:t>; </a:t>
            </a:r>
            <a:r>
              <a:rPr lang="en-US" sz="2000" dirty="0">
                <a:solidFill>
                  <a:schemeClr val="accent1"/>
                </a:solidFill>
              </a:rPr>
              <a:t>women = hospitals</a:t>
            </a:r>
            <a:r>
              <a:rPr lang="en-US" sz="2000" dirty="0"/>
              <a:t>.</a:t>
            </a:r>
          </a:p>
          <a:p>
            <a:endParaRPr lang="en-US" sz="2400" dirty="0"/>
          </a:p>
          <a:p>
            <a:r>
              <a:rPr lang="en-US" sz="2200" dirty="0"/>
              <a:t>Original Marriage Pact used variant of Deferred Acceptance</a:t>
            </a:r>
          </a:p>
          <a:p>
            <a:pPr lvl="1"/>
            <a:r>
              <a:rPr lang="en-US" sz="2200" dirty="0"/>
              <a:t>It doesn’t any more…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552494">
            <a:off x="3751833" y="5213350"/>
            <a:ext cx="5294334" cy="1015663"/>
          </a:xfrm>
          <a:prstGeom prst="rect">
            <a:avLst/>
          </a:prstGeom>
          <a:solidFill>
            <a:srgbClr val="990001"/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Marriage Pact doesn’t need stability:</a:t>
            </a:r>
          </a:p>
          <a:p>
            <a:r>
              <a:rPr lang="en-US" sz="2000" dirty="0">
                <a:solidFill>
                  <a:schemeClr val="bg1"/>
                </a:solidFill>
              </a:rPr>
              <a:t>It is meant to be a back-up match-</a:t>
            </a:r>
          </a:p>
          <a:p>
            <a:r>
              <a:rPr lang="en-US" sz="2000" dirty="0">
                <a:solidFill>
                  <a:schemeClr val="bg1"/>
                </a:solidFill>
              </a:rPr>
              <a:t>Couples are </a:t>
            </a:r>
            <a:r>
              <a:rPr lang="en-US" sz="2000" i="1" dirty="0">
                <a:solidFill>
                  <a:schemeClr val="bg1"/>
                </a:solidFill>
              </a:rPr>
              <a:t>encouraged</a:t>
            </a:r>
            <a:r>
              <a:rPr lang="en-US" sz="2000" dirty="0">
                <a:solidFill>
                  <a:schemeClr val="bg1"/>
                </a:solidFill>
              </a:rPr>
              <a:t> to find outside matches!</a:t>
            </a:r>
          </a:p>
        </p:txBody>
      </p:sp>
      <p:sp>
        <p:nvSpPr>
          <p:cNvPr id="6" name="TextBox 5"/>
          <p:cNvSpPr txBox="1"/>
          <p:nvPr/>
        </p:nvSpPr>
        <p:spPr>
          <a:xfrm rot="20395741">
            <a:off x="-16931" y="5783324"/>
            <a:ext cx="1815049" cy="646331"/>
          </a:xfrm>
          <a:prstGeom prst="callout3">
            <a:avLst>
              <a:gd name="adj1" fmla="val -2033"/>
              <a:gd name="adj2" fmla="val 63112"/>
              <a:gd name="adj3" fmla="val -70657"/>
              <a:gd name="adj4" fmla="val 43143"/>
              <a:gd name="adj5" fmla="val -131252"/>
              <a:gd name="adj6" fmla="val 66609"/>
              <a:gd name="adj7" fmla="val -106577"/>
              <a:gd name="adj8" fmla="val 86121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41000">
                <a:srgbClr val="1A8D48"/>
              </a:gs>
              <a:gs pos="52000">
                <a:srgbClr val="FFFF00"/>
              </a:gs>
              <a:gs pos="62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Preference graph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is not bipartite!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57950" y="0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Bonus (Non)application #2</a:t>
            </a:r>
          </a:p>
        </p:txBody>
      </p:sp>
    </p:spTree>
    <p:extLst>
      <p:ext uri="{BB962C8B-B14F-4D97-AF65-F5344CB8AC3E}">
        <p14:creationId xmlns:p14="http://schemas.microsoft.com/office/powerpoint/2010/main" val="374716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3317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45046-5933-6548-B55E-A68BD5ECE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EE323-C18B-604D-A6B5-CC79CF185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and hand-wavey recap of past lectures.</a:t>
            </a:r>
          </a:p>
          <a:p>
            <a:r>
              <a:rPr lang="en-US" dirty="0"/>
              <a:t>Algorithms beyond 161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B0D6A-6B29-E445-95AC-1F7136B88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76</a:t>
            </a:fld>
            <a:endParaRPr lang="en-US"/>
          </a:p>
        </p:txBody>
      </p:sp>
      <p:pic>
        <p:nvPicPr>
          <p:cNvPr id="8" name="Picture 7" descr="Silhouette of four hikers reaching mountain top at sunset">
            <a:extLst>
              <a:ext uri="{FF2B5EF4-FFF2-40B4-BE49-F238E27FC236}">
                <a16:creationId xmlns:a16="http://schemas.microsoft.com/office/drawing/2014/main" id="{38BAF36E-2753-534C-8CF6-4A92FA3B0A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0443" y="2944132"/>
            <a:ext cx="5323114" cy="354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58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905375"/>
          </a:xfrm>
        </p:spPr>
        <p:txBody>
          <a:bodyPr>
            <a:normAutofit/>
          </a:bodyPr>
          <a:lstStyle/>
          <a:p>
            <a:r>
              <a:rPr lang="en-US" dirty="0"/>
              <a:t>Hospitals/residents problem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Stable matchings</a:t>
            </a:r>
          </a:p>
          <a:p>
            <a:pPr lvl="1"/>
            <a:r>
              <a:rPr lang="en-US" dirty="0"/>
              <a:t>Solve the hospitals/residents problem</a:t>
            </a:r>
          </a:p>
          <a:p>
            <a:pPr lvl="1"/>
            <a:r>
              <a:rPr lang="en-US" dirty="0"/>
              <a:t>But can we find them?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Deferred Acceptance Algorithm</a:t>
            </a:r>
          </a:p>
          <a:p>
            <a:pPr lvl="1"/>
            <a:r>
              <a:rPr lang="en-US" dirty="0"/>
              <a:t>Find stable matchings!</a:t>
            </a:r>
          </a:p>
          <a:p>
            <a:endParaRPr lang="en-US" dirty="0"/>
          </a:p>
          <a:p>
            <a:r>
              <a:rPr lang="en-US" dirty="0"/>
              <a:t>Discussion, applications and non-applications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9429652">
            <a:off x="5175951" y="1501774"/>
            <a:ext cx="1028700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hospital residency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 completing medical school, students are finally ready to start their “residency” (similar to job internship)</a:t>
            </a:r>
          </a:p>
          <a:p>
            <a:r>
              <a:rPr lang="en-US" dirty="0"/>
              <a:t>Each </a:t>
            </a:r>
            <a:r>
              <a:rPr lang="en-US" b="1" dirty="0">
                <a:solidFill>
                  <a:srgbClr val="7030A0"/>
                </a:solidFill>
              </a:rPr>
              <a:t>doctor</a:t>
            </a:r>
            <a:r>
              <a:rPr lang="en-US" dirty="0"/>
              <a:t> has a preference over different </a:t>
            </a:r>
            <a:r>
              <a:rPr lang="en-US" b="1" dirty="0">
                <a:solidFill>
                  <a:schemeClr val="accent1"/>
                </a:solidFill>
              </a:rPr>
              <a:t>hospitals</a:t>
            </a:r>
            <a:r>
              <a:rPr lang="en-US" dirty="0"/>
              <a:t>.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Each </a:t>
            </a:r>
            <a:r>
              <a:rPr lang="en-US" b="1" dirty="0">
                <a:solidFill>
                  <a:schemeClr val="accent1"/>
                </a:solidFill>
              </a:rPr>
              <a:t>hospital</a:t>
            </a:r>
            <a:r>
              <a:rPr lang="en-US" dirty="0"/>
              <a:t> has a preference over the </a:t>
            </a:r>
            <a:r>
              <a:rPr lang="en-US" b="1" dirty="0">
                <a:solidFill>
                  <a:srgbClr val="7030A0"/>
                </a:solidFill>
              </a:rPr>
              <a:t>doctors</a:t>
            </a:r>
            <a:r>
              <a:rPr lang="en-US" dirty="0"/>
              <a:t>.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How should you match doctors with hospitals?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97E95-2F81-B442-9DCC-A937922D59F7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14900" y="6033185"/>
            <a:ext cx="3086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Simplifying assumption today: </a:t>
            </a:r>
          </a:p>
          <a:p>
            <a:pPr algn="ctr"/>
            <a:r>
              <a:rPr lang="en-US" dirty="0"/>
              <a:t>Each hospital has 1 slot</a:t>
            </a:r>
          </a:p>
        </p:txBody>
      </p:sp>
    </p:spTree>
    <p:extLst>
      <p:ext uri="{BB962C8B-B14F-4D97-AF65-F5344CB8AC3E}">
        <p14:creationId xmlns:p14="http://schemas.microsoft.com/office/powerpoint/2010/main" val="142992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23672</TotalTime>
  <Words>4245</Words>
  <Application>Microsoft Macintosh PowerPoint</Application>
  <PresentationFormat>On-screen Show (4:3)</PresentationFormat>
  <Paragraphs>990</Paragraphs>
  <Slides>76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Consolas</vt:lpstr>
      <vt:lpstr>Wingdings</vt:lpstr>
      <vt:lpstr>Office Theme</vt:lpstr>
      <vt:lpstr>Lecture 17</vt:lpstr>
      <vt:lpstr>Announcements</vt:lpstr>
      <vt:lpstr>Recap: One way to greedy algorithms</vt:lpstr>
      <vt:lpstr>Recap: A different approach to greedy</vt:lpstr>
      <vt:lpstr>Recap: Ford-Fulkerson algorithm for s-t min-cut / max-flow</vt:lpstr>
      <vt:lpstr>Recap: used s-t max-flow to solve assignment problems</vt:lpstr>
      <vt:lpstr>Today: matching when both sides have preferences</vt:lpstr>
      <vt:lpstr>Today</vt:lpstr>
      <vt:lpstr>The hospital residency problem</vt:lpstr>
      <vt:lpstr>One way to model this problem</vt:lpstr>
      <vt:lpstr>One way to model this problem</vt:lpstr>
      <vt:lpstr>One way to model this problem</vt:lpstr>
      <vt:lpstr>One way to model this problem</vt:lpstr>
      <vt:lpstr>PowerPoint Presentation</vt:lpstr>
      <vt:lpstr>Where does your input come from?</vt:lpstr>
      <vt:lpstr>Where does your input come from?</vt:lpstr>
      <vt:lpstr>Today</vt:lpstr>
      <vt:lpstr>Stable Matching</vt:lpstr>
      <vt:lpstr>Stable Matching</vt:lpstr>
      <vt:lpstr>Stable Matching</vt:lpstr>
      <vt:lpstr>Stable Matching</vt:lpstr>
      <vt:lpstr>Unstable Matching and incentives</vt:lpstr>
      <vt:lpstr>Stable Matching and incentives</vt:lpstr>
      <vt:lpstr>Stable Matching and incentives</vt:lpstr>
      <vt:lpstr>Stable Matching Problem</vt:lpstr>
      <vt:lpstr>Stable Matching Problem</vt:lpstr>
      <vt:lpstr>Naïve attempt #1</vt:lpstr>
      <vt:lpstr>A slightly more ambitious attempt</vt:lpstr>
      <vt:lpstr>A slightly more ambitious attempt</vt:lpstr>
      <vt:lpstr>Today</vt:lpstr>
      <vt:lpstr>Questions?</vt:lpstr>
      <vt:lpstr>Deferred Acceptance Algorithm [Gale Shapley ‘62] -&gt; 2012 Nobel Prize* in Econ!  *- Joint w/ Al Roth from Stanford</vt:lpstr>
      <vt:lpstr>Deferred Acceptance Algorithm</vt:lpstr>
      <vt:lpstr>Deferred Acceptance Algorithm</vt:lpstr>
      <vt:lpstr>Deferred Acceptance Algorithm</vt:lpstr>
      <vt:lpstr>Deferred Acceptance Algorithm</vt:lpstr>
      <vt:lpstr>Deferred Acceptance Algorithm</vt:lpstr>
      <vt:lpstr>Deferred Acceptance Algorithm</vt:lpstr>
      <vt:lpstr>Example run-through</vt:lpstr>
      <vt:lpstr>DA Example Run 1 </vt:lpstr>
      <vt:lpstr>DA Example Run 1 </vt:lpstr>
      <vt:lpstr>DA Example Run 1 </vt:lpstr>
      <vt:lpstr>DA Example Run 1 </vt:lpstr>
      <vt:lpstr>DA Example Run 1 </vt:lpstr>
      <vt:lpstr>DA Example Run 1 </vt:lpstr>
      <vt:lpstr>Another example</vt:lpstr>
      <vt:lpstr>DA Example Run 2 </vt:lpstr>
      <vt:lpstr>DA Example Run 2 </vt:lpstr>
      <vt:lpstr>DA Example Run 2 </vt:lpstr>
      <vt:lpstr>DA Example Run 2 </vt:lpstr>
      <vt:lpstr>DA Example Run 2 </vt:lpstr>
      <vt:lpstr>DA Example Run 2 </vt:lpstr>
      <vt:lpstr>DA Example Run 2 </vt:lpstr>
      <vt:lpstr>DA Example Run 2 </vt:lpstr>
      <vt:lpstr>Deferred Acceptance Algorithm</vt:lpstr>
      <vt:lpstr>Deferred Acceptance Algorithm</vt:lpstr>
      <vt:lpstr>DA algorithm</vt:lpstr>
      <vt:lpstr>Deferred Acceptance works!</vt:lpstr>
      <vt:lpstr>Proof of Theorem</vt:lpstr>
      <vt:lpstr>Proof of claims</vt:lpstr>
      <vt:lpstr>Deferred Acceptance works!</vt:lpstr>
      <vt:lpstr>What have we learned?</vt:lpstr>
      <vt:lpstr>Today</vt:lpstr>
      <vt:lpstr>The optimal stable matching?</vt:lpstr>
      <vt:lpstr>Stable Matching and Incentives</vt:lpstr>
      <vt:lpstr>The optimal stable matching?</vt:lpstr>
      <vt:lpstr>What have we learned?</vt:lpstr>
      <vt:lpstr>Today</vt:lpstr>
      <vt:lpstr>Doctors vs Packets</vt:lpstr>
      <vt:lpstr>Doctors vs Packets</vt:lpstr>
      <vt:lpstr>Doctors vs Packets</vt:lpstr>
      <vt:lpstr>Doctors vs Packets</vt:lpstr>
      <vt:lpstr>Stanford Marriage Pact</vt:lpstr>
      <vt:lpstr>Stanford Marriage Pact</vt:lpstr>
      <vt:lpstr>Recap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Mary Katherine Wootters</dc:creator>
  <cp:lastModifiedBy>Nima Anari</cp:lastModifiedBy>
  <cp:revision>336</cp:revision>
  <cp:lastPrinted>2019-03-11T06:39:17Z</cp:lastPrinted>
  <dcterms:created xsi:type="dcterms:W3CDTF">2017-05-28T00:31:04Z</dcterms:created>
  <dcterms:modified xsi:type="dcterms:W3CDTF">2025-03-07T07:00:29Z</dcterms:modified>
</cp:coreProperties>
</file>