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9"/>
  </p:notesMasterIdLst>
  <p:handoutMasterIdLst>
    <p:handoutMasterId r:id="rId50"/>
  </p:handoutMasterIdLst>
  <p:sldIdLst>
    <p:sldId id="256" r:id="rId2"/>
    <p:sldId id="273" r:id="rId3"/>
    <p:sldId id="301" r:id="rId4"/>
    <p:sldId id="282" r:id="rId5"/>
    <p:sldId id="285" r:id="rId6"/>
    <p:sldId id="303" r:id="rId7"/>
    <p:sldId id="304" r:id="rId8"/>
    <p:sldId id="328" r:id="rId9"/>
    <p:sldId id="329" r:id="rId10"/>
    <p:sldId id="330" r:id="rId11"/>
    <p:sldId id="332" r:id="rId12"/>
    <p:sldId id="333" r:id="rId13"/>
    <p:sldId id="334" r:id="rId14"/>
    <p:sldId id="335" r:id="rId15"/>
    <p:sldId id="336" r:id="rId16"/>
    <p:sldId id="305" r:id="rId17"/>
    <p:sldId id="288" r:id="rId18"/>
    <p:sldId id="289" r:id="rId19"/>
    <p:sldId id="290" r:id="rId20"/>
    <p:sldId id="306" r:id="rId21"/>
    <p:sldId id="320" r:id="rId22"/>
    <p:sldId id="337" r:id="rId23"/>
    <p:sldId id="338" r:id="rId24"/>
    <p:sldId id="321" r:id="rId25"/>
    <p:sldId id="339" r:id="rId26"/>
    <p:sldId id="307" r:id="rId27"/>
    <p:sldId id="308" r:id="rId28"/>
    <p:sldId id="292" r:id="rId29"/>
    <p:sldId id="291" r:id="rId30"/>
    <p:sldId id="296" r:id="rId31"/>
    <p:sldId id="293" r:id="rId32"/>
    <p:sldId id="294" r:id="rId33"/>
    <p:sldId id="295" r:id="rId34"/>
    <p:sldId id="340" r:id="rId35"/>
    <p:sldId id="341" r:id="rId36"/>
    <p:sldId id="297" r:id="rId37"/>
    <p:sldId id="298" r:id="rId38"/>
    <p:sldId id="324" r:id="rId39"/>
    <p:sldId id="300" r:id="rId40"/>
    <p:sldId id="315" r:id="rId41"/>
    <p:sldId id="319" r:id="rId42"/>
    <p:sldId id="318" r:id="rId43"/>
    <p:sldId id="314" r:id="rId44"/>
    <p:sldId id="323" r:id="rId45"/>
    <p:sldId id="316" r:id="rId46"/>
    <p:sldId id="317" r:id="rId47"/>
    <p:sldId id="325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400"/>
    <a:srgbClr val="E6FCC7"/>
    <a:srgbClr val="0026FF"/>
    <a:srgbClr val="FF7F00"/>
    <a:srgbClr val="FDFFC2"/>
    <a:srgbClr val="F3F1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9"/>
    <p:restoredTop sz="92789"/>
  </p:normalViewPr>
  <p:slideViewPr>
    <p:cSldViewPr snapToGrid="0" snapToObjects="1">
      <p:cViewPr varScale="1">
        <p:scale>
          <a:sx n="118" d="100"/>
          <a:sy n="118" d="100"/>
        </p:scale>
        <p:origin x="218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4F74B-A0F6-CA4D-9BAB-8FC27C491CED}" type="datetimeFigureOut">
              <a:rPr lang="en-US" smtClean="0"/>
              <a:t>1/20/25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C4752-F3A2-0746-91A6-DC592B697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4AF6E-45E5-8C4D-ACF1-08F4F8309725}" type="datetimeFigureOut">
              <a:rPr lang="en-US" smtClean="0"/>
              <a:t>1/20/25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8E58D-E9C3-B948-8798-DA0C777A5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23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68E58D-E9C3-B948-8798-DA0C777A50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39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7C61-9AC3-A149-AC4A-F0BD5182F863}" type="datetimeFigureOut">
              <a:rPr lang="en-US" smtClean="0"/>
              <a:t>1/20/25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2D50-DECD-8340-A7DB-5ADDE6AAE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7C61-9AC3-A149-AC4A-F0BD5182F863}" type="datetimeFigureOut">
              <a:rPr lang="en-US" smtClean="0"/>
              <a:t>1/20/25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2D50-DECD-8340-A7DB-5ADDE6AAE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7C61-9AC3-A149-AC4A-F0BD5182F863}" type="datetimeFigureOut">
              <a:rPr lang="en-US" smtClean="0"/>
              <a:t>1/20/25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2D50-DECD-8340-A7DB-5ADDE6AAE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7C61-9AC3-A149-AC4A-F0BD5182F863}" type="datetimeFigureOut">
              <a:rPr lang="en-US" smtClean="0"/>
              <a:t>1/20/25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2D50-DECD-8340-A7DB-5ADDE6AAE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7C61-9AC3-A149-AC4A-F0BD5182F863}" type="datetimeFigureOut">
              <a:rPr lang="en-US" smtClean="0"/>
              <a:t>1/20/25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2D50-DECD-8340-A7DB-5ADDE6AAE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7C61-9AC3-A149-AC4A-F0BD5182F863}" type="datetimeFigureOut">
              <a:rPr lang="en-US" smtClean="0"/>
              <a:t>1/20/25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2D50-DECD-8340-A7DB-5ADDE6AAE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7C61-9AC3-A149-AC4A-F0BD5182F863}" type="datetimeFigureOut">
              <a:rPr lang="en-US" smtClean="0"/>
              <a:t>1/20/25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2D50-DECD-8340-A7DB-5ADDE6AAE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7C61-9AC3-A149-AC4A-F0BD5182F863}" type="datetimeFigureOut">
              <a:rPr lang="en-US" smtClean="0"/>
              <a:t>1/20/25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2D50-DECD-8340-A7DB-5ADDE6AAE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7C61-9AC3-A149-AC4A-F0BD5182F863}" type="datetimeFigureOut">
              <a:rPr lang="en-US" smtClean="0"/>
              <a:t>1/20/25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2D50-DECD-8340-A7DB-5ADDE6AAE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7C61-9AC3-A149-AC4A-F0BD5182F863}" type="datetimeFigureOut">
              <a:rPr lang="en-US" smtClean="0"/>
              <a:t>1/20/25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2D50-DECD-8340-A7DB-5ADDE6AAE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7C61-9AC3-A149-AC4A-F0BD5182F863}" type="datetimeFigureOut">
              <a:rPr lang="en-US" smtClean="0"/>
              <a:t>1/20/25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2D50-DECD-8340-A7DB-5ADDE6AAE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B7C61-9AC3-A149-AC4A-F0BD5182F863}" type="datetimeFigureOut">
              <a:rPr lang="en-US" smtClean="0"/>
              <a:t>1/20/25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B2D50-DECD-8340-A7DB-5ADDE6AAE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1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wWBy6J5gz8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tif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tif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7" Type="http://schemas.openxmlformats.org/officeDocument/2006/relationships/image" Target="../media/image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tiff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Randomized algorithms and </a:t>
            </a:r>
            <a:r>
              <a:rPr lang="en-US" dirty="0" err="1"/>
              <a:t>QuickSort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081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21752-A359-974A-B893-87EDB0D86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 to pre-lecture exercise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EF09F8-43AF-7649-91E5-F4ECB4EB72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9611" y="1505337"/>
                <a:ext cx="8836626" cy="5167311"/>
              </a:xfrm>
            </p:spPr>
            <p:txBody>
              <a:bodyPr>
                <a:normAutofit fontScale="92500" lnSpcReduction="10000"/>
              </a:bodyPr>
              <a:lstStyle/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/>
                  <a:t>Let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1 </a:t>
                </a:r>
                <a:r>
                  <a:rPr lang="en-US" dirty="0" err="1"/>
                  <a:t>iff</a:t>
                </a:r>
                <a:r>
                  <a:rPr lang="en-US" dirty="0"/>
                  <a:t> A is sorted on iteration </a:t>
                </a:r>
                <a:r>
                  <a:rPr lang="en-US" dirty="0" err="1"/>
                  <a:t>i</a:t>
                </a:r>
                <a:r>
                  <a:rPr lang="en-US" dirty="0"/>
                  <a:t>.  </a:t>
                </a:r>
              </a:p>
              <a:p>
                <a:pPr marL="914400" lvl="1" indent="-457200">
                  <a:buFont typeface="+mj-lt"/>
                  <a:buAutoNum type="alphaLcParenR"/>
                </a:pPr>
                <a:r>
                  <a:rPr lang="en-US" dirty="0"/>
                  <a:t>Okay.  (There wasn’t actually a question for part (a)…) </a:t>
                </a:r>
              </a:p>
              <a:p>
                <a:pPr marL="914400" lvl="1" indent="-457200">
                  <a:buFont typeface="+mj-lt"/>
                  <a:buAutoNum type="alphaL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] = 1/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dirty="0"/>
                  <a:t>  since there are n! possible orderings of A and only one is sorted.  (Suppose A has distinct entries).</a:t>
                </a:r>
              </a:p>
              <a:p>
                <a:pPr marL="914400" lvl="1" indent="-457200">
                  <a:buFont typeface="+mj-lt"/>
                  <a:buAutoNum type="alphaLcParenR"/>
                </a:pPr>
                <a:r>
                  <a:rPr lang="en-US" dirty="0"/>
                  <a:t>Let N be the index of the first 1.  Then E[N] = n!.</a:t>
                </a:r>
              </a:p>
              <a:p>
                <a:pPr marL="0" indent="0">
                  <a:buNone/>
                </a:pPr>
                <a:r>
                  <a:rPr lang="en-US" dirty="0"/>
                  <a:t>Part (c) is similar to part (c) in exercise 1:</a:t>
                </a:r>
              </a:p>
              <a:p>
                <a:r>
                  <a:rPr lang="en-US" sz="2100" dirty="0"/>
                  <a:t>You saw in CS109 that N is a geometric random variable, and you know a formula for that.  Or, </a:t>
                </a:r>
              </a:p>
              <a:p>
                <a:r>
                  <a:rPr lang="en-US" sz="2100" dirty="0"/>
                  <a:t>Suppose you do the first trial.  If it comes up 1 (with probability 1/n!), then N=1.  Otherwise, you start again except you’ve already used one trial. Thus:</a:t>
                </a:r>
              </a:p>
              <a:p>
                <a:pPr marL="0" indent="0" algn="ctr">
                  <a:buNone/>
                </a:pPr>
                <a:endParaRPr lang="en-US" sz="2100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⋅1+</m:t>
                      </m:r>
                      <m:d>
                        <m:dPr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d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e>
                      </m:d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=1+</m:t>
                      </m:r>
                      <m:d>
                        <m:dPr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d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100" dirty="0"/>
              </a:p>
              <a:p>
                <a:pPr marL="457200" lvl="1" indent="0">
                  <a:buNone/>
                </a:pPr>
                <a:endParaRPr lang="en-US" sz="2100" dirty="0"/>
              </a:p>
              <a:p>
                <a:pPr marL="457200" lvl="1" indent="0">
                  <a:buNone/>
                </a:pPr>
                <a:r>
                  <a:rPr lang="en-US" sz="2100" dirty="0"/>
                  <a:t>Solving for E[N] we see E[N] = n!</a:t>
                </a:r>
              </a:p>
              <a:p>
                <a:r>
                  <a:rPr lang="en-US" sz="2100" dirty="0"/>
                  <a:t>(There are other derivations too).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EF09F8-43AF-7649-91E5-F4ECB4EB72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9611" y="1505337"/>
                <a:ext cx="8836626" cy="5167311"/>
              </a:xfrm>
              <a:blipFill>
                <a:blip r:embed="rId2"/>
                <a:stretch>
                  <a:fillRect l="-1291" t="-2457" b="-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57843EB-B0C4-3142-9D6F-E28342B7FF4E}"/>
              </a:ext>
            </a:extLst>
          </p:cNvPr>
          <p:cNvSpPr txBox="1"/>
          <p:nvPr/>
        </p:nvSpPr>
        <p:spPr>
          <a:xfrm>
            <a:off x="4707924" y="112992"/>
            <a:ext cx="43125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CLASS: For reference only.</a:t>
            </a:r>
          </a:p>
        </p:txBody>
      </p:sp>
    </p:spTree>
    <p:extLst>
      <p:ext uri="{BB962C8B-B14F-4D97-AF65-F5344CB8AC3E}">
        <p14:creationId xmlns:p14="http://schemas.microsoft.com/office/powerpoint/2010/main" val="1622425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BA69-E86A-4C47-B575-184758F91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From your pre-lecture exercise:</a:t>
            </a:r>
            <a:br>
              <a:rPr lang="en-US" dirty="0"/>
            </a:br>
            <a:r>
              <a:rPr lang="en-US" dirty="0" err="1"/>
              <a:t>BogoSort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7A70EE-57E5-2241-B3A0-7070DA87F4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921164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BogoSort</a:t>
                </a:r>
                <a:r>
                  <a:rPr lang="en-US" dirty="0"/>
                  <a:t>(A)</a:t>
                </a:r>
              </a:p>
              <a:p>
                <a:pPr lvl="1"/>
                <a:r>
                  <a:rPr lang="en-US" sz="2800" b="1" dirty="0"/>
                  <a:t>While</a:t>
                </a:r>
                <a:r>
                  <a:rPr lang="en-US" sz="2800" dirty="0"/>
                  <a:t> true:</a:t>
                </a:r>
              </a:p>
              <a:p>
                <a:pPr lvl="2"/>
                <a:r>
                  <a:rPr lang="en-US" sz="2800" dirty="0"/>
                  <a:t>Randomly permute A.</a:t>
                </a:r>
              </a:p>
              <a:p>
                <a:pPr lvl="2"/>
                <a:r>
                  <a:rPr lang="en-US" sz="2800" dirty="0"/>
                  <a:t>Check if A is sorted.</a:t>
                </a:r>
              </a:p>
              <a:p>
                <a:pPr lvl="2"/>
                <a:r>
                  <a:rPr lang="en-US" sz="2800" b="1" dirty="0"/>
                  <a:t>If</a:t>
                </a:r>
                <a:r>
                  <a:rPr lang="en-US" sz="2800" dirty="0"/>
                  <a:t> A is sorted, </a:t>
                </a:r>
                <a:r>
                  <a:rPr lang="en-US" sz="2800" b="1" dirty="0"/>
                  <a:t>return</a:t>
                </a:r>
                <a:r>
                  <a:rPr lang="en-US" sz="2800" dirty="0"/>
                  <a:t> A.</a:t>
                </a:r>
              </a:p>
              <a:p>
                <a:pPr lvl="2"/>
                <a:endParaRPr lang="en-US" sz="2800" dirty="0"/>
              </a:p>
              <a:p>
                <a:r>
                  <a:rPr lang="en-US" sz="2600" dirty="0">
                    <a:solidFill>
                      <a:schemeClr val="accent4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6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6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260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60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60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sz="260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60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is</m:t>
                              </m:r>
                              <m:r>
                                <a:rPr lang="en-US" sz="260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60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sorted</m:t>
                              </m:r>
                              <m:r>
                                <a:rPr lang="en-US" sz="260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60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after</m:t>
                              </m:r>
                              <m:r>
                                <a:rPr lang="en-US" sz="260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60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iteration</m:t>
                              </m:r>
                              <m:r>
                                <a:rPr lang="en-US" sz="260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60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e>
                          </m:mr>
                          <m:mr>
                            <m:e>
                              <m:r>
                                <a:rPr lang="en-US" sz="26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260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600" b="0" dirty="0">
                  <a:solidFill>
                    <a:schemeClr val="accent4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6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]=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sz="2600" b="0" dirty="0">
                  <a:solidFill>
                    <a:schemeClr val="accent4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number</m:t>
                        </m:r>
                        <m: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iterations</m:t>
                        </m:r>
                        <m: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until</m:t>
                        </m:r>
                        <m: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is</m:t>
                        </m:r>
                        <m: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sorted</m:t>
                        </m:r>
                      </m:e>
                    </m:d>
                    <m:r>
                      <a:rPr lang="en-US" sz="26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! </m:t>
                    </m:r>
                  </m:oMath>
                </a14:m>
                <a:endParaRPr lang="en-US" sz="2600" b="0" dirty="0">
                  <a:solidFill>
                    <a:schemeClr val="accent4"/>
                  </a:solidFill>
                </a:endParaRPr>
              </a:p>
              <a:p>
                <a:endParaRPr lang="en-US" sz="32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7A70EE-57E5-2241-B3A0-7070DA87F4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921164"/>
              </a:xfrm>
              <a:blipFill>
                <a:blip r:embed="rId2"/>
                <a:stretch>
                  <a:fillRect l="-1447" t="-2057" b="-32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0F5027A-EECE-4A4E-BBA1-81D7F9162723}"/>
              </a:ext>
            </a:extLst>
          </p:cNvPr>
          <p:cNvSpPr txBox="1"/>
          <p:nvPr/>
        </p:nvSpPr>
        <p:spPr>
          <a:xfrm>
            <a:off x="7216346" y="41960"/>
            <a:ext cx="1927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CF6E6C"/>
                </a:solidFill>
              </a:rPr>
              <a:t>Assume A has distinct entries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FFCD4A-4058-2042-ACEE-E1793F2EDE13}"/>
              </a:ext>
            </a:extLst>
          </p:cNvPr>
          <p:cNvSpPr txBox="1"/>
          <p:nvPr/>
        </p:nvSpPr>
        <p:spPr>
          <a:xfrm>
            <a:off x="4670854" y="1182858"/>
            <a:ext cx="3442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7030A0"/>
                </a:solidFill>
              </a:rPr>
              <a:t>Suppose that you can draw a random integer in {1,</a:t>
            </a:r>
            <a:r>
              <a:rPr lang="mr-IN" sz="1600" dirty="0">
                <a:solidFill>
                  <a:srgbClr val="7030A0"/>
                </a:solidFill>
              </a:rPr>
              <a:t>…</a:t>
            </a:r>
            <a:r>
              <a:rPr lang="en-US" sz="1600" dirty="0">
                <a:solidFill>
                  <a:srgbClr val="7030A0"/>
                </a:solidFill>
              </a:rPr>
              <a:t>,n} in time O(1).  How would you randomly permute an array in-place in time O(n)?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BB9CB0-20B4-124B-879D-53DDD37903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886" y="1433116"/>
            <a:ext cx="783779" cy="11614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D1B771-4D35-3C43-9C32-F785B65A2DE3}"/>
              </a:ext>
            </a:extLst>
          </p:cNvPr>
          <p:cNvSpPr txBox="1"/>
          <p:nvPr/>
        </p:nvSpPr>
        <p:spPr>
          <a:xfrm>
            <a:off x="6590546" y="2524628"/>
            <a:ext cx="3074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Ollie the over-achieving ostrich</a:t>
            </a:r>
          </a:p>
        </p:txBody>
      </p:sp>
    </p:spTree>
    <p:extLst>
      <p:ext uri="{BB962C8B-B14F-4D97-AF65-F5344CB8AC3E}">
        <p14:creationId xmlns:p14="http://schemas.microsoft.com/office/powerpoint/2010/main" val="1883755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91BB6-B489-8241-9F13-ED9E7523D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2769"/>
            <a:ext cx="8713058" cy="1325563"/>
          </a:xfrm>
        </p:spPr>
        <p:txBody>
          <a:bodyPr/>
          <a:lstStyle/>
          <a:p>
            <a:r>
              <a:rPr lang="en-US" dirty="0"/>
              <a:t>Expected Running time of </a:t>
            </a:r>
            <a:r>
              <a:rPr lang="en-US" dirty="0" err="1"/>
              <a:t>BogoSort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AAC551-F473-AC41-8213-D2B7301A2F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E[ running time on a list of length n ]</a:t>
                </a:r>
              </a:p>
              <a:p>
                <a:pPr marL="0" indent="0">
                  <a:buNone/>
                </a:pPr>
                <a:r>
                  <a:rPr lang="en-US" dirty="0"/>
                  <a:t>   = E[ (number of iterations) * (time per iteration) ]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</a:p>
              <a:p>
                <a:pPr marL="0" indent="0">
                  <a:buNone/>
                </a:pPr>
                <a:r>
                  <a:rPr lang="en-US" dirty="0"/>
                  <a:t>   = (time per iteration) * E[number of iterations]</a:t>
                </a:r>
              </a:p>
              <a:p>
                <a:pPr marL="0" indent="0">
                  <a:buNone/>
                </a:pPr>
                <a:r>
                  <a:rPr lang="en-US" dirty="0"/>
                  <a:t>  </a:t>
                </a:r>
              </a:p>
              <a:p>
                <a:pPr marL="0" indent="0">
                  <a:buNone/>
                </a:pPr>
                <a:r>
                  <a:rPr lang="en-US" dirty="0"/>
                  <a:t>  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e>
                    </m:d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</a:p>
              <a:p>
                <a:pPr marL="0" indent="0">
                  <a:buNone/>
                </a:pPr>
                <a:r>
                  <a:rPr lang="en-US" dirty="0"/>
                  <a:t>   = </a:t>
                </a:r>
                <a:r>
                  <a:rPr lang="en-US" dirty="0">
                    <a:solidFill>
                      <a:srgbClr val="CF6E6C"/>
                    </a:solidFill>
                  </a:rPr>
                  <a:t>REALLY REALLY BIG.</a:t>
                </a:r>
                <a:endParaRPr lang="en-US" b="0" dirty="0">
                  <a:solidFill>
                    <a:srgbClr val="CF6E6C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AAC551-F473-AC41-8213-D2B7301A2F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608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B17FF940-48E2-1D43-AF61-04465A23472D}"/>
              </a:ext>
            </a:extLst>
          </p:cNvPr>
          <p:cNvSpPr/>
          <p:nvPr/>
        </p:nvSpPr>
        <p:spPr>
          <a:xfrm>
            <a:off x="4917989" y="2162432"/>
            <a:ext cx="3126259" cy="729048"/>
          </a:xfrm>
          <a:prstGeom prst="ellipse">
            <a:avLst/>
          </a:prstGeom>
          <a:noFill/>
          <a:ln w="28575">
            <a:solidFill>
              <a:srgbClr val="CF6E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557128-BEF8-FB42-B1A9-4CC313ED6BF7}"/>
              </a:ext>
            </a:extLst>
          </p:cNvPr>
          <p:cNvSpPr txBox="1"/>
          <p:nvPr/>
        </p:nvSpPr>
        <p:spPr>
          <a:xfrm>
            <a:off x="5776782" y="1322983"/>
            <a:ext cx="3348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F6E6C"/>
                </a:solidFill>
              </a:rPr>
              <a:t>This isn’t random, so we can pull it out of the expectation.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39EB576-CB6E-6C4A-918A-C3A7EA3EBE4F}"/>
              </a:ext>
            </a:extLst>
          </p:cNvPr>
          <p:cNvCxnSpPr>
            <a:cxnSpLocks/>
          </p:cNvCxnSpPr>
          <p:nvPr/>
        </p:nvCxnSpPr>
        <p:spPr>
          <a:xfrm flipH="1">
            <a:off x="7451125" y="1982404"/>
            <a:ext cx="265670" cy="180028"/>
          </a:xfrm>
          <a:prstGeom prst="straightConnector1">
            <a:avLst/>
          </a:prstGeom>
          <a:ln>
            <a:solidFill>
              <a:srgbClr val="CF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01EFFA62-19F9-2043-B276-80F1A90C3755}"/>
              </a:ext>
            </a:extLst>
          </p:cNvPr>
          <p:cNvSpPr/>
          <p:nvPr/>
        </p:nvSpPr>
        <p:spPr>
          <a:xfrm>
            <a:off x="4041433" y="3233595"/>
            <a:ext cx="4151096" cy="729048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CB6602-57E1-4149-9E75-5D3ACDC10866}"/>
              </a:ext>
            </a:extLst>
          </p:cNvPr>
          <p:cNvSpPr txBox="1"/>
          <p:nvPr/>
        </p:nvSpPr>
        <p:spPr>
          <a:xfrm>
            <a:off x="6592330" y="4348878"/>
            <a:ext cx="2248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We just computed this.  It’s n!.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F6ADF45-9D64-DC42-A30D-B01593EA6E8E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7154563" y="4012071"/>
            <a:ext cx="562232" cy="336807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2B7DE922-FA4F-A240-99F5-A8344995E752}"/>
              </a:ext>
            </a:extLst>
          </p:cNvPr>
          <p:cNvSpPr/>
          <p:nvPr/>
        </p:nvSpPr>
        <p:spPr>
          <a:xfrm>
            <a:off x="990090" y="3262545"/>
            <a:ext cx="3174912" cy="729048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C02960-77AE-A341-9520-BF81D06C40EC}"/>
              </a:ext>
            </a:extLst>
          </p:cNvPr>
          <p:cNvSpPr txBox="1"/>
          <p:nvPr/>
        </p:nvSpPr>
        <p:spPr>
          <a:xfrm>
            <a:off x="3387301" y="4325630"/>
            <a:ext cx="2629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This is O(n) (to permute and then check if sorted)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E0EF3D3-0AE7-D340-9C82-AF2D7746B927}"/>
              </a:ext>
            </a:extLst>
          </p:cNvPr>
          <p:cNvCxnSpPr>
            <a:cxnSpLocks/>
          </p:cNvCxnSpPr>
          <p:nvPr/>
        </p:nvCxnSpPr>
        <p:spPr>
          <a:xfrm flipH="1" flipV="1">
            <a:off x="3423601" y="3990208"/>
            <a:ext cx="562232" cy="336807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54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/>
      <p:bldP spid="8" grpId="0" animBg="1"/>
      <p:bldP spid="9" grpId="0"/>
      <p:bldP spid="15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D2A57-681F-1841-896D-DB380DA02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074" y="130347"/>
            <a:ext cx="8799555" cy="1325563"/>
          </a:xfrm>
        </p:spPr>
        <p:txBody>
          <a:bodyPr/>
          <a:lstStyle/>
          <a:p>
            <a:r>
              <a:rPr lang="en-US" dirty="0"/>
              <a:t>Worst-case running time of </a:t>
            </a:r>
            <a:r>
              <a:rPr lang="en-US" dirty="0" err="1"/>
              <a:t>BogoSort</a:t>
            </a:r>
            <a:r>
              <a:rPr lang="en-US" dirty="0"/>
              <a:t>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BC101D0-5CD3-8148-9822-4B7581296548}"/>
              </a:ext>
            </a:extLst>
          </p:cNvPr>
          <p:cNvSpPr txBox="1">
            <a:spLocks/>
          </p:cNvSpPr>
          <p:nvPr/>
        </p:nvSpPr>
        <p:spPr>
          <a:xfrm>
            <a:off x="4819134" y="4757352"/>
            <a:ext cx="4151871" cy="224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/>
              <a:t>BogoSort</a:t>
            </a:r>
            <a:r>
              <a:rPr lang="en-US" sz="2400" dirty="0"/>
              <a:t>(A)</a:t>
            </a:r>
          </a:p>
          <a:p>
            <a:pPr lvl="1"/>
            <a:r>
              <a:rPr lang="en-US" b="1" dirty="0"/>
              <a:t>While</a:t>
            </a:r>
            <a:r>
              <a:rPr lang="en-US" dirty="0"/>
              <a:t> true:</a:t>
            </a:r>
          </a:p>
          <a:p>
            <a:pPr lvl="2"/>
            <a:r>
              <a:rPr lang="en-US" sz="2400" dirty="0"/>
              <a:t>Randomly permute A.</a:t>
            </a:r>
          </a:p>
          <a:p>
            <a:pPr lvl="2"/>
            <a:r>
              <a:rPr lang="en-US" sz="2400" dirty="0"/>
              <a:t>Check if A is sorted.</a:t>
            </a:r>
          </a:p>
          <a:p>
            <a:pPr lvl="2"/>
            <a:r>
              <a:rPr lang="en-US" sz="2400" b="1" dirty="0"/>
              <a:t>If</a:t>
            </a:r>
            <a:r>
              <a:rPr lang="en-US" sz="2400" dirty="0"/>
              <a:t> A is sorted, </a:t>
            </a:r>
            <a:r>
              <a:rPr lang="en-US" sz="2400" b="1" dirty="0"/>
              <a:t>return</a:t>
            </a:r>
            <a:r>
              <a:rPr lang="en-US" sz="2400" dirty="0"/>
              <a:t> A.</a:t>
            </a:r>
          </a:p>
          <a:p>
            <a:pPr marL="914400" lvl="2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A99381-8E85-E040-84C2-B994B51D03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514" y="2581975"/>
            <a:ext cx="4876972" cy="15452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866864-FBEF-A04A-A7E1-9B4D276D4660}"/>
              </a:ext>
            </a:extLst>
          </p:cNvPr>
          <p:cNvSpPr txBox="1"/>
          <p:nvPr/>
        </p:nvSpPr>
        <p:spPr>
          <a:xfrm>
            <a:off x="3225112" y="3942597"/>
            <a:ext cx="2891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Think-Share Terrapins!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B3B54D-1271-5A4E-B23B-45321BC216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393" y="3853203"/>
            <a:ext cx="974455" cy="12992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6DD4E5-2F70-DF40-AE62-011FD571F0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898318">
            <a:off x="-788989" y="5094548"/>
            <a:ext cx="2308603" cy="157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6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BC101D0-5CD3-8148-9822-4B7581296548}"/>
              </a:ext>
            </a:extLst>
          </p:cNvPr>
          <p:cNvSpPr txBox="1">
            <a:spLocks/>
          </p:cNvSpPr>
          <p:nvPr/>
        </p:nvSpPr>
        <p:spPr>
          <a:xfrm>
            <a:off x="4819134" y="4757352"/>
            <a:ext cx="4151871" cy="224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/>
              <a:t>BogoSort</a:t>
            </a:r>
            <a:r>
              <a:rPr lang="en-US" sz="2400" dirty="0"/>
              <a:t>(A)</a:t>
            </a:r>
          </a:p>
          <a:p>
            <a:pPr lvl="1"/>
            <a:r>
              <a:rPr lang="en-US" b="1" dirty="0"/>
              <a:t>While</a:t>
            </a:r>
            <a:r>
              <a:rPr lang="en-US" dirty="0"/>
              <a:t> true:</a:t>
            </a:r>
          </a:p>
          <a:p>
            <a:pPr lvl="2"/>
            <a:r>
              <a:rPr lang="en-US" sz="2400" dirty="0"/>
              <a:t>Randomly permute A.</a:t>
            </a:r>
          </a:p>
          <a:p>
            <a:pPr lvl="2"/>
            <a:r>
              <a:rPr lang="en-US" sz="2400" dirty="0"/>
              <a:t>Check if A is sorted.</a:t>
            </a:r>
          </a:p>
          <a:p>
            <a:pPr lvl="2"/>
            <a:r>
              <a:rPr lang="en-US" sz="2400" b="1" dirty="0"/>
              <a:t>If</a:t>
            </a:r>
            <a:r>
              <a:rPr lang="en-US" sz="2400" dirty="0"/>
              <a:t> A is sorted, </a:t>
            </a:r>
            <a:r>
              <a:rPr lang="en-US" sz="2400" b="1" dirty="0"/>
              <a:t>return</a:t>
            </a:r>
            <a:r>
              <a:rPr lang="en-US" sz="2400" dirty="0"/>
              <a:t> A.</a:t>
            </a:r>
          </a:p>
          <a:p>
            <a:pPr marL="914400" lvl="2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A99381-8E85-E040-84C2-B994B51D03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514" y="2581975"/>
            <a:ext cx="4876972" cy="15452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866864-FBEF-A04A-A7E1-9B4D276D4660}"/>
              </a:ext>
            </a:extLst>
          </p:cNvPr>
          <p:cNvSpPr txBox="1"/>
          <p:nvPr/>
        </p:nvSpPr>
        <p:spPr>
          <a:xfrm>
            <a:off x="3225112" y="3942597"/>
            <a:ext cx="2891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Think-Share Terrapins!</a:t>
            </a: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45365266-C49C-B74A-A3E4-3BCB7B4C46E5}"/>
              </a:ext>
            </a:extLst>
          </p:cNvPr>
          <p:cNvSpPr/>
          <p:nvPr/>
        </p:nvSpPr>
        <p:spPr>
          <a:xfrm>
            <a:off x="5622324" y="1523684"/>
            <a:ext cx="2893026" cy="612648"/>
          </a:xfrm>
          <a:prstGeom prst="wedgeEllipseCallout">
            <a:avLst>
              <a:gd name="adj1" fmla="val -76082"/>
              <a:gd name="adj2" fmla="val 17343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Infinite!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214DCA-7D1D-CE4F-8167-0D0A7A163B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393" y="3853203"/>
            <a:ext cx="974455" cy="12992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204C56-45EB-FA40-A140-2083910749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898318">
            <a:off x="-788989" y="5094548"/>
            <a:ext cx="2308603" cy="157453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038F027-160F-DA42-8DA6-514AF7B2A4EB}"/>
              </a:ext>
            </a:extLst>
          </p:cNvPr>
          <p:cNvSpPr txBox="1">
            <a:spLocks/>
          </p:cNvSpPr>
          <p:nvPr/>
        </p:nvSpPr>
        <p:spPr>
          <a:xfrm>
            <a:off x="271074" y="130347"/>
            <a:ext cx="87995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Worst-case running time of BogoSort?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01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C7CA2-7F8B-B94E-B1A3-4B3F7A019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we learned?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9A81C-2E6B-B74B-B045-D50157726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Expected running time: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4"/>
                </a:solidFill>
              </a:rPr>
              <a:t>You publish your randomized algorithm.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4"/>
                </a:solidFill>
              </a:rPr>
              <a:t>Bad guy picks an input.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4"/>
                </a:solidFill>
              </a:rPr>
              <a:t>You get to roll the dice.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Worst-case running time: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4"/>
                </a:solidFill>
              </a:rPr>
              <a:t>You publish your randomized algorithm.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4"/>
                </a:solidFill>
              </a:rPr>
              <a:t>Bad guy picks an input.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4"/>
                </a:solidFill>
              </a:rPr>
              <a:t>Bad guy gets to “roll” the dice.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Don’t use </a:t>
            </a:r>
            <a:r>
              <a:rPr lang="en-US" dirty="0" err="1"/>
              <a:t>BogoSort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608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659" y="2536311"/>
            <a:ext cx="2085611" cy="18744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670398" cy="4672254"/>
          </a:xfrm>
        </p:spPr>
        <p:txBody>
          <a:bodyPr>
            <a:normAutofit/>
          </a:bodyPr>
          <a:lstStyle/>
          <a:p>
            <a:r>
              <a:rPr lang="en-US" dirty="0"/>
              <a:t>How do we analyze randomized algorithms?</a:t>
            </a:r>
          </a:p>
          <a:p>
            <a:r>
              <a:rPr lang="en-US" dirty="0"/>
              <a:t>A few randomized algorithms for sorting.</a:t>
            </a:r>
          </a:p>
          <a:p>
            <a:pPr lvl="1"/>
            <a:r>
              <a:rPr lang="en-US" dirty="0" err="1">
                <a:solidFill>
                  <a:schemeClr val="accent4"/>
                </a:solidFill>
              </a:rPr>
              <a:t>BogoSort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 err="1">
                <a:solidFill>
                  <a:schemeClr val="accent4"/>
                </a:solidFill>
              </a:rPr>
              <a:t>QuickSort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err="1">
                <a:solidFill>
                  <a:schemeClr val="accent4"/>
                </a:solidFill>
              </a:rPr>
              <a:t>BogoSort</a:t>
            </a:r>
            <a:r>
              <a:rPr lang="en-US" dirty="0"/>
              <a:t> is a pedagogical tool.</a:t>
            </a:r>
          </a:p>
          <a:p>
            <a:r>
              <a:rPr lang="en-US" dirty="0" err="1">
                <a:solidFill>
                  <a:schemeClr val="accent4"/>
                </a:solidFill>
              </a:rPr>
              <a:t>QuickSort</a:t>
            </a:r>
            <a:r>
              <a:rPr lang="en-US" dirty="0"/>
              <a:t> is important to know.</a:t>
            </a:r>
            <a:r>
              <a:rPr lang="en-US" sz="1600" dirty="0">
                <a:solidFill>
                  <a:schemeClr val="accent4"/>
                </a:solidFill>
              </a:rPr>
              <a:t>  (in contrast with </a:t>
            </a:r>
            <a:r>
              <a:rPr lang="en-US" sz="1600" dirty="0" err="1">
                <a:solidFill>
                  <a:schemeClr val="accent4"/>
                </a:solidFill>
              </a:rPr>
              <a:t>BogoSort</a:t>
            </a:r>
            <a:r>
              <a:rPr lang="mr-IN" sz="1600" dirty="0">
                <a:solidFill>
                  <a:schemeClr val="accent4"/>
                </a:solidFill>
              </a:rPr>
              <a:t>…</a:t>
            </a:r>
            <a:r>
              <a:rPr lang="en-US" sz="1600" dirty="0">
                <a:solidFill>
                  <a:schemeClr val="accent4"/>
                </a:solidFill>
              </a:rPr>
              <a:t>)</a:t>
            </a:r>
          </a:p>
        </p:txBody>
      </p:sp>
      <p:sp>
        <p:nvSpPr>
          <p:cNvPr id="5" name="Down Arrow 4"/>
          <p:cNvSpPr/>
          <p:nvPr/>
        </p:nvSpPr>
        <p:spPr>
          <a:xfrm rot="3984199">
            <a:off x="2806490" y="2713406"/>
            <a:ext cx="509286" cy="7523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94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14553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a better randomized algorithm: </a:t>
            </a:r>
            <a:br>
              <a:rPr lang="en-US" dirty="0"/>
            </a:br>
            <a:r>
              <a:rPr lang="en-US" dirty="0" err="1">
                <a:solidFill>
                  <a:schemeClr val="accent4"/>
                </a:solidFill>
              </a:rPr>
              <a:t>QuickSort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68525"/>
            <a:ext cx="7886700" cy="3952875"/>
          </a:xfrm>
        </p:spPr>
        <p:txBody>
          <a:bodyPr/>
          <a:lstStyle/>
          <a:p>
            <a:r>
              <a:rPr lang="en-US" dirty="0"/>
              <a:t>Expected runtime O(</a:t>
            </a:r>
            <a:r>
              <a:rPr lang="en-US" dirty="0" err="1"/>
              <a:t>nlog</a:t>
            </a:r>
            <a:r>
              <a:rPr lang="en-US" dirty="0"/>
              <a:t>(n)).</a:t>
            </a:r>
          </a:p>
          <a:p>
            <a:endParaRPr lang="en-US" sz="1400" dirty="0"/>
          </a:p>
          <a:p>
            <a:r>
              <a:rPr lang="en-US" dirty="0"/>
              <a:t>Worst-case runtime O(n</a:t>
            </a:r>
            <a:r>
              <a:rPr lang="en-US" baseline="30000" dirty="0"/>
              <a:t>2</a:t>
            </a:r>
            <a:r>
              <a:rPr lang="en-US" dirty="0"/>
              <a:t>).</a:t>
            </a:r>
          </a:p>
          <a:p>
            <a:endParaRPr lang="en-US" sz="1600" dirty="0"/>
          </a:p>
          <a:p>
            <a:r>
              <a:rPr lang="en-US" dirty="0"/>
              <a:t>In practice works great!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17AE618-08AA-7B4B-83FE-AE1FA968C16A}"/>
              </a:ext>
            </a:extLst>
          </p:cNvPr>
          <p:cNvGrpSpPr/>
          <p:nvPr/>
        </p:nvGrpSpPr>
        <p:grpSpPr>
          <a:xfrm>
            <a:off x="1181265" y="4998026"/>
            <a:ext cx="8068721" cy="1445421"/>
            <a:chOff x="1181265" y="5354389"/>
            <a:chExt cx="8068721" cy="144542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511EF90-6F80-604B-9D00-7C31B2F73F91}"/>
                </a:ext>
              </a:extLst>
            </p:cNvPr>
            <p:cNvGrpSpPr/>
            <p:nvPr/>
          </p:nvGrpSpPr>
          <p:grpSpPr>
            <a:xfrm>
              <a:off x="1181265" y="5354389"/>
              <a:ext cx="7390275" cy="1148533"/>
              <a:chOff x="2344143" y="5589375"/>
              <a:chExt cx="7390275" cy="1148533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DFBBE05-3F1A-504B-9689-9281D133C1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693018" y="5589375"/>
                <a:ext cx="1041400" cy="1148533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45B84B-8BBE-784F-AADE-08399E5F0318}"/>
                  </a:ext>
                </a:extLst>
              </p:cNvPr>
              <p:cNvSpPr txBox="1"/>
              <p:nvPr/>
            </p:nvSpPr>
            <p:spPr>
              <a:xfrm>
                <a:off x="2344143" y="5709082"/>
                <a:ext cx="645619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solidFill>
                      <a:srgbClr val="7030A0"/>
                    </a:solidFill>
                  </a:rPr>
                  <a:t>QuickSort</a:t>
                </a:r>
                <a:r>
                  <a:rPr lang="en-US" dirty="0">
                    <a:solidFill>
                      <a:srgbClr val="7030A0"/>
                    </a:solidFill>
                  </a:rPr>
                  <a:t> uses very similar methods to the Select algorithm</a:t>
                </a:r>
                <a:br>
                  <a:rPr lang="en-US" dirty="0">
                    <a:solidFill>
                      <a:srgbClr val="7030A0"/>
                    </a:solidFill>
                  </a:rPr>
                </a:br>
                <a:r>
                  <a:rPr lang="en-US" dirty="0">
                    <a:solidFill>
                      <a:srgbClr val="7030A0"/>
                    </a:solidFill>
                  </a:rPr>
                  <a:t>we saw last time. Can you modify the </a:t>
                </a:r>
                <a:r>
                  <a:rPr lang="en-US" dirty="0" err="1">
                    <a:solidFill>
                      <a:srgbClr val="7030A0"/>
                    </a:solidFill>
                  </a:rPr>
                  <a:t>QuickSort</a:t>
                </a:r>
                <a:r>
                  <a:rPr lang="en-US" dirty="0">
                    <a:solidFill>
                      <a:srgbClr val="7030A0"/>
                    </a:solidFill>
                  </a:rPr>
                  <a:t> algorithm</a:t>
                </a:r>
                <a:br>
                  <a:rPr lang="en-US" dirty="0">
                    <a:solidFill>
                      <a:srgbClr val="7030A0"/>
                    </a:solidFill>
                  </a:rPr>
                </a:br>
                <a:r>
                  <a:rPr lang="en-US" dirty="0">
                    <a:solidFill>
                      <a:srgbClr val="7030A0"/>
                    </a:solidFill>
                  </a:rPr>
                  <a:t>we’ll learn today to make sure its worst-case runtime is O(</a:t>
                </a:r>
                <a:r>
                  <a:rPr lang="en-US" dirty="0" err="1">
                    <a:solidFill>
                      <a:srgbClr val="7030A0"/>
                    </a:solidFill>
                  </a:rPr>
                  <a:t>nlog</a:t>
                </a:r>
                <a:r>
                  <a:rPr lang="en-US" dirty="0">
                    <a:solidFill>
                      <a:srgbClr val="7030A0"/>
                    </a:solidFill>
                  </a:rPr>
                  <a:t>(n))?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0B0AFB1-C5BD-4949-892B-163158249B0A}"/>
                </a:ext>
              </a:extLst>
            </p:cNvPr>
            <p:cNvSpPr txBox="1"/>
            <p:nvPr/>
          </p:nvSpPr>
          <p:spPr>
            <a:xfrm>
              <a:off x="6699855" y="6461256"/>
              <a:ext cx="25501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rgbClr val="7030A0"/>
                  </a:solidFill>
                </a:rPr>
                <a:t>Siggi</a:t>
              </a:r>
              <a:r>
                <a:rPr lang="en-US" sz="1600" dirty="0">
                  <a:solidFill>
                    <a:srgbClr val="7030A0"/>
                  </a:solidFill>
                </a:rPr>
                <a:t> the Studious Stork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935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07287"/>
            <a:ext cx="7886700" cy="1123829"/>
          </a:xfrm>
        </p:spPr>
        <p:txBody>
          <a:bodyPr/>
          <a:lstStyle/>
          <a:p>
            <a:r>
              <a:rPr lang="en-US" dirty="0"/>
              <a:t>Quicksort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688215" y="1694611"/>
            <a:ext cx="5040183" cy="718565"/>
            <a:chOff x="1573619" y="3296093"/>
            <a:chExt cx="5040183" cy="705201"/>
          </a:xfrm>
        </p:grpSpPr>
        <p:sp>
          <p:nvSpPr>
            <p:cNvPr id="7" name="Rectangle 6"/>
            <p:cNvSpPr/>
            <p:nvPr/>
          </p:nvSpPr>
          <p:spPr>
            <a:xfrm>
              <a:off x="1573619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7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30353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12192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73865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7002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78682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908601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343701" y="544383"/>
            <a:ext cx="2410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want to sort this array.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9261" y="1671348"/>
            <a:ext cx="2715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First, pick a “</a:t>
            </a:r>
            <a:r>
              <a:rPr lang="en-US" sz="2400" dirty="0">
                <a:solidFill>
                  <a:schemeClr val="accent1"/>
                </a:solidFill>
              </a:rPr>
              <a:t>pivot</a:t>
            </a:r>
            <a:r>
              <a:rPr lang="en-US" sz="2400" dirty="0"/>
              <a:t>.”</a:t>
            </a:r>
          </a:p>
          <a:p>
            <a:r>
              <a:rPr lang="en-US" sz="2400" b="1" dirty="0">
                <a:solidFill>
                  <a:srgbClr val="CF6E6C"/>
                </a:solidFill>
              </a:rPr>
              <a:t>Do it at random.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494444" y="2564598"/>
            <a:ext cx="1549878" cy="967306"/>
            <a:chOff x="5494444" y="2564598"/>
            <a:chExt cx="1549878" cy="967306"/>
          </a:xfrm>
        </p:grpSpPr>
        <p:sp>
          <p:nvSpPr>
            <p:cNvPr id="17" name="Triangle 16"/>
            <p:cNvSpPr/>
            <p:nvPr/>
          </p:nvSpPr>
          <p:spPr>
            <a:xfrm>
              <a:off x="5782025" y="2564598"/>
              <a:ext cx="857471" cy="61415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494444" y="3162572"/>
              <a:ext cx="15498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1"/>
                  </a:solidFill>
                </a:rPr>
                <a:t>random pivot!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50976" y="2858092"/>
            <a:ext cx="4107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Next, partition the array into “bigger than 5” or “less than 5”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714384" y="1718281"/>
            <a:ext cx="705201" cy="7052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420587" y="1707976"/>
            <a:ext cx="705201" cy="7052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141844" y="1707976"/>
            <a:ext cx="705201" cy="7052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14578" y="2611870"/>
            <a:ext cx="19294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4"/>
                </a:solidFill>
              </a:rPr>
              <a:t>This PARTITION step takes time O(n).  (Notice that we don’t sort each half).</a:t>
            </a:r>
          </a:p>
          <a:p>
            <a:pPr algn="ctr"/>
            <a:r>
              <a:rPr lang="en-US" sz="1600" dirty="0">
                <a:solidFill>
                  <a:schemeClr val="accent4"/>
                </a:solidFill>
              </a:rPr>
              <a:t>[same as in SELECT]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855707" y="1707976"/>
            <a:ext cx="705201" cy="7052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587077" y="1707976"/>
            <a:ext cx="705201" cy="7052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282311" y="1715506"/>
            <a:ext cx="705201" cy="7052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011558" y="1694611"/>
            <a:ext cx="705201" cy="7052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98085" y="4792897"/>
            <a:ext cx="2661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L = array with things smaller than A[pivot]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899226" y="4792897"/>
            <a:ext cx="2661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R = array with things larger than A[pivot]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39261" y="4285068"/>
            <a:ext cx="1780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Arrange them like so: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239261" y="5712044"/>
            <a:ext cx="2058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Recurse</a:t>
            </a:r>
            <a:r>
              <a:rPr lang="en-US" sz="2400" dirty="0"/>
              <a:t> on </a:t>
            </a:r>
          </a:p>
          <a:p>
            <a:r>
              <a:rPr lang="en-US" sz="2400" dirty="0"/>
              <a:t>L and R: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645878" y="5712043"/>
            <a:ext cx="705201" cy="7052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899226" y="5712042"/>
            <a:ext cx="705201" cy="7052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046821" y="5702723"/>
            <a:ext cx="705201" cy="7052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853253" y="5702722"/>
            <a:ext cx="705201" cy="7052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567800" y="5702723"/>
            <a:ext cx="705201" cy="7052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798070" y="5702723"/>
            <a:ext cx="705201" cy="7052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317575" y="5712043"/>
            <a:ext cx="705201" cy="7052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97CDE4-7723-2E47-8815-B1086480FFAC}"/>
              </a:ext>
            </a:extLst>
          </p:cNvPr>
          <p:cNvSpPr txBox="1"/>
          <p:nvPr/>
        </p:nvSpPr>
        <p:spPr>
          <a:xfrm>
            <a:off x="5429204" y="121871"/>
            <a:ext cx="3645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CF6E6C"/>
                </a:solidFill>
              </a:rPr>
              <a:t>For the rest of the lecture, assume all elements of A are distinct.</a:t>
            </a:r>
          </a:p>
        </p:txBody>
      </p:sp>
    </p:spTree>
    <p:extLst>
      <p:ext uri="{BB962C8B-B14F-4D97-AF65-F5344CB8AC3E}">
        <p14:creationId xmlns:p14="http://schemas.microsoft.com/office/powerpoint/2010/main" val="125776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4.44444E-6 C 0.02882 -0.0155 0.05903 -0.03101 0.1 -0.04236 C 0.14097 -0.05393 0.21319 -0.07291 0.24444 -0.06828 C 0.27569 -0.06365 0.28785 -0.02986 0.2875 -0.01458 C 0.28733 0.00047 0.26441 0.02084 0.24306 0.02223 C 0.22188 0.02385 0.19167 0.00625 0.15972 -0.00555 C 0.12778 -0.01713 0.10122 -0.03495 0.05139 -0.04791 C 0.00174 -0.06088 -0.07986 -0.07986 -0.13889 -0.0831 C -0.19792 -0.08657 -0.27049 -0.08287 -0.30278 -0.06828 C -0.3349 -0.05393 -0.33299 -0.01134 -0.33194 0.00371 C -0.33073 0.01899 -0.31493 0.02084 -0.29583 0.02223 C -0.27656 0.02385 -0.25781 0.02315 -0.21667 0.01297 C -0.17535 0.00278 -0.12187 -0.02338 -0.04861 -0.03865 C 0.02483 -0.05416 0.17222 -0.09004 0.22361 -0.07939 C 0.275 -0.06898 0.27882 0.0044 0.25972 0.02408 C 0.2408 0.04399 0.1526 0.04445 0.10972 0.03889 C 0.06701 0.03334 0.00278 -0.00902 0.00278 -0.00879 " pathEditMode="relative" rAng="0" ptsTypes="AAAAAAAAAAAAAAA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8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139 L 0.39271 0.35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18" y="1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1 -2.96296E-6 L 0.39878 0.34954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5" y="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89 0.00139 L -0.32587 0.34213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97" y="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00996 L -0.39322 0.33473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40" y="1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0.01181 L -0.36841 0.34398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59" y="1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139 L -0.35313 0.33843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74" y="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176 L 0.0066 0.32824 " pathEditMode="relative" ptsTypes="AA"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  <p:bldP spid="25" grpId="0" animBg="1"/>
      <p:bldP spid="26" grpId="0" animBg="1"/>
      <p:bldP spid="27" grpId="0" animBg="1"/>
      <p:bldP spid="34" grpId="0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5" grpId="0"/>
      <p:bldP spid="36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14374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PseudoPseudoCode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for what we just saw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274050" cy="4351338"/>
          </a:xfrm>
        </p:spPr>
        <p:txBody>
          <a:bodyPr/>
          <a:lstStyle/>
          <a:p>
            <a:r>
              <a:rPr lang="en-US" dirty="0" err="1"/>
              <a:t>QuickSort</a:t>
            </a:r>
            <a:r>
              <a:rPr lang="en-US" dirty="0"/>
              <a:t>(A)</a:t>
            </a:r>
            <a:r>
              <a:rPr lang="en-US" dirty="0">
                <a:solidFill>
                  <a:srgbClr val="7030A0"/>
                </a:solidFill>
              </a:rPr>
              <a:t>:</a:t>
            </a:r>
          </a:p>
          <a:p>
            <a:pPr lvl="1"/>
            <a:r>
              <a:rPr lang="en-US" b="1" dirty="0"/>
              <a:t>If </a:t>
            </a:r>
            <a:r>
              <a:rPr lang="en-US" dirty="0" err="1"/>
              <a:t>len</a:t>
            </a:r>
            <a:r>
              <a:rPr lang="en-US" dirty="0"/>
              <a:t>(A) &lt;= 1:</a:t>
            </a:r>
          </a:p>
          <a:p>
            <a:pPr lvl="2"/>
            <a:r>
              <a:rPr lang="en-US" sz="2400" b="1" dirty="0"/>
              <a:t>return</a:t>
            </a:r>
            <a:r>
              <a:rPr lang="en-US" sz="2400" dirty="0"/>
              <a:t> </a:t>
            </a:r>
          </a:p>
          <a:p>
            <a:pPr lvl="1"/>
            <a:r>
              <a:rPr lang="en-US" dirty="0"/>
              <a:t>Pick some x = A[</a:t>
            </a:r>
            <a:r>
              <a:rPr lang="en-US" dirty="0" err="1"/>
              <a:t>i</a:t>
            </a:r>
            <a:r>
              <a:rPr lang="en-US" dirty="0"/>
              <a:t>] at random.  Call this the </a:t>
            </a:r>
            <a:r>
              <a:rPr lang="en-US" b="1" dirty="0">
                <a:solidFill>
                  <a:srgbClr val="CF6E6C"/>
                </a:solidFill>
              </a:rPr>
              <a:t>pivot</a:t>
            </a:r>
            <a:r>
              <a:rPr lang="en-US" dirty="0"/>
              <a:t>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PARTITION</a:t>
            </a:r>
            <a:r>
              <a:rPr lang="en-US" dirty="0"/>
              <a:t> the rest of A into: </a:t>
            </a:r>
          </a:p>
          <a:p>
            <a:pPr lvl="2"/>
            <a:r>
              <a:rPr lang="en-US" sz="2400" dirty="0">
                <a:solidFill>
                  <a:schemeClr val="accent4"/>
                </a:solidFill>
              </a:rPr>
              <a:t>L (less than x) and </a:t>
            </a:r>
          </a:p>
          <a:p>
            <a:pPr lvl="2"/>
            <a:r>
              <a:rPr lang="en-US" sz="2400" dirty="0">
                <a:solidFill>
                  <a:schemeClr val="accent4"/>
                </a:solidFill>
              </a:rPr>
              <a:t>R (greater than x)</a:t>
            </a:r>
          </a:p>
          <a:p>
            <a:pPr lvl="1"/>
            <a:r>
              <a:rPr lang="en-US" dirty="0"/>
              <a:t>Replace A with  [L, x, R]  </a:t>
            </a:r>
            <a:r>
              <a:rPr lang="en-US" dirty="0">
                <a:solidFill>
                  <a:schemeClr val="accent4"/>
                </a:solidFill>
              </a:rPr>
              <a:t>(that is, rearrange A in this order)</a:t>
            </a:r>
          </a:p>
          <a:p>
            <a:pPr lvl="1"/>
            <a:r>
              <a:rPr lang="en-US" dirty="0" err="1"/>
              <a:t>QuickSort</a:t>
            </a:r>
            <a:r>
              <a:rPr lang="en-US" dirty="0"/>
              <a:t>(L) </a:t>
            </a:r>
          </a:p>
          <a:p>
            <a:pPr lvl="1"/>
            <a:r>
              <a:rPr lang="en-US" dirty="0" err="1"/>
              <a:t>QuickSort</a:t>
            </a:r>
            <a:r>
              <a:rPr lang="en-US" dirty="0"/>
              <a:t>(R</a:t>
            </a:r>
            <a:r>
              <a:rPr lang="en-US" dirty="0">
                <a:solidFill>
                  <a:srgbClr val="7030A0"/>
                </a:solidFill>
              </a:rPr>
              <a:t>)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35800" y="260649"/>
            <a:ext cx="1866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Lecture 5 Python notebook for actual code.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0" y="3611301"/>
            <a:ext cx="2187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CF6E6C"/>
                </a:solidFill>
              </a:rPr>
              <a:t>Assume that all elements of A are distinct.  How would you change this if that’s not the case?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402" y="3611301"/>
            <a:ext cx="1056948" cy="99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0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34439"/>
            <a:ext cx="7886700" cy="5323561"/>
          </a:xfrm>
        </p:spPr>
        <p:txBody>
          <a:bodyPr>
            <a:normAutofit/>
          </a:bodyPr>
          <a:lstStyle/>
          <a:p>
            <a:r>
              <a:rPr lang="en-US" dirty="0"/>
              <a:t>Homework 2 is due today by midnight</a:t>
            </a:r>
          </a:p>
          <a:p>
            <a:r>
              <a:rPr lang="en-US" dirty="0"/>
              <a:t>Homework 3 will be released today (still solo)</a:t>
            </a:r>
          </a:p>
          <a:p>
            <a:endParaRPr lang="en-US" dirty="0"/>
          </a:p>
          <a:p>
            <a:r>
              <a:rPr lang="en-US" dirty="0"/>
              <a:t>This Friday we will have the first </a:t>
            </a:r>
            <a:r>
              <a:rPr lang="en-US" dirty="0" err="1"/>
              <a:t>EthiCS</a:t>
            </a:r>
            <a:r>
              <a:rPr lang="en-US" dirty="0"/>
              <a:t> lecture (same place/time as regular lecture)</a:t>
            </a:r>
          </a:p>
        </p:txBody>
      </p:sp>
    </p:spTree>
    <p:extLst>
      <p:ext uri="{BB962C8B-B14F-4D97-AF65-F5344CB8AC3E}">
        <p14:creationId xmlns:p14="http://schemas.microsoft.com/office/powerpoint/2010/main" val="19973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63695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𝐿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|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𝑅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+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In an ideal world</a:t>
                </a:r>
                <a:r>
                  <a:rPr lang="mr-IN" dirty="0"/>
                  <a:t>…</a:t>
                </a:r>
                <a:endParaRPr lang="en-US" dirty="0"/>
              </a:p>
              <a:p>
                <a:pPr lvl="1"/>
                <a:r>
                  <a:rPr lang="en-US" dirty="0"/>
                  <a:t>if the pivot splits the array exactly in half</a:t>
                </a:r>
                <a:r>
                  <a:rPr lang="mr-IN" dirty="0"/>
                  <a:t>…</a:t>
                </a: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=2⋅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0" indent="0" algn="ctr">
                  <a:buNone/>
                </a:pPr>
                <a:endParaRPr lang="en-US" dirty="0">
                  <a:solidFill>
                    <a:schemeClr val="accent1"/>
                  </a:solidFill>
                </a:endParaRPr>
              </a:p>
              <a:p>
                <a:r>
                  <a:rPr lang="en-US" dirty="0"/>
                  <a:t>We’ve seen that a bunch: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𝑇</m:t>
                      </m:r>
                      <m:r>
                        <a:rPr lang="en-US" i="1" dirty="0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i="1" dirty="0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𝑛</m:t>
                      </m:r>
                      <m:r>
                        <a:rPr lang="en-US" i="1" dirty="0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) = </m:t>
                      </m:r>
                      <m:r>
                        <a:rPr lang="en-US" i="1" dirty="0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𝑂</m:t>
                      </m:r>
                      <m:r>
                        <a:rPr lang="en-US" i="1" dirty="0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i="1" dirty="0" err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𝑛</m:t>
                      </m:r>
                      <m:func>
                        <m:funcPr>
                          <m:ctrlP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dirty="0" err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𝑛</m:t>
                          </m:r>
                          <m: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)</m:t>
                          </m:r>
                        </m:e>
                      </m:func>
                      <m:r>
                        <a:rPr lang="en-US" i="1" dirty="0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).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636959"/>
              </a:xfrm>
              <a:blipFill>
                <a:blip r:embed="rId2"/>
                <a:stretch>
                  <a:fillRect l="-1447" t="-1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270"/>
                    </a14:imgEffect>
                    <a14:imgEffect>
                      <a14:saturation sa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8031" y="3461675"/>
            <a:ext cx="1912161" cy="107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9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808" y="208252"/>
            <a:ext cx="7886700" cy="1325563"/>
          </a:xfrm>
        </p:spPr>
        <p:txBody>
          <a:bodyPr/>
          <a:lstStyle/>
          <a:p>
            <a:r>
              <a:rPr lang="en-US" dirty="0"/>
              <a:t>The expected running time of </a:t>
            </a:r>
            <a:r>
              <a:rPr lang="en-US" dirty="0" err="1"/>
              <a:t>QuickSort</a:t>
            </a:r>
            <a:r>
              <a:rPr lang="en-US" dirty="0"/>
              <a:t> is O(</a:t>
            </a:r>
            <a:r>
              <a:rPr lang="en-US" dirty="0" err="1"/>
              <a:t>nlog</a:t>
            </a:r>
            <a:r>
              <a:rPr lang="en-US" dirty="0"/>
              <a:t>(n)).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8808" y="2506662"/>
                <a:ext cx="7886700" cy="36401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 smtClean="0">
                            <a:latin typeface="Cambria Math" panose="02040503050406030204" pitchFamily="18" charset="0"/>
                            <a:sym typeface="Wingdings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sym typeface="Wingdings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 charset="0"/>
                                <a:sym typeface="Wingdings"/>
                              </a:rPr>
                              <m:t>𝐿</m:t>
                            </m:r>
                          </m:e>
                        </m:d>
                      </m:e>
                    </m:d>
                    <m:r>
                      <a:rPr lang="en-US" sz="2400" i="1" dirty="0" smtClean="0">
                        <a:latin typeface="Cambria Math" charset="0"/>
                        <a:sym typeface="Wingdings"/>
                      </a:rPr>
                      <m:t>= </m:t>
                    </m:r>
                    <m:r>
                      <a:rPr lang="en-US" sz="2400" i="1" dirty="0" smtClean="0">
                        <a:latin typeface="Cambria Math" charset="0"/>
                        <a:sym typeface="Wingdings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 smtClean="0">
                            <a:latin typeface="Cambria Math" panose="02040503050406030204" pitchFamily="18" charset="0"/>
                            <a:sym typeface="Wingdings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sym typeface="Wingdings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 charset="0"/>
                                <a:sym typeface="Wingdings"/>
                              </a:rPr>
                              <m:t>𝑅</m:t>
                            </m:r>
                          </m:e>
                        </m:d>
                      </m:e>
                    </m:d>
                    <m:r>
                      <a:rPr lang="en-US" sz="2400" i="1" dirty="0" smtClean="0">
                        <a:latin typeface="Cambria Math" charset="0"/>
                        <a:sym typeface="Wingdings"/>
                      </a:rPr>
                      <m:t>=</m:t>
                    </m:r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sym typeface="Wingdings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latin typeface="Cambria Math" charset="0"/>
                            <a:sym typeface="Wingdings"/>
                          </a:rPr>
                          <m:t>𝑛</m:t>
                        </m:r>
                        <m:r>
                          <a:rPr lang="en-US" sz="2400" b="0" i="1" dirty="0" smtClean="0">
                            <a:latin typeface="Cambria Math" charset="0"/>
                            <a:sym typeface="Wingdings"/>
                          </a:rPr>
                          <m:t>−1</m:t>
                        </m:r>
                      </m:num>
                      <m:den>
                        <m:r>
                          <a:rPr lang="en-US" sz="2400" i="1" dirty="0" smtClean="0">
                            <a:latin typeface="Cambria Math" charset="0"/>
                            <a:sym typeface="Wingdings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ym typeface="Wingdings"/>
                  </a:rPr>
                  <a:t>.</a:t>
                </a:r>
              </a:p>
              <a:p>
                <a:pPr lvl="1"/>
                <a:r>
                  <a:rPr lang="en-US" sz="2000" dirty="0">
                    <a:solidFill>
                      <a:schemeClr val="accent4"/>
                    </a:solidFill>
                    <a:sym typeface="Wingdings"/>
                  </a:rPr>
                  <a:t>The expected number of items on each side of the pivot is half of the things.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808" y="2506662"/>
                <a:ext cx="7886700" cy="3640138"/>
              </a:xfrm>
              <a:blipFill>
                <a:blip r:embed="rId2"/>
                <a:stretch>
                  <a:fillRect l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20133" y="1758628"/>
            <a:ext cx="203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F6E6C"/>
                </a:solidFill>
              </a:rPr>
              <a:t>Proof:</a:t>
            </a:r>
          </a:p>
        </p:txBody>
      </p:sp>
      <p:sp>
        <p:nvSpPr>
          <p:cNvPr id="9" name="Rectangle 8"/>
          <p:cNvSpPr/>
          <p:nvPr/>
        </p:nvSpPr>
        <p:spPr>
          <a:xfrm>
            <a:off x="1086092" y="171460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F6E6C"/>
                </a:solidFill>
              </a:rPr>
              <a:t>*</a:t>
            </a:r>
            <a:endParaRPr lang="en-US" b="1" dirty="0">
              <a:solidFill>
                <a:srgbClr val="CF6E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93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4106C7A-8D00-2B4C-9E98-64D78600D63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Aside</a:t>
                </a:r>
                <a:br>
                  <a:rPr lang="en-US" dirty="0"/>
                </a:br>
                <a:r>
                  <a:rPr lang="en-US" dirty="0"/>
                  <a:t>why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4106C7A-8D00-2B4C-9E98-64D78600D6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33" t="-15238" b="-16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DF8526-C257-894B-8763-F3AECDB86E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2013855"/>
                <a:ext cx="7886700" cy="4351338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by symmetry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because L and R make up everything except the pivot.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By linearity of expectation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Plugging in the first bullet point.</a:t>
                </a: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Solving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DF8526-C257-894B-8763-F3AECDB86E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2013855"/>
                <a:ext cx="7886700" cy="4351338"/>
              </a:xfrm>
              <a:blipFill>
                <a:blip r:embed="rId3"/>
                <a:stretch>
                  <a:fillRect l="-1447" t="-2624" b="-1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C4BA6FC-FD75-B142-BFF5-AA7B8D60DD11}"/>
              </a:ext>
            </a:extLst>
          </p:cNvPr>
          <p:cNvSpPr txBox="1"/>
          <p:nvPr/>
        </p:nvSpPr>
        <p:spPr>
          <a:xfrm>
            <a:off x="6042454" y="41960"/>
            <a:ext cx="3101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CF6E6C"/>
                </a:solidFill>
              </a:rPr>
              <a:t>Remember, we are assuming  all elements of A are distinct</a:t>
            </a:r>
          </a:p>
        </p:txBody>
      </p:sp>
    </p:spTree>
    <p:extLst>
      <p:ext uri="{BB962C8B-B14F-4D97-AF65-F5344CB8AC3E}">
        <p14:creationId xmlns:p14="http://schemas.microsoft.com/office/powerpoint/2010/main" val="144614405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808" y="208252"/>
            <a:ext cx="7886700" cy="1325563"/>
          </a:xfrm>
        </p:spPr>
        <p:txBody>
          <a:bodyPr/>
          <a:lstStyle/>
          <a:p>
            <a:r>
              <a:rPr lang="en-US" dirty="0"/>
              <a:t>The expected running time of </a:t>
            </a:r>
            <a:r>
              <a:rPr lang="en-US" dirty="0" err="1"/>
              <a:t>QuickSort</a:t>
            </a:r>
            <a:r>
              <a:rPr lang="en-US" dirty="0"/>
              <a:t> is O(</a:t>
            </a:r>
            <a:r>
              <a:rPr lang="en-US" dirty="0" err="1"/>
              <a:t>nlog</a:t>
            </a:r>
            <a:r>
              <a:rPr lang="en-US" dirty="0"/>
              <a:t>(n)).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8808" y="2506662"/>
                <a:ext cx="7886700" cy="36401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 smtClean="0">
                            <a:latin typeface="Cambria Math" panose="02040503050406030204" pitchFamily="18" charset="0"/>
                            <a:sym typeface="Wingdings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sym typeface="Wingdings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 charset="0"/>
                                <a:sym typeface="Wingdings"/>
                              </a:rPr>
                              <m:t>𝐿</m:t>
                            </m:r>
                          </m:e>
                        </m:d>
                      </m:e>
                    </m:d>
                    <m:r>
                      <a:rPr lang="en-US" sz="2400" i="1" dirty="0" smtClean="0">
                        <a:latin typeface="Cambria Math" charset="0"/>
                        <a:sym typeface="Wingdings"/>
                      </a:rPr>
                      <m:t>= </m:t>
                    </m:r>
                    <m:r>
                      <a:rPr lang="en-US" sz="2400" i="1" dirty="0" smtClean="0">
                        <a:latin typeface="Cambria Math" charset="0"/>
                        <a:sym typeface="Wingdings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 smtClean="0">
                            <a:latin typeface="Cambria Math" panose="02040503050406030204" pitchFamily="18" charset="0"/>
                            <a:sym typeface="Wingdings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sym typeface="Wingdings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 charset="0"/>
                                <a:sym typeface="Wingdings"/>
                              </a:rPr>
                              <m:t>𝑅</m:t>
                            </m:r>
                          </m:e>
                        </m:d>
                      </m:e>
                    </m:d>
                    <m:r>
                      <a:rPr lang="en-US" sz="2400" i="1" dirty="0" smtClean="0">
                        <a:latin typeface="Cambria Math" charset="0"/>
                        <a:sym typeface="Wingdings"/>
                      </a:rPr>
                      <m:t>=</m:t>
                    </m:r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sym typeface="Wingdings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latin typeface="Cambria Math" charset="0"/>
                            <a:sym typeface="Wingdings"/>
                          </a:rPr>
                          <m:t>𝑛</m:t>
                        </m:r>
                        <m:r>
                          <a:rPr lang="en-US" sz="2400" b="0" i="1" dirty="0" smtClean="0">
                            <a:latin typeface="Cambria Math" charset="0"/>
                            <a:sym typeface="Wingdings"/>
                          </a:rPr>
                          <m:t>−1</m:t>
                        </m:r>
                      </m:num>
                      <m:den>
                        <m:r>
                          <a:rPr lang="en-US" sz="2400" i="1" dirty="0" smtClean="0">
                            <a:latin typeface="Cambria Math" charset="0"/>
                            <a:sym typeface="Wingdings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ym typeface="Wingdings"/>
                  </a:rPr>
                  <a:t>.</a:t>
                </a:r>
              </a:p>
              <a:p>
                <a:pPr lvl="1"/>
                <a:r>
                  <a:rPr lang="en-US" sz="2000" dirty="0">
                    <a:solidFill>
                      <a:schemeClr val="accent4"/>
                    </a:solidFill>
                    <a:sym typeface="Wingdings"/>
                  </a:rPr>
                  <a:t>The expected number of items on each side of the pivot is half of the things.</a:t>
                </a:r>
              </a:p>
              <a:p>
                <a:r>
                  <a:rPr lang="en-US" sz="2400" dirty="0">
                    <a:sym typeface="Wingdings"/>
                  </a:rPr>
                  <a:t>If that occurs, </a:t>
                </a:r>
                <a:r>
                  <a:rPr lang="en-US" sz="2400" dirty="0">
                    <a:solidFill>
                      <a:schemeClr val="tx1"/>
                    </a:solidFill>
                    <a:sym typeface="Wingdings"/>
                  </a:rPr>
                  <a:t>the running time is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𝑇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𝑛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) = 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𝑂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400" i="1" dirty="0" err="1">
                        <a:solidFill>
                          <a:schemeClr val="tx1"/>
                        </a:solidFill>
                        <a:latin typeface="Cambria Math" charset="0"/>
                      </a:rPr>
                      <m:t>𝑛</m:t>
                    </m:r>
                    <m:func>
                      <m:func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dirty="0" err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𝑛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</m:t>
                        </m:r>
                      </m:e>
                    </m:func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).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2000" dirty="0">
                    <a:solidFill>
                      <a:schemeClr val="accent4"/>
                    </a:solidFill>
                  </a:rPr>
                  <a:t>Since the relevant recurrence relation is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sz="20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000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000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accent4"/>
                  </a:solidFill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sym typeface="Wingdings"/>
                  </a:rPr>
                  <a:t>Therefore, the expected running time is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𝑂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400" i="1" dirty="0" err="1">
                        <a:solidFill>
                          <a:schemeClr val="tx1"/>
                        </a:solidFill>
                        <a:latin typeface="Cambria Math" charset="0"/>
                      </a:rPr>
                      <m:t>𝑛</m:t>
                    </m:r>
                    <m:func>
                      <m:func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dirty="0" err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𝑛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</m:t>
                        </m:r>
                      </m:e>
                    </m:func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).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808" y="2506662"/>
                <a:ext cx="7886700" cy="3640138"/>
              </a:xfrm>
              <a:blipFill>
                <a:blip r:embed="rId2"/>
                <a:stretch>
                  <a:fillRect l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20133" y="1758628"/>
            <a:ext cx="203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F6E6C"/>
                </a:solidFill>
              </a:rPr>
              <a:t>Proof:</a:t>
            </a:r>
          </a:p>
        </p:txBody>
      </p:sp>
      <p:sp>
        <p:nvSpPr>
          <p:cNvPr id="8" name="Rectangle 7"/>
          <p:cNvSpPr/>
          <p:nvPr/>
        </p:nvSpPr>
        <p:spPr>
          <a:xfrm>
            <a:off x="5742757" y="6371614"/>
            <a:ext cx="41124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F6E6C"/>
                </a:solidFill>
              </a:rPr>
              <a:t>*Disclaimer: this proof is WRONG.</a:t>
            </a:r>
          </a:p>
        </p:txBody>
      </p:sp>
      <p:sp>
        <p:nvSpPr>
          <p:cNvPr id="9" name="Rectangle 8"/>
          <p:cNvSpPr/>
          <p:nvPr/>
        </p:nvSpPr>
        <p:spPr>
          <a:xfrm>
            <a:off x="1086092" y="171460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F6E6C"/>
                </a:solidFill>
              </a:rPr>
              <a:t>*</a:t>
            </a:r>
            <a:endParaRPr lang="en-US" b="1" dirty="0">
              <a:solidFill>
                <a:srgbClr val="CF6E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9702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65125"/>
            <a:ext cx="7886700" cy="1325563"/>
          </a:xfrm>
        </p:spPr>
        <p:txBody>
          <a:bodyPr/>
          <a:lstStyle/>
          <a:p>
            <a:pPr algn="r"/>
            <a:r>
              <a:rPr lang="en-US" dirty="0"/>
              <a:t>Red flag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1904" y="1246715"/>
            <a:ext cx="9012096" cy="5171017"/>
          </a:xfrm>
        </p:spPr>
        <p:txBody>
          <a:bodyPr>
            <a:normAutofit/>
          </a:bodyPr>
          <a:lstStyle/>
          <a:p>
            <a:r>
              <a:rPr lang="en-US" dirty="0" err="1"/>
              <a:t>QuickSort</a:t>
            </a:r>
            <a:r>
              <a:rPr lang="en-US" dirty="0"/>
              <a:t>(A):</a:t>
            </a:r>
          </a:p>
          <a:p>
            <a:pPr lvl="1"/>
            <a:r>
              <a:rPr lang="en-US" b="1" dirty="0"/>
              <a:t>If </a:t>
            </a:r>
            <a:r>
              <a:rPr lang="en-US" dirty="0" err="1"/>
              <a:t>len</a:t>
            </a:r>
            <a:r>
              <a:rPr lang="en-US" dirty="0"/>
              <a:t>(A) &lt;= 1:</a:t>
            </a:r>
          </a:p>
          <a:p>
            <a:pPr lvl="2"/>
            <a:r>
              <a:rPr lang="en-US" sz="2400" b="1" dirty="0"/>
              <a:t>return</a:t>
            </a:r>
            <a:r>
              <a:rPr lang="en-US" sz="2400" dirty="0"/>
              <a:t> </a:t>
            </a:r>
          </a:p>
          <a:p>
            <a:pPr lvl="1"/>
            <a:r>
              <a:rPr lang="en-US" dirty="0"/>
              <a:t>Pick some x = A[</a:t>
            </a:r>
            <a:r>
              <a:rPr lang="en-US" dirty="0" err="1"/>
              <a:t>i</a:t>
            </a:r>
            <a:r>
              <a:rPr lang="en-US" dirty="0"/>
              <a:t>] at random.  Call this the </a:t>
            </a:r>
            <a:r>
              <a:rPr lang="en-US" b="1" dirty="0"/>
              <a:t>pivot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chemeClr val="accent4"/>
                </a:solidFill>
              </a:rPr>
              <a:t>PARTITION</a:t>
            </a:r>
            <a:r>
              <a:rPr lang="en-US" dirty="0"/>
              <a:t> the rest of A into: </a:t>
            </a:r>
          </a:p>
          <a:p>
            <a:pPr lvl="2"/>
            <a:r>
              <a:rPr lang="en-US" sz="2400" dirty="0">
                <a:solidFill>
                  <a:schemeClr val="accent4"/>
                </a:solidFill>
              </a:rPr>
              <a:t>L (less than x) and </a:t>
            </a:r>
          </a:p>
          <a:p>
            <a:pPr lvl="2"/>
            <a:r>
              <a:rPr lang="en-US" sz="2400" dirty="0">
                <a:solidFill>
                  <a:schemeClr val="accent4"/>
                </a:solidFill>
              </a:rPr>
              <a:t>R (greater than x)</a:t>
            </a:r>
          </a:p>
          <a:p>
            <a:pPr lvl="1"/>
            <a:r>
              <a:rPr lang="en-US" dirty="0"/>
              <a:t>Replace A with  [L, x, R]  </a:t>
            </a:r>
            <a:r>
              <a:rPr lang="en-US" dirty="0">
                <a:solidFill>
                  <a:schemeClr val="accent4"/>
                </a:solidFill>
              </a:rPr>
              <a:t>(that is, rearrange A in this order)</a:t>
            </a:r>
          </a:p>
          <a:p>
            <a:pPr lvl="1"/>
            <a:r>
              <a:rPr lang="en-US" dirty="0" err="1"/>
              <a:t>QuickSort</a:t>
            </a:r>
            <a:r>
              <a:rPr lang="en-US" dirty="0"/>
              <a:t>(L) </a:t>
            </a:r>
          </a:p>
          <a:p>
            <a:pPr lvl="1"/>
            <a:r>
              <a:rPr lang="en-US" dirty="0" err="1"/>
              <a:t>QuickSort</a:t>
            </a:r>
            <a:r>
              <a:rPr lang="en-US" dirty="0"/>
              <a:t>(R)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10290" flipH="1">
            <a:off x="5434961" y="-75450"/>
            <a:ext cx="1253943" cy="20460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142412" y="5033725"/>
                <a:ext cx="5869684" cy="1758045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7030A0"/>
                </a:solidFill>
              </a:ln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sz="2000" dirty="0">
                    <a:solidFill>
                      <a:srgbClr val="7030A0"/>
                    </a:solidFill>
                  </a:rPr>
                  <a:t>Same recurrence relation: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𝑛</m:t>
                          </m:r>
                        </m:e>
                      </m:d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|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𝐿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|</m:t>
                          </m:r>
                        </m:e>
                      </m:d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𝑅</m:t>
                              </m:r>
                            </m:e>
                          </m:d>
                        </m:e>
                      </m:d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+ 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𝑂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7030A0"/>
                    </a:solidFill>
                  </a:rPr>
                  <a:t>We still have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e>
                    </m:d>
                    <m:r>
                      <a:rPr lang="en-US" sz="2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e>
                    </m:d>
                    <m:r>
                      <a:rPr lang="en-US" sz="2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−1 </m:t>
                        </m:r>
                      </m:num>
                      <m:den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solidFill>
                    <a:srgbClr val="7030A0"/>
                  </a:solidFill>
                </a:endParaRP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000" dirty="0">
                    <a:solidFill>
                      <a:srgbClr val="7030A0"/>
                    </a:solidFill>
                  </a:rPr>
                  <a:t>But now, one of |L| or |R| is always n-1.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000" dirty="0">
                    <a:solidFill>
                      <a:srgbClr val="7030A0"/>
                    </a:solidFill>
                  </a:rPr>
                  <a:t>You check: Running time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</a:rPr>
                  <a:t>(n</a:t>
                </a:r>
                <a:r>
                  <a:rPr lang="en-US" sz="2000" baseline="30000" dirty="0">
                    <a:solidFill>
                      <a:srgbClr val="7030A0"/>
                    </a:solidFill>
                  </a:rPr>
                  <a:t>2</a:t>
                </a:r>
                <a:r>
                  <a:rPr lang="en-US" sz="2000" dirty="0">
                    <a:solidFill>
                      <a:srgbClr val="7030A0"/>
                    </a:solidFill>
                  </a:rPr>
                  <a:t>), with probability 1.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2412" y="5033725"/>
                <a:ext cx="5869684" cy="1758045"/>
              </a:xfrm>
              <a:prstGeom prst="rect">
                <a:avLst/>
              </a:prstGeom>
              <a:blipFill>
                <a:blip r:embed="rId3"/>
                <a:stretch>
                  <a:fillRect l="-645" t="-2143" b="-4286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710095" y="1501084"/>
            <a:ext cx="330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CF6E6C"/>
                </a:solidFill>
              </a:rPr>
              <a:t>We can use the same argument to prove something false.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2472699"/>
            <a:ext cx="8195733" cy="769441"/>
          </a:xfrm>
          <a:prstGeom prst="rect">
            <a:avLst/>
          </a:prstGeom>
          <a:solidFill>
            <a:schemeClr val="bg1"/>
          </a:solidFill>
          <a:ln>
            <a:solidFill>
              <a:srgbClr val="CF6E6C"/>
            </a:solidFill>
          </a:ln>
        </p:spPr>
        <p:txBody>
          <a:bodyPr wrap="square">
            <a:spAutoFit/>
          </a:bodyPr>
          <a:lstStyle/>
          <a:p>
            <a:pPr marL="742950" lvl="1" indent="-285750">
              <a:buFont typeface="Arial" charset="0"/>
              <a:buChar char="•"/>
            </a:pPr>
            <a:r>
              <a:rPr lang="en-US" sz="2400" b="1" dirty="0">
                <a:solidFill>
                  <a:srgbClr val="CF6E6C"/>
                </a:solidFill>
              </a:rPr>
              <a:t>Pick the pivot x to be either max(A) or min(A), randomly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000" dirty="0">
                <a:solidFill>
                  <a:srgbClr val="CF6E6C"/>
                </a:solidFill>
              </a:rPr>
              <a:t>\\ We can find the max and min in O(n) time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7716" y="1175754"/>
            <a:ext cx="895350" cy="523220"/>
          </a:xfrm>
          <a:prstGeom prst="rect">
            <a:avLst/>
          </a:prstGeom>
          <a:solidFill>
            <a:schemeClr val="bg1"/>
          </a:solidFill>
          <a:ln>
            <a:solidFill>
              <a:srgbClr val="CF6E6C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F6E6C"/>
                </a:solidFill>
              </a:rPr>
              <a:t>Slow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7508" y="4802893"/>
            <a:ext cx="810683" cy="461665"/>
          </a:xfrm>
          <a:prstGeom prst="rect">
            <a:avLst/>
          </a:prstGeom>
          <a:solidFill>
            <a:schemeClr val="bg1"/>
          </a:solidFill>
          <a:ln>
            <a:solidFill>
              <a:srgbClr val="CF6E6C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CF6E6C"/>
                </a:solidFill>
              </a:rPr>
              <a:t>Slow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0574" y="5175424"/>
            <a:ext cx="810683" cy="461665"/>
          </a:xfrm>
          <a:prstGeom prst="rect">
            <a:avLst/>
          </a:prstGeom>
          <a:solidFill>
            <a:schemeClr val="bg1"/>
          </a:solidFill>
          <a:ln>
            <a:solidFill>
              <a:srgbClr val="CF6E6C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CF6E6C"/>
                </a:solidFill>
              </a:rPr>
              <a:t>Slow</a:t>
            </a:r>
          </a:p>
        </p:txBody>
      </p:sp>
    </p:spTree>
    <p:extLst>
      <p:ext uri="{BB962C8B-B14F-4D97-AF65-F5344CB8AC3E}">
        <p14:creationId xmlns:p14="http://schemas.microsoft.com/office/powerpoint/2010/main" val="125127130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3"/>
      <p:bldP spid="6" grpId="0" uiExpand="1" build="p" animBg="1"/>
      <p:bldP spid="10" grpId="0" animBg="1"/>
      <p:bldP spid="12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808" y="208252"/>
            <a:ext cx="7886700" cy="1325563"/>
          </a:xfrm>
        </p:spPr>
        <p:txBody>
          <a:bodyPr/>
          <a:lstStyle/>
          <a:p>
            <a:r>
              <a:rPr lang="en-US" dirty="0"/>
              <a:t>The expected running time of </a:t>
            </a:r>
            <a:r>
              <a:rPr lang="en-US" dirty="0" err="1"/>
              <a:t>SlowSort</a:t>
            </a:r>
            <a:r>
              <a:rPr lang="en-US" dirty="0"/>
              <a:t> is O(</a:t>
            </a:r>
            <a:r>
              <a:rPr lang="en-US" dirty="0" err="1"/>
              <a:t>nlog</a:t>
            </a:r>
            <a:r>
              <a:rPr lang="en-US" dirty="0"/>
              <a:t>(n)).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8808" y="2506662"/>
                <a:ext cx="7886700" cy="36401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 smtClean="0">
                            <a:latin typeface="Cambria Math" panose="02040503050406030204" pitchFamily="18" charset="0"/>
                            <a:sym typeface="Wingdings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sym typeface="Wingdings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 charset="0"/>
                                <a:sym typeface="Wingdings"/>
                              </a:rPr>
                              <m:t>𝐿</m:t>
                            </m:r>
                          </m:e>
                        </m:d>
                      </m:e>
                    </m:d>
                    <m:r>
                      <a:rPr lang="en-US" sz="2400" i="1" dirty="0" smtClean="0">
                        <a:latin typeface="Cambria Math" charset="0"/>
                        <a:sym typeface="Wingdings"/>
                      </a:rPr>
                      <m:t>= </m:t>
                    </m:r>
                    <m:r>
                      <a:rPr lang="en-US" sz="2400" i="1" dirty="0" smtClean="0">
                        <a:latin typeface="Cambria Math" charset="0"/>
                        <a:sym typeface="Wingdings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 smtClean="0">
                            <a:latin typeface="Cambria Math" panose="02040503050406030204" pitchFamily="18" charset="0"/>
                            <a:sym typeface="Wingdings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sym typeface="Wingdings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 charset="0"/>
                                <a:sym typeface="Wingdings"/>
                              </a:rPr>
                              <m:t>𝑅</m:t>
                            </m:r>
                          </m:e>
                        </m:d>
                      </m:e>
                    </m:d>
                    <m:r>
                      <a:rPr lang="en-US" sz="2400" i="1" dirty="0" smtClean="0">
                        <a:latin typeface="Cambria Math" charset="0"/>
                        <a:sym typeface="Wingdings"/>
                      </a:rPr>
                      <m:t>=</m:t>
                    </m:r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sym typeface="Wingdings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latin typeface="Cambria Math" charset="0"/>
                            <a:sym typeface="Wingdings"/>
                          </a:rPr>
                          <m:t>𝑛</m:t>
                        </m:r>
                        <m:r>
                          <a:rPr lang="en-US" sz="2400" b="0" i="1" dirty="0" smtClean="0">
                            <a:latin typeface="Cambria Math" charset="0"/>
                            <a:sym typeface="Wingdings"/>
                          </a:rPr>
                          <m:t>−1</m:t>
                        </m:r>
                      </m:num>
                      <m:den>
                        <m:r>
                          <a:rPr lang="en-US" sz="2400" i="1" dirty="0" smtClean="0">
                            <a:latin typeface="Cambria Math" charset="0"/>
                            <a:sym typeface="Wingdings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ym typeface="Wingdings"/>
                  </a:rPr>
                  <a:t>.</a:t>
                </a:r>
              </a:p>
              <a:p>
                <a:pPr lvl="1"/>
                <a:r>
                  <a:rPr lang="en-US" sz="2000" dirty="0">
                    <a:solidFill>
                      <a:schemeClr val="accent4"/>
                    </a:solidFill>
                    <a:sym typeface="Wingdings"/>
                  </a:rPr>
                  <a:t>The expected number of items on each side of the pivot is half of the things.</a:t>
                </a:r>
              </a:p>
              <a:p>
                <a:r>
                  <a:rPr lang="en-US" sz="2400" dirty="0">
                    <a:sym typeface="Wingdings"/>
                  </a:rPr>
                  <a:t>If that occurs, </a:t>
                </a:r>
                <a:r>
                  <a:rPr lang="en-US" sz="2400" dirty="0">
                    <a:solidFill>
                      <a:schemeClr val="tx1"/>
                    </a:solidFill>
                    <a:sym typeface="Wingdings"/>
                  </a:rPr>
                  <a:t>the running time is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𝑇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𝑛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) = 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𝑂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400" i="1" dirty="0" err="1">
                        <a:solidFill>
                          <a:schemeClr val="tx1"/>
                        </a:solidFill>
                        <a:latin typeface="Cambria Math" charset="0"/>
                      </a:rPr>
                      <m:t>𝑛</m:t>
                    </m:r>
                    <m:func>
                      <m:func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dirty="0" err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𝑛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</m:t>
                        </m:r>
                      </m:e>
                    </m:func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).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2000" dirty="0">
                    <a:solidFill>
                      <a:schemeClr val="accent4"/>
                    </a:solidFill>
                  </a:rPr>
                  <a:t>Since the relevant recurrence relation is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sz="20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000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000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accent4"/>
                  </a:solidFill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sym typeface="Wingdings"/>
                  </a:rPr>
                  <a:t>Therefore, the expected running time is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𝑂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400" i="1" dirty="0" err="1">
                        <a:solidFill>
                          <a:schemeClr val="tx1"/>
                        </a:solidFill>
                        <a:latin typeface="Cambria Math" charset="0"/>
                      </a:rPr>
                      <m:t>𝑛</m:t>
                    </m:r>
                    <m:func>
                      <m:func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dirty="0" err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𝑛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</m:t>
                        </m:r>
                      </m:e>
                    </m:func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).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808" y="2506662"/>
                <a:ext cx="7886700" cy="3640138"/>
              </a:xfrm>
              <a:blipFill>
                <a:blip r:embed="rId2"/>
                <a:stretch>
                  <a:fillRect l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20133" y="1758628"/>
            <a:ext cx="203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F6E6C"/>
                </a:solidFill>
              </a:rPr>
              <a:t>Proof:</a:t>
            </a:r>
          </a:p>
        </p:txBody>
      </p:sp>
      <p:sp>
        <p:nvSpPr>
          <p:cNvPr id="8" name="Rectangle 7"/>
          <p:cNvSpPr/>
          <p:nvPr/>
        </p:nvSpPr>
        <p:spPr>
          <a:xfrm>
            <a:off x="5742757" y="6371614"/>
            <a:ext cx="41124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F6E6C"/>
                </a:solidFill>
              </a:rPr>
              <a:t>*Disclaimer: this proof is WRONG.</a:t>
            </a:r>
          </a:p>
        </p:txBody>
      </p:sp>
      <p:sp>
        <p:nvSpPr>
          <p:cNvPr id="9" name="Rectangle 8"/>
          <p:cNvSpPr/>
          <p:nvPr/>
        </p:nvSpPr>
        <p:spPr>
          <a:xfrm>
            <a:off x="1086092" y="171460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F6E6C"/>
                </a:solidFill>
              </a:rPr>
              <a:t>*</a:t>
            </a:r>
            <a:endParaRPr lang="en-US" b="1" dirty="0">
              <a:solidFill>
                <a:srgbClr val="CF6E6C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52BA2C-F7B2-7946-B379-10C3A220FE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9966" y="2020238"/>
            <a:ext cx="2998745" cy="9501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C4B1332-C5D7-E449-AD3F-34AE194F4A73}"/>
              </a:ext>
            </a:extLst>
          </p:cNvPr>
          <p:cNvSpPr txBox="1"/>
          <p:nvPr/>
        </p:nvSpPr>
        <p:spPr>
          <a:xfrm>
            <a:off x="6336413" y="1699211"/>
            <a:ext cx="2730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What’s wrong???</a:t>
            </a:r>
          </a:p>
        </p:txBody>
      </p:sp>
    </p:spTree>
    <p:extLst>
      <p:ext uri="{BB962C8B-B14F-4D97-AF65-F5344CB8AC3E}">
        <p14:creationId xmlns:p14="http://schemas.microsoft.com/office/powerpoint/2010/main" val="2005438955"/>
      </p:ext>
    </p:extLst>
  </p:cSld>
  <p:clrMapOvr>
    <a:masterClrMapping/>
  </p:clrMapOvr>
  <p:transition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808" y="-11882"/>
            <a:ext cx="7886700" cy="1325563"/>
          </a:xfrm>
        </p:spPr>
        <p:txBody>
          <a:bodyPr/>
          <a:lstStyle/>
          <a:p>
            <a:r>
              <a:rPr lang="en-US" dirty="0"/>
              <a:t>What’s wrong?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51799" y="1313681"/>
                <a:ext cx="7886700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>
                        <a:latin typeface="Cambria Math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  <a:sym typeface="Wingdings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 dirty="0">
                                <a:latin typeface="Cambria Math" panose="02040503050406030204" pitchFamily="18" charset="0"/>
                                <a:sym typeface="Wingdings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latin typeface="Cambria Math" charset="0"/>
                                <a:sym typeface="Wingdings"/>
                              </a:rPr>
                              <m:t>𝐿</m:t>
                            </m:r>
                          </m:e>
                        </m:d>
                      </m:e>
                    </m:d>
                    <m:r>
                      <a:rPr lang="en-US" sz="2400" i="1" dirty="0">
                        <a:latin typeface="Cambria Math" charset="0"/>
                        <a:sym typeface="Wingdings"/>
                      </a:rPr>
                      <m:t>= </m:t>
                    </m:r>
                    <m:r>
                      <a:rPr lang="en-US" sz="2400" i="1" dirty="0">
                        <a:latin typeface="Cambria Math" charset="0"/>
                        <a:sym typeface="Wingdings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  <a:sym typeface="Wingdings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 dirty="0">
                                <a:latin typeface="Cambria Math" panose="02040503050406030204" pitchFamily="18" charset="0"/>
                                <a:sym typeface="Wingdings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latin typeface="Cambria Math" charset="0"/>
                                <a:sym typeface="Wingdings"/>
                              </a:rPr>
                              <m:t>𝑅</m:t>
                            </m:r>
                          </m:e>
                        </m:d>
                      </m:e>
                    </m:d>
                    <m:r>
                      <a:rPr lang="en-US" sz="2400" i="1" dirty="0">
                        <a:latin typeface="Cambria Math" charset="0"/>
                        <a:sym typeface="Wingdings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sym typeface="Wingdings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charset="0"/>
                            <a:sym typeface="Wingdings"/>
                          </a:rPr>
                          <m:t>𝑛</m:t>
                        </m:r>
                        <m:r>
                          <a:rPr lang="en-US" sz="2400" i="1" dirty="0">
                            <a:latin typeface="Cambria Math" charset="0"/>
                            <a:sym typeface="Wingdings"/>
                          </a:rPr>
                          <m:t>−1</m:t>
                        </m:r>
                      </m:num>
                      <m:den>
                        <m:r>
                          <a:rPr lang="en-US" sz="2400" i="1" dirty="0">
                            <a:latin typeface="Cambria Math" charset="0"/>
                            <a:sym typeface="Wingdings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ym typeface="Wingdings"/>
                  </a:rPr>
                  <a:t>.</a:t>
                </a:r>
              </a:p>
              <a:p>
                <a:pPr lvl="1"/>
                <a:r>
                  <a:rPr lang="en-US" sz="2000" dirty="0">
                    <a:solidFill>
                      <a:schemeClr val="accent4"/>
                    </a:solidFill>
                    <a:sym typeface="Wingdings"/>
                  </a:rPr>
                  <a:t>The expected number of items on each side of the pivot is half of the things.</a:t>
                </a:r>
              </a:p>
              <a:p>
                <a:r>
                  <a:rPr lang="en-US" sz="2400" dirty="0">
                    <a:sym typeface="Wingdings"/>
                  </a:rPr>
                  <a:t>If that occurs, the running time is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charset="0"/>
                      </a:rPr>
                      <m:t>𝑇</m:t>
                    </m:r>
                    <m:r>
                      <a:rPr lang="en-US" sz="2400" i="1" dirty="0">
                        <a:latin typeface="Cambria Math" charset="0"/>
                      </a:rPr>
                      <m:t>(</m:t>
                    </m:r>
                    <m:r>
                      <a:rPr lang="en-US" sz="2400" i="1" dirty="0">
                        <a:latin typeface="Cambria Math" charset="0"/>
                      </a:rPr>
                      <m:t>𝑛</m:t>
                    </m:r>
                    <m:r>
                      <a:rPr lang="en-US" sz="2400" i="1" dirty="0">
                        <a:latin typeface="Cambria Math" charset="0"/>
                      </a:rPr>
                      <m:t>) = </m:t>
                    </m:r>
                    <m:r>
                      <a:rPr lang="en-US" sz="2400" i="1" dirty="0">
                        <a:latin typeface="Cambria Math" charset="0"/>
                      </a:rPr>
                      <m:t>𝑂</m:t>
                    </m:r>
                    <m:r>
                      <a:rPr lang="en-US" sz="2400" i="1" dirty="0">
                        <a:latin typeface="Cambria Math" charset="0"/>
                      </a:rPr>
                      <m:t>(</m:t>
                    </m:r>
                    <m:r>
                      <a:rPr lang="en-US" sz="2400" i="1" dirty="0" err="1">
                        <a:latin typeface="Cambria Math" charset="0"/>
                      </a:rPr>
                      <m:t>𝑛</m:t>
                    </m:r>
                    <m:func>
                      <m:func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dirty="0" err="1"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sz="2400" i="1" dirty="0">
                            <a:latin typeface="Cambria Math" charset="0"/>
                          </a:rPr>
                          <m:t>(</m:t>
                        </m:r>
                        <m:r>
                          <a:rPr lang="en-US" sz="2400" i="1" dirty="0">
                            <a:latin typeface="Cambria Math" charset="0"/>
                          </a:rPr>
                          <m:t>𝑛</m:t>
                        </m:r>
                        <m:r>
                          <a:rPr lang="en-US" sz="2400" i="1" dirty="0">
                            <a:latin typeface="Cambria Math" charset="0"/>
                          </a:rPr>
                          <m:t>)</m:t>
                        </m:r>
                      </m:e>
                    </m:func>
                    <m:r>
                      <a:rPr lang="en-US" sz="2400" i="1" dirty="0">
                        <a:latin typeface="Cambria Math" charset="0"/>
                      </a:rPr>
                      <m:t>).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000" dirty="0">
                    <a:solidFill>
                      <a:schemeClr val="accent4"/>
                    </a:solidFill>
                  </a:rPr>
                  <a:t>Since the relevant recurrence relation is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sz="20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0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000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accent4"/>
                  </a:solidFill>
                </a:endParaRPr>
              </a:p>
              <a:p>
                <a:r>
                  <a:rPr lang="en-US" sz="2400" dirty="0">
                    <a:sym typeface="Wingdings"/>
                  </a:rPr>
                  <a:t>Therefore, the expected running time is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charset="0"/>
                      </a:rPr>
                      <m:t>𝑂</m:t>
                    </m:r>
                    <m:r>
                      <a:rPr lang="en-US" sz="2400" i="1" dirty="0">
                        <a:latin typeface="Cambria Math" charset="0"/>
                      </a:rPr>
                      <m:t>(</m:t>
                    </m:r>
                    <m:r>
                      <a:rPr lang="en-US" sz="2400" i="1" dirty="0" err="1">
                        <a:latin typeface="Cambria Math" charset="0"/>
                      </a:rPr>
                      <m:t>𝑛</m:t>
                    </m:r>
                    <m:func>
                      <m:func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dirty="0" err="1"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sz="2400" i="1" dirty="0">
                            <a:latin typeface="Cambria Math" charset="0"/>
                          </a:rPr>
                          <m:t>(</m:t>
                        </m:r>
                        <m:r>
                          <a:rPr lang="en-US" sz="2400" i="1" dirty="0">
                            <a:latin typeface="Cambria Math" charset="0"/>
                          </a:rPr>
                          <m:t>𝑛</m:t>
                        </m:r>
                        <m:r>
                          <a:rPr lang="en-US" sz="2400" i="1" dirty="0">
                            <a:latin typeface="Cambria Math" charset="0"/>
                          </a:rPr>
                          <m:t>)</m:t>
                        </m:r>
                      </m:e>
                    </m:func>
                    <m:r>
                      <a:rPr lang="en-US" sz="2400" i="1" dirty="0">
                        <a:latin typeface="Cambria Math" charset="0"/>
                      </a:rPr>
                      <m:t>).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1799" y="1313681"/>
                <a:ext cx="7886700" cy="4351338"/>
              </a:xfrm>
              <a:blipFill>
                <a:blip r:embed="rId2"/>
                <a:stretch>
                  <a:fillRect l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367" y="5405848"/>
            <a:ext cx="792883" cy="11049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367" y="6429736"/>
            <a:ext cx="2999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Plucky the Pedantic Penguin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2367" y="4608582"/>
            <a:ext cx="2686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CF6E6C"/>
                </a:solidFill>
              </a:rPr>
              <a:t>That’s not how expectations work!</a:t>
            </a:r>
            <a:endParaRPr lang="en-US" sz="1200" dirty="0">
              <a:solidFill>
                <a:srgbClr val="CF6E6C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2EF53F-1F61-8A4C-888A-066FBC25827A}"/>
              </a:ext>
            </a:extLst>
          </p:cNvPr>
          <p:cNvSpPr txBox="1"/>
          <p:nvPr/>
        </p:nvSpPr>
        <p:spPr>
          <a:xfrm>
            <a:off x="3471323" y="5106297"/>
            <a:ext cx="5586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030A0"/>
                </a:solidFill>
              </a:rPr>
              <a:t>The running time in the “expected” situation is not the same as the expected running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030A0"/>
                </a:solidFill>
              </a:rPr>
              <a:t>Sort of like how E[X</a:t>
            </a:r>
            <a:r>
              <a:rPr lang="en-US" sz="2000" baseline="30000" dirty="0">
                <a:solidFill>
                  <a:srgbClr val="7030A0"/>
                </a:solidFill>
              </a:rPr>
              <a:t>2</a:t>
            </a:r>
            <a:r>
              <a:rPr lang="en-US" sz="2000" dirty="0">
                <a:solidFill>
                  <a:srgbClr val="7030A0"/>
                </a:solidFill>
              </a:rPr>
              <a:t>] is not the same as (E[X])</a:t>
            </a:r>
            <a:r>
              <a:rPr lang="en-US" sz="2000" baseline="30000" dirty="0">
                <a:solidFill>
                  <a:srgbClr val="7030A0"/>
                </a:solidFill>
              </a:rPr>
              <a:t>2</a:t>
            </a:r>
            <a:endParaRPr 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49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5621"/>
            <a:ext cx="7886700" cy="4351338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We’ll have to think a little harder about how the algorithm works.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8650" y="249910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Next goal: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8649" y="3654072"/>
            <a:ext cx="6093427" cy="1633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Get the same conclusion, correctly!</a:t>
            </a:r>
          </a:p>
        </p:txBody>
      </p:sp>
    </p:spTree>
    <p:extLst>
      <p:ext uri="{BB962C8B-B14F-4D97-AF65-F5344CB8AC3E}">
        <p14:creationId xmlns:p14="http://schemas.microsoft.com/office/powerpoint/2010/main" val="463918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520" y="289328"/>
            <a:ext cx="7886700" cy="600074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of recursive calls</a:t>
            </a:r>
          </a:p>
        </p:txBody>
      </p:sp>
      <p:sp>
        <p:nvSpPr>
          <p:cNvPr id="5" name="Rectangle 4"/>
          <p:cNvSpPr/>
          <p:nvPr/>
        </p:nvSpPr>
        <p:spPr>
          <a:xfrm>
            <a:off x="2926215" y="1113283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68710" y="1113283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98314" y="1113283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38716" y="1113283"/>
            <a:ext cx="427510" cy="6266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82091" y="1113283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11694" y="1113283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54190" y="1113283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28172" y="1964183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70667" y="1964183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76751" y="1964183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52266" y="1964183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04261" y="1964183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33864" y="1964183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76360" y="1964183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61765" y="2823466"/>
            <a:ext cx="427510" cy="6266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89275" y="2823466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18878" y="2823466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61374" y="2823466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28172" y="2831849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70667" y="2831849"/>
            <a:ext cx="427510" cy="6266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321226" y="3647824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58677" y="3647824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854433" y="3647824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38929" y="3647824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52266" y="2842613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64853" y="3647824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794664" y="3647824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247763" y="3647824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58677" y="4486024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738929" y="4486024"/>
            <a:ext cx="427510" cy="6266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358698" y="4486024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923949" y="4472182"/>
            <a:ext cx="427510" cy="626618"/>
          </a:xfrm>
          <a:prstGeom prst="rect">
            <a:avLst/>
          </a:prstGeom>
          <a:solidFill>
            <a:srgbClr val="FDFFC2"/>
          </a:solidFill>
          <a:ln w="508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264853" y="4435167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794664" y="4435167"/>
            <a:ext cx="427510" cy="626618"/>
          </a:xfrm>
          <a:prstGeom prst="rect">
            <a:avLst/>
          </a:prstGeom>
          <a:solidFill>
            <a:srgbClr val="FDFFC2"/>
          </a:solidFill>
          <a:ln w="508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247763" y="4435167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17688" y="1254515"/>
            <a:ext cx="1962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Pick 5 as a pivot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826414" y="1985067"/>
            <a:ext cx="2822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Partition on either side of 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944919" y="2788005"/>
            <a:ext cx="207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Recurse</a:t>
            </a:r>
            <a:r>
              <a:rPr lang="en-US" dirty="0"/>
              <a:t> on [76] and pick 6 as a pivot.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341565" y="3611586"/>
            <a:ext cx="1622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Partition on either side of 6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16072" y="2820713"/>
            <a:ext cx="2171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Recurse</a:t>
            </a:r>
            <a:r>
              <a:rPr lang="en-US" dirty="0"/>
              <a:t> on [3142] and pick 3 as a pivot.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334354" y="4415454"/>
            <a:ext cx="2228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Recurse</a:t>
            </a:r>
            <a:r>
              <a:rPr lang="en-US" dirty="0"/>
              <a:t> on [7], it has size 1 so we’re done.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7868" y="3650861"/>
            <a:ext cx="1307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Partition around 3.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350379" y="4613194"/>
            <a:ext cx="875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Recurse</a:t>
            </a:r>
            <a:r>
              <a:rPr lang="en-US" sz="1200" dirty="0"/>
              <a:t> on [4] (done).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7812" y="4360136"/>
            <a:ext cx="11897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Recurse</a:t>
            </a:r>
            <a:r>
              <a:rPr lang="en-US" sz="1600" dirty="0"/>
              <a:t> on [12] and pick 2 as a pivot.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7959" y="5480820"/>
            <a:ext cx="1032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partition around 2.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114921" y="5297777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747573" y="5297777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4824" y="6124494"/>
            <a:ext cx="875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Recurse</a:t>
            </a:r>
            <a:r>
              <a:rPr lang="en-US" sz="1200" dirty="0"/>
              <a:t> on [1] (done).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114921" y="6022935"/>
            <a:ext cx="427510" cy="626618"/>
          </a:xfrm>
          <a:prstGeom prst="rect">
            <a:avLst/>
          </a:prstGeom>
          <a:solidFill>
            <a:srgbClr val="FDFFC2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386505" y="5285154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951756" y="5271312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292660" y="5234297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822471" y="5234297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275570" y="5234297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747573" y="6036533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386505" y="6023910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951756" y="6010068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292660" y="5973053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822471" y="5973053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275570" y="5973053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32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55" grpId="0"/>
      <p:bldP spid="56" grpId="0"/>
      <p:bldP spid="57" grpId="0" animBg="1"/>
      <p:bldP spid="58" grpId="0" animBg="1"/>
      <p:bldP spid="59" grpId="0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7348"/>
          </a:xfrm>
        </p:spPr>
        <p:txBody>
          <a:bodyPr>
            <a:normAutofit fontScale="90000"/>
          </a:bodyPr>
          <a:lstStyle/>
          <a:p>
            <a:r>
              <a:rPr lang="en-US" dirty="0"/>
              <a:t>How long does this take to run?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926" y="1180215"/>
            <a:ext cx="7886700" cy="155509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We will count the number of </a:t>
            </a:r>
            <a:r>
              <a:rPr lang="en-US" dirty="0">
                <a:solidFill>
                  <a:srgbClr val="CF6E6C"/>
                </a:solidFill>
              </a:rPr>
              <a:t>comparisons</a:t>
            </a:r>
            <a:r>
              <a:rPr lang="en-US" dirty="0"/>
              <a:t> that the algorithm does.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This turns out to give us a good idea of the runtime. (Not obvious, but we can “charge” all operations to comparisons).</a:t>
            </a:r>
          </a:p>
          <a:p>
            <a:r>
              <a:rPr lang="en-US" dirty="0"/>
              <a:t>How many times are any two items compared?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76965" y="2810440"/>
            <a:ext cx="3055485" cy="573347"/>
            <a:chOff x="1573619" y="3296093"/>
            <a:chExt cx="5040183" cy="705201"/>
          </a:xfrm>
        </p:grpSpPr>
        <p:sp>
          <p:nvSpPr>
            <p:cNvPr id="5" name="Rectangle 4"/>
            <p:cNvSpPr/>
            <p:nvPr/>
          </p:nvSpPr>
          <p:spPr>
            <a:xfrm>
              <a:off x="1573619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7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30353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012192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738658" y="3296093"/>
              <a:ext cx="705201" cy="7052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47002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78682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8601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3232217" y="3598062"/>
            <a:ext cx="427510" cy="5733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74712" y="3598062"/>
            <a:ext cx="427510" cy="5733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80796" y="3598062"/>
            <a:ext cx="427510" cy="5733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656311" y="3598062"/>
            <a:ext cx="427510" cy="573347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08306" y="3598062"/>
            <a:ext cx="427510" cy="5733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37909" y="3598062"/>
            <a:ext cx="427510" cy="5733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0405" y="3598062"/>
            <a:ext cx="427510" cy="5733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37200" y="2918524"/>
            <a:ext cx="2806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example before, everything was compared to 5 once in the first step</a:t>
            </a:r>
            <a:r>
              <a:rPr lang="mr-IN" dirty="0"/>
              <a:t>…</a:t>
            </a:r>
            <a:r>
              <a:rPr lang="en-US" dirty="0"/>
              <a:t>.and never again.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317504" y="5175017"/>
            <a:ext cx="427510" cy="515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45014" y="5175017"/>
            <a:ext cx="427510" cy="5157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174617" y="5175017"/>
            <a:ext cx="427510" cy="5157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617113" y="5175017"/>
            <a:ext cx="427510" cy="5157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783911" y="5183400"/>
            <a:ext cx="427510" cy="5157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226406" y="5183400"/>
            <a:ext cx="427510" cy="515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276965" y="5999375"/>
            <a:ext cx="427510" cy="515725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14416" y="5999375"/>
            <a:ext cx="427510" cy="5157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810172" y="5999375"/>
            <a:ext cx="427510" cy="5157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94668" y="5999375"/>
            <a:ext cx="427510" cy="5157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208005" y="5194164"/>
            <a:ext cx="427510" cy="515725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220592" y="5999375"/>
            <a:ext cx="427510" cy="515725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750403" y="5999375"/>
            <a:ext cx="427510" cy="5157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203502" y="5999375"/>
            <a:ext cx="427510" cy="515725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99150" y="5194164"/>
            <a:ext cx="3130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not everything was compared to 3.  </a:t>
            </a:r>
          </a:p>
          <a:p>
            <a:r>
              <a:rPr lang="en-US" dirty="0"/>
              <a:t>5 was, and so were 1,2 and 4.  </a:t>
            </a:r>
          </a:p>
          <a:p>
            <a:r>
              <a:rPr lang="en-US" dirty="0"/>
              <a:t>But not 6 or 7.</a:t>
            </a:r>
          </a:p>
        </p:txBody>
      </p:sp>
    </p:spTree>
    <p:extLst>
      <p:ext uri="{BB962C8B-B14F-4D97-AF65-F5344CB8AC3E}">
        <p14:creationId xmlns:p14="http://schemas.microsoft.com/office/powerpoint/2010/main" val="154223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9120"/>
            <a:ext cx="7886700" cy="1325563"/>
          </a:xfrm>
        </p:spPr>
        <p:txBody>
          <a:bodyPr/>
          <a:lstStyle/>
          <a:p>
            <a:r>
              <a:rPr lang="en-US" dirty="0"/>
              <a:t>Last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4683"/>
            <a:ext cx="8110746" cy="4351338"/>
          </a:xfrm>
        </p:spPr>
        <p:txBody>
          <a:bodyPr/>
          <a:lstStyle/>
          <a:p>
            <a:r>
              <a:rPr lang="en-US" dirty="0"/>
              <a:t>We saw a divide-and-conquer algorithm to solve the </a:t>
            </a: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Select</a:t>
            </a:r>
            <a:r>
              <a:rPr lang="en-US" dirty="0"/>
              <a:t> problem in time O(n) in the worst-case.</a:t>
            </a:r>
          </a:p>
          <a:p>
            <a:r>
              <a:rPr lang="en-US" dirty="0">
                <a:solidFill>
                  <a:srgbClr val="CF6E6C"/>
                </a:solidFill>
              </a:rPr>
              <a:t>It all came down to picking the pivot</a:t>
            </a:r>
            <a:r>
              <a:rPr lang="mr-IN" dirty="0">
                <a:solidFill>
                  <a:srgbClr val="CF6E6C"/>
                </a:solidFill>
              </a:rPr>
              <a:t>…</a:t>
            </a:r>
            <a:endParaRPr lang="en-US" dirty="0">
              <a:solidFill>
                <a:srgbClr val="CF6E6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949" y="3136739"/>
            <a:ext cx="4652651" cy="33508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7894" y="4233689"/>
            <a:ext cx="300941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We choose a pivot </a:t>
            </a:r>
            <a:r>
              <a:rPr lang="en-US" b="1" dirty="0">
                <a:solidFill>
                  <a:schemeClr val="accent1"/>
                </a:solidFill>
              </a:rPr>
              <a:t>cleverly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9978" y="5330639"/>
            <a:ext cx="300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We choose a pivot </a:t>
            </a:r>
            <a:r>
              <a:rPr lang="en-US" b="1" dirty="0">
                <a:solidFill>
                  <a:srgbClr val="CF6E6C"/>
                </a:solidFill>
              </a:rPr>
              <a:t>randomly.</a:t>
            </a:r>
          </a:p>
        </p:txBody>
      </p:sp>
      <p:cxnSp>
        <p:nvCxnSpPr>
          <p:cNvPr id="11" name="Straight Arrow Connector 10"/>
          <p:cNvCxnSpPr>
            <a:stCxn id="6" idx="1"/>
          </p:cNvCxnSpPr>
          <p:nvPr/>
        </p:nvCxnSpPr>
        <p:spPr>
          <a:xfrm flipH="1">
            <a:off x="5173884" y="4418355"/>
            <a:ext cx="544010" cy="458445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1"/>
          </p:cNvCxnSpPr>
          <p:nvPr/>
        </p:nvCxnSpPr>
        <p:spPr>
          <a:xfrm flipH="1">
            <a:off x="5173884" y="5515305"/>
            <a:ext cx="556094" cy="261645"/>
          </a:xfrm>
          <a:prstGeom prst="straightConnector1">
            <a:avLst/>
          </a:prstGeom>
          <a:ln>
            <a:solidFill>
              <a:srgbClr val="CF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25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1"/>
      <p:bldP spid="7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pair of items is compared either 0 or 1 times.  Which is it?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30200" y="2000712"/>
            <a:ext cx="4686300" cy="887456"/>
            <a:chOff x="1573619" y="3296093"/>
            <a:chExt cx="5040183" cy="705201"/>
          </a:xfrm>
        </p:grpSpPr>
        <p:sp>
          <p:nvSpPr>
            <p:cNvPr id="6" name="Rectangle 5"/>
            <p:cNvSpPr/>
            <p:nvPr/>
          </p:nvSpPr>
          <p:spPr>
            <a:xfrm>
              <a:off x="1573619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7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30353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012192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73865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7002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78682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908601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383458" y="2077969"/>
            <a:ext cx="34024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accent4"/>
                </a:solidFill>
              </a:rPr>
              <a:t>Let’s assume that the numbers in the array are actually the numbers 1,</a:t>
            </a:r>
            <a:r>
              <a:rPr lang="mr-IN" sz="2000" dirty="0">
                <a:solidFill>
                  <a:schemeClr val="accent4"/>
                </a:solidFill>
              </a:rPr>
              <a:t>…</a:t>
            </a:r>
            <a:r>
              <a:rPr lang="en-US" sz="2000" dirty="0">
                <a:solidFill>
                  <a:schemeClr val="accent4"/>
                </a:solidFill>
              </a:rPr>
              <a:t>,n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71834" y="4081550"/>
                <a:ext cx="8807066" cy="2675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sz="2100" b="1" dirty="0">
                    <a:solidFill>
                      <a:schemeClr val="accent4"/>
                    </a:solidFill>
                  </a:rPr>
                  <a:t>Whether or not a, b are compared </a:t>
                </a:r>
                <a:r>
                  <a:rPr lang="en-US" sz="2100" dirty="0"/>
                  <a:t>is a random variable, that depends on the choice of pivots.  Let’s say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𝑿</m:t>
                          </m:r>
                        </m:e>
                        <m:sub>
                          <m:r>
                            <a:rPr lang="en-US" sz="2100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𝒂</m:t>
                          </m:r>
                          <m:r>
                            <a:rPr lang="en-US" sz="2100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US" sz="2100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𝒃</m:t>
                          </m:r>
                        </m:sub>
                      </m:sSub>
                      <m:r>
                        <a:rPr lang="en-US" sz="2100" b="1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mr-IN" sz="2100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mr-IN" sz="21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</m:t>
                              </m:r>
                              <m:r>
                                <m:rPr>
                                  <m:nor/>
                                </m:rPr>
                                <a:rPr lang="en-US" sz="2100" b="1" i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100" b="1" i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100" b="1" i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are</m:t>
                              </m:r>
                              <m:r>
                                <m:rPr>
                                  <m:nor/>
                                </m:rPr>
                                <a:rPr lang="en-US" sz="2100" b="1" i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100" b="1" i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ever</m:t>
                              </m:r>
                              <m:r>
                                <m:rPr>
                                  <m:nor/>
                                </m:rPr>
                                <a:rPr lang="en-US" sz="2100" b="1" i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100" b="1" i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compared</m:t>
                              </m:r>
                            </m:e>
                            <m:e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  </m:t>
                              </m:r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𝟎</m:t>
                              </m:r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          </m:t>
                              </m:r>
                              <m:r>
                                <m:rPr>
                                  <m:nor/>
                                </m:rPr>
                                <a:rPr lang="en-US" sz="2100" b="1" i="0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if</m:t>
                              </m:r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𝒂</m:t>
                              </m:r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100" b="1" i="0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and</m:t>
                              </m:r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𝒃</m:t>
                              </m:r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100" b="1" i="0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are</m:t>
                              </m:r>
                              <m:r>
                                <m:rPr>
                                  <m:nor/>
                                </m:rPr>
                                <a:rPr lang="en-US" sz="2100" b="1" i="0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100" b="1" i="0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never</m:t>
                              </m:r>
                              <m:r>
                                <m:rPr>
                                  <m:nor/>
                                </m:rPr>
                                <a:rPr lang="en-US" sz="2100" b="1" i="0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100" b="1" i="0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compared</m:t>
                              </m:r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100" b="1" dirty="0">
                  <a:solidFill>
                    <a:schemeClr val="accent1"/>
                  </a:solidFill>
                </a:endParaRPr>
              </a:p>
              <a:p>
                <a:endParaRPr lang="en-US" sz="2100" b="1" dirty="0">
                  <a:solidFill>
                    <a:schemeClr val="accent1"/>
                  </a:solidFill>
                </a:endParaRP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100" dirty="0"/>
                  <a:t>In the previous example </a:t>
                </a:r>
                <a:r>
                  <a:rPr lang="en-US" sz="2100" b="1" dirty="0">
                    <a:solidFill>
                      <a:schemeClr val="accent4"/>
                    </a:solidFill>
                  </a:rPr>
                  <a:t>X</a:t>
                </a:r>
                <a:r>
                  <a:rPr lang="en-US" sz="2100" b="1" baseline="-25000" dirty="0">
                    <a:solidFill>
                      <a:schemeClr val="accent4"/>
                    </a:solidFill>
                  </a:rPr>
                  <a:t>1,5</a:t>
                </a:r>
                <a:r>
                  <a:rPr lang="en-US" sz="2100" b="1" dirty="0">
                    <a:solidFill>
                      <a:schemeClr val="accent4"/>
                    </a:solidFill>
                  </a:rPr>
                  <a:t> = 1</a:t>
                </a:r>
                <a:r>
                  <a:rPr lang="en-US" sz="2100" dirty="0"/>
                  <a:t>, because item 1</a:t>
                </a:r>
                <a:r>
                  <a:rPr lang="en-US" sz="2100" dirty="0">
                    <a:solidFill>
                      <a:schemeClr val="accent4"/>
                    </a:solidFill>
                  </a:rPr>
                  <a:t> </a:t>
                </a:r>
                <a:r>
                  <a:rPr lang="en-US" sz="2100" dirty="0"/>
                  <a:t>and item 5 were compared.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100" dirty="0"/>
                  <a:t>But </a:t>
                </a:r>
                <a:r>
                  <a:rPr lang="en-US" sz="2100" b="1" dirty="0">
                    <a:solidFill>
                      <a:schemeClr val="accent4"/>
                    </a:solidFill>
                  </a:rPr>
                  <a:t>X</a:t>
                </a:r>
                <a:r>
                  <a:rPr lang="en-US" sz="2100" b="1" baseline="-25000" dirty="0">
                    <a:solidFill>
                      <a:schemeClr val="accent4"/>
                    </a:solidFill>
                  </a:rPr>
                  <a:t>3,6</a:t>
                </a:r>
                <a:r>
                  <a:rPr lang="en-US" sz="2100" b="1" dirty="0">
                    <a:solidFill>
                      <a:schemeClr val="accent4"/>
                    </a:solidFill>
                  </a:rPr>
                  <a:t> = 0</a:t>
                </a:r>
                <a:r>
                  <a:rPr lang="en-US" sz="2100" dirty="0"/>
                  <a:t>, because item 3</a:t>
                </a:r>
                <a:r>
                  <a:rPr lang="en-US" sz="2100" dirty="0">
                    <a:solidFill>
                      <a:schemeClr val="accent4"/>
                    </a:solidFill>
                  </a:rPr>
                  <a:t> </a:t>
                </a:r>
                <a:r>
                  <a:rPr lang="en-US" sz="2100" dirty="0"/>
                  <a:t>and item 6 were NOT compared.</a:t>
                </a:r>
              </a:p>
              <a:p>
                <a:pPr marL="285750" indent="-285750">
                  <a:buFont typeface="Arial" charset="0"/>
                  <a:buChar char="•"/>
                </a:pPr>
                <a:endParaRPr lang="en-US" sz="2400" baseline="-25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34" y="4081550"/>
                <a:ext cx="8807066" cy="2675220"/>
              </a:xfrm>
              <a:prstGeom prst="rect">
                <a:avLst/>
              </a:prstGeom>
              <a:blipFill>
                <a:blip r:embed="rId2"/>
                <a:stretch>
                  <a:fillRect l="-576" t="-36019" b="-40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7888" y="3145831"/>
            <a:ext cx="754924" cy="93571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365500" y="3198192"/>
            <a:ext cx="4908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7030A0"/>
                </a:solidFill>
              </a:rPr>
              <a:t>Of course this doesn’t have to be the case!  It’s a good exercise to convince yourself that the analysis will still go through without this assumption.</a:t>
            </a:r>
          </a:p>
        </p:txBody>
      </p:sp>
    </p:spTree>
    <p:extLst>
      <p:ext uri="{BB962C8B-B14F-4D97-AF65-F5344CB8AC3E}">
        <p14:creationId xmlns:p14="http://schemas.microsoft.com/office/powerpoint/2010/main" val="60828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0" grpId="0" uiExpand="1" build="p"/>
      <p:bldP spid="3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54074"/>
          </a:xfrm>
        </p:spPr>
        <p:txBody>
          <a:bodyPr/>
          <a:lstStyle/>
          <a:p>
            <a:r>
              <a:rPr lang="en-US" dirty="0"/>
              <a:t>Counting comparisons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11300"/>
                <a:ext cx="7886700" cy="5105399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The number of comparisons total during the algorithm is</a:t>
                </a: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is-IS" sz="240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𝑎</m:t>
                          </m:r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is-IS" sz="240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𝑏</m:t>
                              </m:r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𝑎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/>
              </a:p>
              <a:p>
                <a:r>
                  <a:rPr lang="en-US" sz="2400" dirty="0"/>
                  <a:t>The expected number of comparisons is</a:t>
                </a:r>
              </a:p>
              <a:p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mr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is-IS" sz="240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𝑎</m:t>
                              </m:r>
                              <m: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is-IS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𝑏</m:t>
                                  </m:r>
                                  <m:r>
                                    <a:rPr lang="en-US" sz="2400" i="1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=</m:t>
                                  </m:r>
                                  <m:r>
                                    <a:rPr lang="en-US" sz="2400" i="1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𝑎</m:t>
                                  </m:r>
                                  <m:r>
                                    <a:rPr lang="en-US" sz="2400" i="1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+1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4"/>
                                          </a:solidFill>
                                          <a:latin typeface="Cambria Math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4"/>
                                          </a:solidFill>
                                          <a:latin typeface="Cambria Math" charset="0"/>
                                        </a:rPr>
                                        <m:t>𝑎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accent4"/>
                                          </a:solidFill>
                                          <a:latin typeface="Cambria Math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accent4"/>
                                          </a:solidFill>
                                          <a:latin typeface="Cambria Math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is-IS" sz="240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𝑎</m:t>
                          </m:r>
                          <m: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is-IS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𝑏</m:t>
                              </m:r>
                              <m: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𝑎</m:t>
                              </m:r>
                              <m: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𝐸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[ </m:t>
                                  </m:r>
                                  <m:r>
                                    <a:rPr lang="en-US" sz="2400" i="1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𝑎</m:t>
                                  </m:r>
                                  <m:r>
                                    <a:rPr lang="en-US" sz="2400" i="1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]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accent4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chemeClr val="accent4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/>
                  <a:t>     by using linearity of expectations.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11300"/>
                <a:ext cx="7886700" cy="5105399"/>
              </a:xfrm>
              <a:blipFill>
                <a:blip r:embed="rId2"/>
                <a:stretch>
                  <a:fillRect l="-965" t="-8955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445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2474"/>
          </a:xfrm>
        </p:spPr>
        <p:txBody>
          <a:bodyPr/>
          <a:lstStyle/>
          <a:p>
            <a:r>
              <a:rPr lang="en-US" dirty="0"/>
              <a:t>Counting comparisons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9417" y="1306956"/>
                <a:ext cx="9765855" cy="4351338"/>
              </a:xfrm>
            </p:spPr>
            <p:txBody>
              <a:bodyPr/>
              <a:lstStyle/>
              <a:p>
                <a:r>
                  <a:rPr lang="en-US" dirty="0"/>
                  <a:t>So we just need to figure out </a:t>
                </a:r>
                <a:r>
                  <a:rPr lang="en-US" dirty="0">
                    <a:solidFill>
                      <a:schemeClr val="accent4"/>
                    </a:solidFill>
                  </a:rPr>
                  <a:t>E[ </a:t>
                </a:r>
                <a:r>
                  <a:rPr lang="en-US" dirty="0" err="1">
                    <a:solidFill>
                      <a:schemeClr val="accent4"/>
                    </a:solidFill>
                  </a:rPr>
                  <a:t>X</a:t>
                </a:r>
                <a:r>
                  <a:rPr lang="en-US" baseline="-25000" dirty="0" err="1">
                    <a:solidFill>
                      <a:schemeClr val="accent4"/>
                    </a:solidFill>
                  </a:rPr>
                  <a:t>a,b</a:t>
                </a:r>
                <a:r>
                  <a:rPr lang="en-US" dirty="0">
                    <a:solidFill>
                      <a:schemeClr val="accent4"/>
                    </a:solidFill>
                  </a:rPr>
                  <a:t> ]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=1)⋅1+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=0)⋅0=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endParaRPr lang="en-US" sz="2400" dirty="0">
                  <a:solidFill>
                    <a:schemeClr val="accent4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dirty="0"/>
                  <a:t>(by the definition of expectation)</a:t>
                </a:r>
              </a:p>
              <a:p>
                <a:r>
                  <a:rPr lang="en-US" dirty="0"/>
                  <a:t>So we need to figure out: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4"/>
                    </a:solidFill>
                  </a:rPr>
                  <a:t>P(</a:t>
                </a:r>
                <a:r>
                  <a:rPr lang="en-US" dirty="0" err="1">
                    <a:solidFill>
                      <a:schemeClr val="accent4"/>
                    </a:solidFill>
                  </a:rPr>
                  <a:t>X</a:t>
                </a:r>
                <a:r>
                  <a:rPr lang="en-US" baseline="-25000" dirty="0" err="1">
                    <a:solidFill>
                      <a:schemeClr val="accent4"/>
                    </a:solidFill>
                  </a:rPr>
                  <a:t>a,b</a:t>
                </a:r>
                <a:r>
                  <a:rPr lang="en-US" dirty="0">
                    <a:solidFill>
                      <a:schemeClr val="accent4"/>
                    </a:solidFill>
                  </a:rPr>
                  <a:t> = 1) = the probability that a and b are ever compared.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9417" y="1306956"/>
                <a:ext cx="9765855" cy="4351338"/>
              </a:xfrm>
              <a:blipFill>
                <a:blip r:embed="rId2"/>
                <a:stretch>
                  <a:fillRect l="-1299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476865" y="4343294"/>
            <a:ext cx="3096630" cy="573347"/>
            <a:chOff x="1573619" y="3296093"/>
            <a:chExt cx="5108054" cy="705201"/>
          </a:xfrm>
        </p:grpSpPr>
        <p:sp>
          <p:nvSpPr>
            <p:cNvPr id="5" name="Rectangle 4"/>
            <p:cNvSpPr/>
            <p:nvPr/>
          </p:nvSpPr>
          <p:spPr>
            <a:xfrm>
              <a:off x="1573619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7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30353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012192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73865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47002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76473" y="3296093"/>
              <a:ext cx="705200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217276" y="3296093"/>
              <a:ext cx="705200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000500" y="4306801"/>
            <a:ext cx="476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Say that a = 2 and b = 6.  What is the probability that 2 and 6 are ever compared?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75378" y="5169305"/>
            <a:ext cx="3110817" cy="573347"/>
            <a:chOff x="1573619" y="3296093"/>
            <a:chExt cx="5131455" cy="705201"/>
          </a:xfrm>
        </p:grpSpPr>
        <p:sp>
          <p:nvSpPr>
            <p:cNvPr id="14" name="Rectangle 13"/>
            <p:cNvSpPr/>
            <p:nvPr/>
          </p:nvSpPr>
          <p:spPr>
            <a:xfrm>
              <a:off x="1573619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7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303538" y="3296093"/>
              <a:ext cx="705201" cy="705201"/>
            </a:xfrm>
            <a:prstGeom prst="rect">
              <a:avLst/>
            </a:prstGeom>
            <a:solidFill>
              <a:srgbClr val="FDFFC2"/>
            </a:solidFill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12192" y="3296093"/>
              <a:ext cx="705201" cy="705201"/>
            </a:xfrm>
            <a:prstGeom prst="rect">
              <a:avLst/>
            </a:prstGeom>
            <a:solidFill>
              <a:srgbClr val="FDFFC2"/>
            </a:solidFill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738658" y="3296093"/>
              <a:ext cx="705201" cy="705201"/>
            </a:xfrm>
            <a:prstGeom prst="rect">
              <a:avLst/>
            </a:prstGeom>
            <a:solidFill>
              <a:srgbClr val="FDFFC2"/>
            </a:solidFill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47002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999874" y="3296093"/>
              <a:ext cx="705200" cy="705201"/>
            </a:xfrm>
            <a:prstGeom prst="rect">
              <a:avLst/>
            </a:prstGeom>
            <a:solidFill>
              <a:srgbClr val="FDFFC2"/>
            </a:solidFill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257844" y="3296093"/>
              <a:ext cx="705200" cy="705201"/>
            </a:xfrm>
            <a:prstGeom prst="rect">
              <a:avLst/>
            </a:prstGeom>
            <a:solidFill>
              <a:srgbClr val="FDFFC2"/>
            </a:solidFill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000500" y="5096321"/>
            <a:ext cx="514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exactly the probability that either 2 or 6 is first picked to be a pivot out of the highlighted entries.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17995" y="5949341"/>
            <a:ext cx="5108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If, say, 5 were picked first, then 2 and 6 would be separated and never see each other again.</a:t>
            </a:r>
          </a:p>
        </p:txBody>
      </p:sp>
      <p:sp>
        <p:nvSpPr>
          <p:cNvPr id="23" name="Triangle 22"/>
          <p:cNvSpPr/>
          <p:nvPr/>
        </p:nvSpPr>
        <p:spPr>
          <a:xfrm rot="10800000">
            <a:off x="917873" y="3963081"/>
            <a:ext cx="329012" cy="28553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riangle 23"/>
          <p:cNvSpPr/>
          <p:nvPr/>
        </p:nvSpPr>
        <p:spPr>
          <a:xfrm rot="10800000">
            <a:off x="2728029" y="3981966"/>
            <a:ext cx="329012" cy="2391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589785" y="3797300"/>
            <a:ext cx="658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2728029" y="6007323"/>
            <a:ext cx="427510" cy="5733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170524" y="6007323"/>
            <a:ext cx="427510" cy="5733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76608" y="6007323"/>
            <a:ext cx="427510" cy="5733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152123" y="6007323"/>
            <a:ext cx="427510" cy="573347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04118" y="6007323"/>
            <a:ext cx="427510" cy="5733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33721" y="6007323"/>
            <a:ext cx="427510" cy="5733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576217" y="6007323"/>
            <a:ext cx="427510" cy="5733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5623100" y="38266"/>
                <a:ext cx="3520579" cy="1147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s-IS" dirty="0">
                    <a:solidFill>
                      <a:schemeClr val="accent4"/>
                    </a:solidFill>
                    <a:latin typeface="Cambria Math" charset="0"/>
                  </a:rPr>
                  <a:t>expected number of comparisons:</a:t>
                </a:r>
                <a:endParaRPr lang="is-IS" i="1" dirty="0">
                  <a:solidFill>
                    <a:schemeClr val="accent4"/>
                  </a:solidFill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is-IS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is-I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𝑏</m:t>
                              </m:r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=</m:t>
                              </m:r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𝑎</m:t>
                              </m:r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𝐸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[ </m:t>
                                  </m:r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𝑎</m:t>
                                  </m:r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]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100" y="38266"/>
                <a:ext cx="3520579" cy="1147494"/>
              </a:xfrm>
              <a:prstGeom prst="rect">
                <a:avLst/>
              </a:prstGeom>
              <a:blipFill>
                <a:blip r:embed="rId3"/>
                <a:stretch>
                  <a:fillRect l="-1439" t="-47253" r="-360" b="-113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332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21" grpId="0"/>
      <p:bldP spid="22" grpId="0"/>
      <p:bldP spid="23" grpId="0" animBg="1"/>
      <p:bldP spid="2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comparisons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8515350" cy="43513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=1 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        = probability </a:t>
                </a:r>
                <a:r>
                  <a:rPr lang="en-US" dirty="0" err="1"/>
                  <a:t>a,b</a:t>
                </a:r>
                <a:r>
                  <a:rPr lang="en-US" dirty="0"/>
                  <a:t> are ever compared</a:t>
                </a:r>
              </a:p>
              <a:p>
                <a:pPr marL="0" indent="0">
                  <a:buNone/>
                </a:pPr>
                <a:r>
                  <a:rPr lang="en-US" dirty="0"/>
                  <a:t>         = probability that one of </a:t>
                </a:r>
                <a:r>
                  <a:rPr lang="en-US" dirty="0" err="1"/>
                  <a:t>a,b</a:t>
                </a:r>
                <a:r>
                  <a:rPr lang="en-US" dirty="0"/>
                  <a:t> are picked first out of </a:t>
                </a:r>
              </a:p>
              <a:p>
                <a:pPr marL="0" indent="0">
                  <a:buNone/>
                </a:pPr>
                <a:r>
                  <a:rPr lang="en-US" dirty="0"/>
                  <a:t>            all of the </a:t>
                </a:r>
                <a:r>
                  <a:rPr lang="en-US" dirty="0">
                    <a:solidFill>
                      <a:schemeClr val="accent4"/>
                    </a:solidFill>
                  </a:rPr>
                  <a:t>b </a:t>
                </a:r>
                <a:r>
                  <a:rPr lang="mr-IN" dirty="0">
                    <a:solidFill>
                      <a:schemeClr val="accent4"/>
                    </a:solidFill>
                  </a:rPr>
                  <a:t>–</a:t>
                </a:r>
                <a:r>
                  <a:rPr lang="en-US" dirty="0">
                    <a:solidFill>
                      <a:schemeClr val="accent4"/>
                    </a:solidFill>
                  </a:rPr>
                  <a:t> a +1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numbers between them.</a:t>
                </a:r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>
                  <a:buNone/>
                </a:pPr>
                <a:r>
                  <a:rPr lang="en-US" dirty="0"/>
                  <a:t>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 −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+1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8515350" cy="4351338"/>
              </a:xfrm>
              <a:blipFill>
                <a:blip r:embed="rId2"/>
                <a:stretch>
                  <a:fillRect l="-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4889501" y="5448300"/>
            <a:ext cx="4000856" cy="863599"/>
            <a:chOff x="1573619" y="3296093"/>
            <a:chExt cx="5113684" cy="705201"/>
          </a:xfrm>
        </p:grpSpPr>
        <p:sp>
          <p:nvSpPr>
            <p:cNvPr id="6" name="Rectangle 5"/>
            <p:cNvSpPr/>
            <p:nvPr/>
          </p:nvSpPr>
          <p:spPr>
            <a:xfrm>
              <a:off x="1573619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7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303538" y="3296093"/>
              <a:ext cx="705201" cy="705201"/>
            </a:xfrm>
            <a:prstGeom prst="rect">
              <a:avLst/>
            </a:prstGeom>
            <a:solidFill>
              <a:srgbClr val="FDFFC2"/>
            </a:solidFill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012192" y="3296093"/>
              <a:ext cx="705201" cy="705201"/>
            </a:xfrm>
            <a:prstGeom prst="rect">
              <a:avLst/>
            </a:prstGeom>
            <a:solidFill>
              <a:srgbClr val="FDFFC2"/>
            </a:solidFill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738658" y="3296093"/>
              <a:ext cx="705201" cy="705201"/>
            </a:xfrm>
            <a:prstGeom prst="rect">
              <a:avLst/>
            </a:prstGeom>
            <a:solidFill>
              <a:srgbClr val="FDFFC2"/>
            </a:solidFill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7002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82102" y="3296093"/>
              <a:ext cx="705201" cy="705201"/>
            </a:xfrm>
            <a:prstGeom prst="rect">
              <a:avLst/>
            </a:prstGeom>
            <a:solidFill>
              <a:srgbClr val="FDFFC2"/>
            </a:solidFill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232043" y="3296093"/>
              <a:ext cx="705201" cy="705201"/>
            </a:xfrm>
            <a:prstGeom prst="rect">
              <a:avLst/>
            </a:prstGeom>
            <a:solidFill>
              <a:srgbClr val="FDFFC2"/>
            </a:solidFill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Triangle 12"/>
          <p:cNvSpPr/>
          <p:nvPr/>
        </p:nvSpPr>
        <p:spPr>
          <a:xfrm rot="10800000">
            <a:off x="5578773" y="5027829"/>
            <a:ext cx="329012" cy="28553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iangle 13"/>
          <p:cNvSpPr/>
          <p:nvPr/>
        </p:nvSpPr>
        <p:spPr>
          <a:xfrm rot="10800000">
            <a:off x="7863149" y="4992327"/>
            <a:ext cx="329012" cy="28553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248400" y="381662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2 choices out of b-a+1</a:t>
            </a:r>
            <a:r>
              <a:rPr lang="mr-IN" dirty="0">
                <a:solidFill>
                  <a:srgbClr val="CF6E6C"/>
                </a:solidFill>
              </a:rPr>
              <a:t>…</a:t>
            </a:r>
            <a:endParaRPr lang="en-US" dirty="0">
              <a:solidFill>
                <a:srgbClr val="CF6E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02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69565-7FD7-D446-9EB1-C62D4D87D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5672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Aside: </a:t>
            </a:r>
            <a:br>
              <a:rPr lang="en-US" dirty="0"/>
            </a:br>
            <a:r>
              <a:rPr lang="en-US" dirty="0"/>
              <a:t>Why don’t we care about 1 and 7?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ABEBCD-FAFD-1641-815E-ECB13205AE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0086" y="2677348"/>
                <a:ext cx="8515350" cy="435133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Let S = {a,a+1,…,b}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are</m:t>
                        </m:r>
                        <m:r>
                          <a:rPr lang="en-US" b="0" i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ever</m:t>
                        </m:r>
                        <m:r>
                          <a:rPr lang="en-US" b="0" i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compared</m:t>
                        </m:r>
                      </m:e>
                    </m:d>
                  </m:oMath>
                </a14:m>
                <a:endParaRPr lang="en-US" b="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n-US" b="0" i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tuff</m:t>
                        </m:r>
                      </m:sub>
                      <m:sup/>
                      <m:e>
                        <m: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or</m:t>
                            </m:r>
                            <m: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picked</m:t>
                            </m:r>
                            <m: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first</m:t>
                            </m:r>
                            <m: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out</m:t>
                            </m:r>
                            <m: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of</m:t>
                            </m:r>
                            <m: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|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stuff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stuff</m:t>
                        </m:r>
                      </m:e>
                    </m:d>
                  </m:oMath>
                </a14:m>
                <a:endParaRPr lang="en-US" b="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where the sum is over all the stuff that does not involve S.  (In this example, stuff having to do with 1 or 7)</a:t>
                </a:r>
              </a:p>
              <a:p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But since that stuff is independent of what happens with S, this is equal to:</a:t>
                </a:r>
                <a:endParaRPr lang="en-US" b="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tuff</m:t>
                        </m:r>
                      </m:sub>
                      <m:sup/>
                      <m:e>
                        <m: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or</m:t>
                            </m:r>
                            <m:r>
                              <a:rPr lang="en-US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en-US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picked</m:t>
                            </m:r>
                            <m:r>
                              <a:rPr lang="en-US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first</m:t>
                            </m:r>
                            <m:r>
                              <a:rPr lang="en-US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out</m:t>
                            </m:r>
                            <m:r>
                              <a:rPr lang="en-US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of</m:t>
                            </m:r>
                            <m:r>
                              <a:rPr lang="en-US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</m:d>
                      </m:e>
                    </m:nary>
                    <m:r>
                      <a:rPr lang="en-US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stuff</m:t>
                        </m:r>
                      </m:e>
                    </m:d>
                  </m:oMath>
                </a14:m>
                <a:endParaRPr lang="en-US" b="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or</m:t>
                        </m:r>
                        <m: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picked</m:t>
                        </m:r>
                        <m: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first</m:t>
                        </m:r>
                        <m: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out</m:t>
                        </m:r>
                        <m: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  <m:r>
                      <a:rPr lang="en-US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tuff</m:t>
                        </m:r>
                      </m:sub>
                      <m:sup/>
                      <m:e>
                        <m: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stuff</m:t>
                            </m:r>
                          </m:e>
                        </m:d>
                      </m:e>
                    </m:nary>
                  </m:oMath>
                </a14:m>
                <a:endParaRPr lang="en-US" b="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or</m:t>
                        </m:r>
                        <m: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picked</m:t>
                        </m:r>
                        <m: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first</m:t>
                        </m:r>
                        <m: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out</m:t>
                        </m:r>
                        <m: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endParaRPr lang="en-US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=2/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endParaRPr lang="en-US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ABEBCD-FAFD-1641-815E-ECB13205AE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0086" y="2677348"/>
                <a:ext cx="8515350" cy="4351338"/>
              </a:xfrm>
              <a:blipFill>
                <a:blip r:embed="rId2"/>
                <a:stretch>
                  <a:fillRect l="-3279" t="-3499" r="-1341" b="-2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C2AB13B-0BEC-2E42-9FB9-BCD637F4A04C}"/>
              </a:ext>
            </a:extLst>
          </p:cNvPr>
          <p:cNvSpPr txBox="1"/>
          <p:nvPr/>
        </p:nvSpPr>
        <p:spPr>
          <a:xfrm>
            <a:off x="6771860" y="45524"/>
            <a:ext cx="22735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B69F8D-DC4D-B643-831C-CC6B3B0DB21C}"/>
              </a:ext>
            </a:extLst>
          </p:cNvPr>
          <p:cNvSpPr txBox="1"/>
          <p:nvPr/>
        </p:nvSpPr>
        <p:spPr>
          <a:xfrm>
            <a:off x="176163" y="2308016"/>
            <a:ext cx="4081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In a bit more detail: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F1D939-CD82-3245-A10F-792B50421826}"/>
              </a:ext>
            </a:extLst>
          </p:cNvPr>
          <p:cNvSpPr txBox="1"/>
          <p:nvPr/>
        </p:nvSpPr>
        <p:spPr>
          <a:xfrm>
            <a:off x="152661" y="1176770"/>
            <a:ext cx="4081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Short answer: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BED7BF9-6FA8-B940-A181-D5A35A6A383D}"/>
              </a:ext>
            </a:extLst>
          </p:cNvPr>
          <p:cNvSpPr txBox="1">
            <a:spLocks/>
          </p:cNvSpPr>
          <p:nvPr/>
        </p:nvSpPr>
        <p:spPr>
          <a:xfrm>
            <a:off x="354080" y="1445746"/>
            <a:ext cx="8515350" cy="1398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Because what happens to 1 and 7 is independent of whether or not 2 and 6 get compared.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69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69E67-57BF-4841-BBFB-0FAF34A43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/>
              <a:t>Aside:</a:t>
            </a:r>
            <a:br>
              <a:rPr lang="en-US" dirty="0"/>
            </a:br>
            <a:r>
              <a:rPr lang="en-US" dirty="0"/>
              <a:t>Why can we assume that the elements of the array are {1,2,..,n}?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7B8061-17FA-4940-9A96-5B54333FBC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2024463"/>
                <a:ext cx="7886700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More generally, say the elements of the array are</a:t>
                </a:r>
              </a:p>
              <a:p>
                <a:pPr marL="0" indent="0">
                  <a:buNone/>
                </a:pPr>
                <a:r>
                  <a:rPr lang="en-US" dirty="0"/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&lt;⋯&lt;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so the array looks like: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Then we’d do exactly the same thing, except we’d focus on the subscripts instead of the values.  For example, the probability that a</a:t>
                </a:r>
                <a:r>
                  <a:rPr lang="en-US" baseline="-25000" dirty="0"/>
                  <a:t>2 </a:t>
                </a:r>
                <a:r>
                  <a:rPr lang="en-US" dirty="0"/>
                  <a:t>and a</a:t>
                </a:r>
                <a:r>
                  <a:rPr lang="en-US" baseline="-25000" dirty="0"/>
                  <a:t>6 </a:t>
                </a:r>
                <a:r>
                  <a:rPr lang="en-US" dirty="0"/>
                  <a:t>are ever compared is the probability that a</a:t>
                </a:r>
                <a:r>
                  <a:rPr lang="en-US" baseline="-25000" dirty="0"/>
                  <a:t>2 </a:t>
                </a:r>
                <a:r>
                  <a:rPr lang="en-US" dirty="0"/>
                  <a:t>or a</a:t>
                </a:r>
                <a:r>
                  <a:rPr lang="en-US" baseline="-25000" dirty="0"/>
                  <a:t>6</a:t>
                </a:r>
                <a:r>
                  <a:rPr lang="en-US" dirty="0"/>
                  <a:t> are picked as a pivot before a</a:t>
                </a:r>
                <a:r>
                  <a:rPr lang="en-US" baseline="-25000" dirty="0"/>
                  <a:t>3</a:t>
                </a:r>
                <a:r>
                  <a:rPr lang="en-US" dirty="0"/>
                  <a:t>,a</a:t>
                </a:r>
                <a:r>
                  <a:rPr lang="en-US" baseline="-25000" dirty="0"/>
                  <a:t>4</a:t>
                </a:r>
                <a:r>
                  <a:rPr lang="en-US" dirty="0"/>
                  <a:t>,or a</a:t>
                </a:r>
                <a:r>
                  <a:rPr lang="en-US" baseline="-25000" dirty="0"/>
                  <a:t>5 </a:t>
                </a:r>
                <a:r>
                  <a:rPr lang="en-US" dirty="0"/>
                  <a:t>are.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7B8061-17FA-4940-9A96-5B54333FBC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2024463"/>
                <a:ext cx="7886700" cy="4351338"/>
              </a:xfrm>
              <a:blipFill>
                <a:blip r:embed="rId2"/>
                <a:stretch>
                  <a:fillRect l="-1286" t="-2326" r="-322" b="-3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F1F17FB-AECA-8841-8FBC-D0E37D26C3F8}"/>
              </a:ext>
            </a:extLst>
          </p:cNvPr>
          <p:cNvGrpSpPr/>
          <p:nvPr/>
        </p:nvGrpSpPr>
        <p:grpSpPr>
          <a:xfrm>
            <a:off x="2132496" y="3206659"/>
            <a:ext cx="4686300" cy="887456"/>
            <a:chOff x="1573619" y="3296093"/>
            <a:chExt cx="5040183" cy="70520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F32E29F-7B78-634C-AF11-2C716D193616}"/>
                </a:ext>
              </a:extLst>
            </p:cNvPr>
            <p:cNvSpPr/>
            <p:nvPr/>
          </p:nvSpPr>
          <p:spPr>
            <a:xfrm>
              <a:off x="1573619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a</a:t>
              </a:r>
              <a:r>
                <a:rPr lang="en-US" sz="3200" baseline="-25000" dirty="0">
                  <a:solidFill>
                    <a:schemeClr val="tx1"/>
                  </a:solidFill>
                </a:rPr>
                <a:t>7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8013912-A918-3045-9F7C-D18437E30AFC}"/>
                </a:ext>
              </a:extLst>
            </p:cNvPr>
            <p:cNvSpPr/>
            <p:nvPr/>
          </p:nvSpPr>
          <p:spPr>
            <a:xfrm>
              <a:off x="230353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a</a:t>
              </a:r>
              <a:r>
                <a:rPr lang="en-US" sz="3200" baseline="-25000" dirty="0">
                  <a:solidFill>
                    <a:schemeClr val="tx1"/>
                  </a:solidFill>
                </a:rPr>
                <a:t>6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47D70AA-AC8D-344C-A410-E3C9300C98AE}"/>
                </a:ext>
              </a:extLst>
            </p:cNvPr>
            <p:cNvSpPr/>
            <p:nvPr/>
          </p:nvSpPr>
          <p:spPr>
            <a:xfrm>
              <a:off x="3012192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a</a:t>
              </a:r>
              <a:r>
                <a:rPr lang="en-US" sz="3200" baseline="-25000" dirty="0">
                  <a:solidFill>
                    <a:schemeClr val="tx1"/>
                  </a:solidFill>
                </a:rPr>
                <a:t>3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46AE7F4-3B97-174A-A96C-BD12430AD7B4}"/>
                </a:ext>
              </a:extLst>
            </p:cNvPr>
            <p:cNvSpPr/>
            <p:nvPr/>
          </p:nvSpPr>
          <p:spPr>
            <a:xfrm>
              <a:off x="373865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a</a:t>
              </a:r>
              <a:r>
                <a:rPr lang="en-US" sz="3200" baseline="-25000" dirty="0">
                  <a:solidFill>
                    <a:schemeClr val="tx1"/>
                  </a:solidFill>
                </a:rPr>
                <a:t>5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CFCA5E-4F69-8643-A411-FAE9C028DFF9}"/>
                </a:ext>
              </a:extLst>
            </p:cNvPr>
            <p:cNvSpPr/>
            <p:nvPr/>
          </p:nvSpPr>
          <p:spPr>
            <a:xfrm>
              <a:off x="447002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a</a:t>
              </a:r>
              <a:r>
                <a:rPr lang="en-US" sz="3200" baseline="-25000" dirty="0">
                  <a:solidFill>
                    <a:schemeClr val="tx1"/>
                  </a:solidFill>
                </a:rPr>
                <a:t>1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F8BF37D-B5CB-8640-B799-FD5BDEA6468A}"/>
                </a:ext>
              </a:extLst>
            </p:cNvPr>
            <p:cNvSpPr/>
            <p:nvPr/>
          </p:nvSpPr>
          <p:spPr>
            <a:xfrm>
              <a:off x="5178682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a</a:t>
              </a:r>
              <a:r>
                <a:rPr lang="en-US" sz="3200" baseline="-25000" dirty="0">
                  <a:solidFill>
                    <a:schemeClr val="tx1"/>
                  </a:solidFill>
                </a:rPr>
                <a:t>2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8606744-7F8A-0D43-ADBA-FBD5338CE3C6}"/>
                </a:ext>
              </a:extLst>
            </p:cNvPr>
            <p:cNvSpPr/>
            <p:nvPr/>
          </p:nvSpPr>
          <p:spPr>
            <a:xfrm>
              <a:off x="5908601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a</a:t>
              </a:r>
              <a:r>
                <a:rPr lang="en-US" sz="3200" baseline="-25000" dirty="0">
                  <a:solidFill>
                    <a:schemeClr val="tx1"/>
                  </a:solidFill>
                </a:rPr>
                <a:t>4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B4DAA26-E039-CF4F-A798-9B04ED3694CB}"/>
              </a:ext>
            </a:extLst>
          </p:cNvPr>
          <p:cNvSpPr txBox="1"/>
          <p:nvPr/>
        </p:nvSpPr>
        <p:spPr>
          <a:xfrm>
            <a:off x="6771860" y="45524"/>
            <a:ext cx="22735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</p:spTree>
    <p:extLst>
      <p:ext uri="{BB962C8B-B14F-4D97-AF65-F5344CB8AC3E}">
        <p14:creationId xmlns:p14="http://schemas.microsoft.com/office/powerpoint/2010/main" val="367483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All together now</a:t>
            </a:r>
            <a:r>
              <a:rPr lang="mr-IN" sz="2800" dirty="0"/>
              <a:t>…</a:t>
            </a:r>
            <a:br>
              <a:rPr lang="en-US" dirty="0"/>
            </a:br>
            <a:r>
              <a:rPr lang="en-US" dirty="0"/>
              <a:t>Expected number of comparisons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mr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is-I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𝑎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nary>
                              <m:naryPr>
                                <m:chr m:val="∑"/>
                                <m:ctrlPr>
                                  <a:rPr lang="is-I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𝑏</m:t>
                                </m:r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+1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accent4"/>
                                        </a:solidFill>
                                        <a:latin typeface="Cambria Math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accent4"/>
                                        </a:solidFill>
                                        <a:latin typeface="Cambria Math" charset="0"/>
                                      </a:rPr>
                                      <m:t>𝑎</m:t>
                                    </m:r>
                                    <m:r>
                                      <a:rPr lang="en-US" i="1">
                                        <a:solidFill>
                                          <a:schemeClr val="accent4"/>
                                        </a:solidFill>
                                        <a:latin typeface="Cambria Math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solidFill>
                                          <a:schemeClr val="accent4"/>
                                        </a:solidFill>
                                        <a:latin typeface="Cambria Math" charset="0"/>
                                      </a:rPr>
                                      <m:t>𝑏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</m:e>
                    </m:d>
                  </m:oMath>
                </a14:m>
                <a:endParaRPr lang="en-US" i="1" dirty="0">
                  <a:solidFill>
                    <a:schemeClr val="accent1"/>
                  </a:solidFill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is-I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is-I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𝑏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=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𝑎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𝐸</m:t>
                                </m:r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[ </m:t>
                                </m:r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] </m:t>
                            </m:r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is-I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is-I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𝑏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=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𝑎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( </m:t>
                                </m:r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=1)</m:t>
                            </m:r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 </m:t>
                            </m:r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is-I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is-I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𝑏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=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𝑎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sup>
                          <m:e>
                            <m:f>
                              <m:fPr>
                                <m:ctrlPr>
                                  <a:rPr lang="mr-IN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𝑏</m:t>
                                </m:r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 −</m:t>
                                </m:r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+1</m:t>
                                </m:r>
                              </m:den>
                            </m:f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This is a big nasty sum, but we can do it.</a:t>
                </a:r>
              </a:p>
              <a:p>
                <a:r>
                  <a:rPr lang="en-US" dirty="0"/>
                  <a:t>We get that this is less than </a:t>
                </a:r>
                <a:r>
                  <a:rPr lang="en-US" dirty="0">
                    <a:solidFill>
                      <a:schemeClr val="accent4"/>
                    </a:solidFill>
                  </a:rPr>
                  <a:t>2n ln(n).</a:t>
                </a:r>
              </a:p>
              <a:p>
                <a:r>
                  <a:rPr lang="en-US" dirty="0">
                    <a:solidFill>
                      <a:schemeClr val="accent4"/>
                    </a:solidFill>
                  </a:rPr>
                  <a:t>(</a:t>
                </a:r>
                <a:r>
                  <a:rPr lang="en-US" dirty="0" err="1">
                    <a:solidFill>
                      <a:schemeClr val="accent4"/>
                    </a:solidFill>
                  </a:rPr>
                  <a:t>asymptotics</a:t>
                </a:r>
                <a:r>
                  <a:rPr lang="en-US" dirty="0">
                    <a:solidFill>
                      <a:schemeClr val="accent4"/>
                    </a:solidFill>
                  </a:rPr>
                  <a:t> on board if time …)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5698" b="-3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991100" y="24257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linearity </a:t>
            </a:r>
            <a:r>
              <a:rPr lang="en-US"/>
              <a:t>of expectation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45150" y="2929968"/>
            <a:ext cx="287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definition of expectation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07000" y="3543300"/>
            <a:ext cx="279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the reasoning we just did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91100" y="1748522"/>
            <a:ext cx="379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the expected number of comparisons throughout the algorithm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48217" y="4947439"/>
            <a:ext cx="142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7030A0"/>
                </a:solidFill>
              </a:rPr>
              <a:t>Do this sum!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4732" y="5384239"/>
            <a:ext cx="783779" cy="11614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4413" y="6442505"/>
            <a:ext cx="307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Ollie the over-achieving ostrich</a:t>
            </a:r>
          </a:p>
        </p:txBody>
      </p:sp>
    </p:spTree>
    <p:extLst>
      <p:ext uri="{BB962C8B-B14F-4D97-AF65-F5344CB8AC3E}">
        <p14:creationId xmlns:p14="http://schemas.microsoft.com/office/powerpoint/2010/main" val="112104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Almost done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515350" cy="4351338"/>
          </a:xfrm>
        </p:spPr>
        <p:txBody>
          <a:bodyPr/>
          <a:lstStyle/>
          <a:p>
            <a:r>
              <a:rPr lang="en-US" dirty="0"/>
              <a:t>We saw that </a:t>
            </a:r>
            <a:r>
              <a:rPr lang="en-US" dirty="0">
                <a:solidFill>
                  <a:schemeClr val="accent4"/>
                </a:solidFill>
              </a:rPr>
              <a:t>E[ number of comparisons ] = O(n log(n))</a:t>
            </a:r>
          </a:p>
          <a:p>
            <a:r>
              <a:rPr lang="en-US" dirty="0"/>
              <a:t>Is that the same as </a:t>
            </a:r>
            <a:r>
              <a:rPr lang="en-US" dirty="0">
                <a:solidFill>
                  <a:schemeClr val="accent4"/>
                </a:solidFill>
              </a:rPr>
              <a:t>E[ running time ]?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064000" y="3454400"/>
            <a:ext cx="4648200" cy="2722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QuickSort</a:t>
            </a:r>
            <a:r>
              <a:rPr lang="en-US" dirty="0"/>
              <a:t>(A):</a:t>
            </a:r>
          </a:p>
          <a:p>
            <a:pPr lvl="1"/>
            <a:r>
              <a:rPr lang="en-US" b="1" dirty="0"/>
              <a:t>If </a:t>
            </a:r>
            <a:r>
              <a:rPr lang="en-US" dirty="0" err="1"/>
              <a:t>len</a:t>
            </a:r>
            <a:r>
              <a:rPr lang="en-US" dirty="0"/>
              <a:t>(A) &lt;= 1:</a:t>
            </a:r>
          </a:p>
          <a:p>
            <a:pPr lvl="2"/>
            <a:r>
              <a:rPr lang="en-US" sz="2400" b="1" dirty="0"/>
              <a:t>return</a:t>
            </a:r>
            <a:r>
              <a:rPr lang="en-US" sz="2400" dirty="0"/>
              <a:t> </a:t>
            </a:r>
          </a:p>
          <a:p>
            <a:pPr lvl="1"/>
            <a:r>
              <a:rPr lang="en-US" dirty="0"/>
              <a:t>Pick some x = A[</a:t>
            </a:r>
            <a:r>
              <a:rPr lang="en-US" dirty="0" err="1"/>
              <a:t>i</a:t>
            </a:r>
            <a:r>
              <a:rPr lang="en-US" dirty="0"/>
              <a:t>] at random.  Call this the </a:t>
            </a:r>
            <a:r>
              <a:rPr lang="en-US" dirty="0">
                <a:solidFill>
                  <a:srgbClr val="CF6E6C"/>
                </a:solidFill>
              </a:rPr>
              <a:t>pivot.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PARTITION</a:t>
            </a:r>
            <a:r>
              <a:rPr lang="en-US" dirty="0"/>
              <a:t> the rest of A into: </a:t>
            </a:r>
          </a:p>
          <a:p>
            <a:pPr lvl="2"/>
            <a:r>
              <a:rPr lang="en-US" sz="2400" dirty="0">
                <a:solidFill>
                  <a:schemeClr val="accent4"/>
                </a:solidFill>
              </a:rPr>
              <a:t>L (less than x) and </a:t>
            </a:r>
          </a:p>
          <a:p>
            <a:pPr lvl="2"/>
            <a:r>
              <a:rPr lang="en-US" sz="2400" dirty="0">
                <a:solidFill>
                  <a:schemeClr val="accent4"/>
                </a:solidFill>
              </a:rPr>
              <a:t>R (greater than x)</a:t>
            </a:r>
          </a:p>
          <a:p>
            <a:pPr lvl="1"/>
            <a:r>
              <a:rPr lang="en-US" dirty="0"/>
              <a:t>Replace A with  [L, x, R]  </a:t>
            </a:r>
            <a:r>
              <a:rPr lang="en-US" dirty="0">
                <a:solidFill>
                  <a:schemeClr val="accent4"/>
                </a:solidFill>
              </a:rPr>
              <a:t>(that is, rearrange A in this order)</a:t>
            </a:r>
          </a:p>
          <a:p>
            <a:pPr lvl="1"/>
            <a:r>
              <a:rPr lang="en-US" dirty="0" err="1"/>
              <a:t>QuickSort</a:t>
            </a:r>
            <a:r>
              <a:rPr lang="en-US" dirty="0"/>
              <a:t>(L) </a:t>
            </a:r>
          </a:p>
          <a:p>
            <a:pPr lvl="1"/>
            <a:r>
              <a:rPr lang="en-US" dirty="0" err="1"/>
              <a:t>QuickSort</a:t>
            </a:r>
            <a:r>
              <a:rPr lang="en-US" dirty="0"/>
              <a:t>(R)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7999" y="3340100"/>
            <a:ext cx="35560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/>
              <a:t>In this case, </a:t>
            </a:r>
            <a:r>
              <a:rPr lang="en-US" sz="2400" b="1" dirty="0"/>
              <a:t>yes</a:t>
            </a:r>
            <a:r>
              <a:rPr lang="en-US" sz="2400" dirty="0"/>
              <a:t>.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We need to argue that the running time is dominated by the time to do comparisons.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See lecture notes.</a:t>
            </a:r>
          </a:p>
        </p:txBody>
      </p:sp>
    </p:spTree>
    <p:extLst>
      <p:ext uri="{BB962C8B-B14F-4D97-AF65-F5344CB8AC3E}">
        <p14:creationId xmlns:p14="http://schemas.microsoft.com/office/powerpoint/2010/main" val="58578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we learned?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68215" cy="4351338"/>
          </a:xfrm>
        </p:spPr>
        <p:txBody>
          <a:bodyPr/>
          <a:lstStyle/>
          <a:p>
            <a:r>
              <a:rPr lang="en-US" dirty="0"/>
              <a:t>The expected running time of </a:t>
            </a:r>
            <a:r>
              <a:rPr lang="en-US" dirty="0" err="1"/>
              <a:t>QuickSort</a:t>
            </a:r>
            <a:r>
              <a:rPr lang="en-US" dirty="0"/>
              <a:t> is O(n log(n))</a:t>
            </a:r>
          </a:p>
        </p:txBody>
      </p:sp>
    </p:spTree>
    <p:extLst>
      <p:ext uri="{BB962C8B-B14F-4D97-AF65-F5344CB8AC3E}">
        <p14:creationId xmlns:p14="http://schemas.microsoft.com/office/powerpoint/2010/main" val="14893234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77" y="93278"/>
            <a:ext cx="8119934" cy="1325563"/>
          </a:xfrm>
        </p:spPr>
        <p:txBody>
          <a:bodyPr/>
          <a:lstStyle/>
          <a:p>
            <a:r>
              <a:rPr lang="en-US" dirty="0"/>
              <a:t>Worst-case running time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479" y="1317633"/>
            <a:ext cx="7886700" cy="2479675"/>
          </a:xfrm>
        </p:spPr>
        <p:txBody>
          <a:bodyPr/>
          <a:lstStyle/>
          <a:p>
            <a:r>
              <a:rPr lang="en-US" dirty="0"/>
              <a:t>Suppose that an adversary is choosing the “random” pivots for you.</a:t>
            </a:r>
          </a:p>
          <a:p>
            <a:r>
              <a:rPr lang="en-US" dirty="0"/>
              <a:t>Then the running time might be O(n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E.g., they’d choose to implement </a:t>
            </a:r>
            <a:r>
              <a:rPr lang="en-US" dirty="0" err="1">
                <a:solidFill>
                  <a:schemeClr val="accent4"/>
                </a:solidFill>
              </a:rPr>
              <a:t>SlowSort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>
                <a:solidFill>
                  <a:srgbClr val="CF6E6C"/>
                </a:solidFill>
              </a:rPr>
              <a:t>In practice, this doesn’t usually happen.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20744" y="4580742"/>
            <a:ext cx="2981833" cy="22772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122" y="3281470"/>
            <a:ext cx="974455" cy="129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7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Randomized algorithms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81050" y="1690689"/>
            <a:ext cx="8401050" cy="1527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make some random choices during the algorithm.</a:t>
            </a:r>
          </a:p>
          <a:p>
            <a:r>
              <a:rPr lang="en-US" dirty="0"/>
              <a:t>We hope the algorithm works.</a:t>
            </a:r>
          </a:p>
          <a:p>
            <a:r>
              <a:rPr lang="en-US" dirty="0"/>
              <a:t>We hope the algorithm is fast.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725" y="4208702"/>
            <a:ext cx="3066143" cy="2146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2763" y="3712430"/>
            <a:ext cx="4568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a typeface="Courier" charset="0"/>
                <a:cs typeface="Courier" charset="0"/>
              </a:rPr>
              <a:t>E.g., </a:t>
            </a:r>
            <a:r>
              <a:rPr lang="en-US" sz="2400" b="1" dirty="0">
                <a:latin typeface="Courier" charset="0"/>
                <a:ea typeface="Courier" charset="0"/>
                <a:cs typeface="Courier" charset="0"/>
              </a:rPr>
              <a:t>Select</a:t>
            </a:r>
            <a:r>
              <a:rPr lang="en-US" sz="2400" dirty="0"/>
              <a:t> with a random pivot is a randomized algorithm.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Always works (aka, is correct).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Probably fast.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59F9CC-032E-5A41-9FB3-DFFE941477D9}"/>
              </a:ext>
            </a:extLst>
          </p:cNvPr>
          <p:cNvSpPr txBox="1"/>
          <p:nvPr/>
        </p:nvSpPr>
        <p:spPr>
          <a:xfrm>
            <a:off x="5869459" y="2245001"/>
            <a:ext cx="2879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For today we will look at algorithms that always work and are probably fast. These are called “Las Vegas”.</a:t>
            </a:r>
          </a:p>
        </p:txBody>
      </p:sp>
    </p:spTree>
    <p:extLst>
      <p:ext uri="{BB962C8B-B14F-4D97-AF65-F5344CB8AC3E}">
        <p14:creationId xmlns:p14="http://schemas.microsoft.com/office/powerpoint/2010/main" val="75780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50" y="-275696"/>
            <a:ext cx="7886700" cy="1325563"/>
          </a:xfrm>
        </p:spPr>
        <p:txBody>
          <a:bodyPr/>
          <a:lstStyle/>
          <a:p>
            <a:r>
              <a:rPr lang="en-US" dirty="0"/>
              <a:t>How should we implement this?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796" y="1049867"/>
            <a:ext cx="8038471" cy="597036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000" dirty="0"/>
              <a:t>Our pseudocode is easy to understand and analyze, but is not a good way to implement this algorithm.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Instead, implement it </a:t>
            </a:r>
            <a:r>
              <a:rPr lang="en-US" b="1" dirty="0">
                <a:solidFill>
                  <a:schemeClr val="accent4"/>
                </a:solidFill>
              </a:rPr>
              <a:t>in-place</a:t>
            </a:r>
            <a:r>
              <a:rPr lang="en-US" dirty="0"/>
              <a:t> (without separate L and R)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You may have seen this in CS 106b.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Here are some Hungarian Folk Dancers showing you how it’s done: </a:t>
            </a:r>
            <a:r>
              <a:rPr lang="en-US" dirty="0">
                <a:solidFill>
                  <a:srgbClr val="0026FF"/>
                </a:solidFill>
                <a:hlinkClick r:id="rId2"/>
              </a:rPr>
              <a:t>https://www.youtube.com/watch?v=ywWBy6J5gz8</a:t>
            </a:r>
            <a:endParaRPr lang="en-US" dirty="0">
              <a:solidFill>
                <a:srgbClr val="0026FF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dirty="0"/>
              <a:t>Check out Python notebook for Lecture 5 for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two different ways.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67651" y="2132227"/>
            <a:ext cx="5715394" cy="2493769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QuickSort</a:t>
            </a:r>
            <a:r>
              <a:rPr lang="en-US" dirty="0"/>
              <a:t>(A):</a:t>
            </a:r>
          </a:p>
          <a:p>
            <a:pPr lvl="1"/>
            <a:r>
              <a:rPr lang="en-US" b="1" dirty="0"/>
              <a:t>If </a:t>
            </a:r>
            <a:r>
              <a:rPr lang="en-US" dirty="0" err="1"/>
              <a:t>len</a:t>
            </a:r>
            <a:r>
              <a:rPr lang="en-US" dirty="0"/>
              <a:t>(A) &lt;= 1:</a:t>
            </a:r>
          </a:p>
          <a:p>
            <a:pPr lvl="2"/>
            <a:r>
              <a:rPr lang="en-US" sz="2400" b="1" dirty="0"/>
              <a:t>return</a:t>
            </a:r>
            <a:r>
              <a:rPr lang="en-US" sz="2400" dirty="0"/>
              <a:t> </a:t>
            </a:r>
          </a:p>
          <a:p>
            <a:pPr lvl="1"/>
            <a:r>
              <a:rPr lang="en-US" dirty="0"/>
              <a:t>Pick some x = A[</a:t>
            </a:r>
            <a:r>
              <a:rPr lang="en-US" dirty="0" err="1"/>
              <a:t>i</a:t>
            </a:r>
            <a:r>
              <a:rPr lang="en-US" dirty="0"/>
              <a:t>] at random.  Call this the </a:t>
            </a:r>
            <a:r>
              <a:rPr lang="en-US" dirty="0">
                <a:solidFill>
                  <a:srgbClr val="CF6E6C"/>
                </a:solidFill>
              </a:rPr>
              <a:t>pivot</a:t>
            </a:r>
            <a:r>
              <a:rPr lang="en-US" dirty="0"/>
              <a:t>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PARTITION</a:t>
            </a:r>
            <a:r>
              <a:rPr lang="en-US" dirty="0"/>
              <a:t> the rest of A into: </a:t>
            </a:r>
          </a:p>
          <a:p>
            <a:pPr lvl="2"/>
            <a:r>
              <a:rPr lang="en-US" sz="2400" dirty="0">
                <a:solidFill>
                  <a:schemeClr val="accent4"/>
                </a:solidFill>
              </a:rPr>
              <a:t>L (less than x) and </a:t>
            </a:r>
          </a:p>
          <a:p>
            <a:pPr lvl="2"/>
            <a:r>
              <a:rPr lang="en-US" sz="2400" dirty="0">
                <a:solidFill>
                  <a:schemeClr val="accent4"/>
                </a:solidFill>
              </a:rPr>
              <a:t>R (greater than x)</a:t>
            </a:r>
          </a:p>
          <a:p>
            <a:pPr lvl="1"/>
            <a:r>
              <a:rPr lang="en-US" dirty="0"/>
              <a:t>Replace A with  [L, x, R]  </a:t>
            </a:r>
            <a:r>
              <a:rPr lang="en-US" dirty="0">
                <a:solidFill>
                  <a:schemeClr val="accent4"/>
                </a:solidFill>
              </a:rPr>
              <a:t>(that is, rearrange A in this order)</a:t>
            </a:r>
          </a:p>
          <a:p>
            <a:pPr lvl="1"/>
            <a:r>
              <a:rPr lang="en-US" dirty="0" err="1"/>
              <a:t>QuickSort</a:t>
            </a:r>
            <a:r>
              <a:rPr lang="en-US" dirty="0"/>
              <a:t>(L) </a:t>
            </a:r>
          </a:p>
          <a:p>
            <a:pPr lvl="1"/>
            <a:r>
              <a:rPr lang="en-US" dirty="0" err="1"/>
              <a:t>QuickSort</a:t>
            </a:r>
            <a:r>
              <a:rPr lang="en-US" dirty="0"/>
              <a:t>(R)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05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904189" y="2573217"/>
            <a:ext cx="6396728" cy="1325563"/>
          </a:xfrm>
        </p:spPr>
        <p:txBody>
          <a:bodyPr>
            <a:normAutofit/>
          </a:bodyPr>
          <a:lstStyle/>
          <a:p>
            <a:r>
              <a:rPr lang="en-US" sz="4000" dirty="0"/>
              <a:t>A better way to do Partition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205540" y="543902"/>
            <a:ext cx="4129549" cy="606476"/>
            <a:chOff x="1120876" y="1325563"/>
            <a:chExt cx="4232781" cy="753960"/>
          </a:xfrm>
        </p:grpSpPr>
        <p:sp>
          <p:nvSpPr>
            <p:cNvPr id="5" name="Rectangle 4"/>
            <p:cNvSpPr/>
            <p:nvPr/>
          </p:nvSpPr>
          <p:spPr>
            <a:xfrm>
              <a:off x="1120876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725559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330242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934925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539608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44291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748974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05540" y="1470913"/>
            <a:ext cx="4129549" cy="606476"/>
            <a:chOff x="1120876" y="1325563"/>
            <a:chExt cx="4232781" cy="753960"/>
          </a:xfrm>
        </p:grpSpPr>
        <p:sp>
          <p:nvSpPr>
            <p:cNvPr id="15" name="Rectangle 14"/>
            <p:cNvSpPr/>
            <p:nvPr/>
          </p:nvSpPr>
          <p:spPr>
            <a:xfrm>
              <a:off x="1120876" y="1325563"/>
              <a:ext cx="604683" cy="7539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725559" y="1325563"/>
              <a:ext cx="604683" cy="7539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330242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934925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539608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144291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748974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205541" y="3091098"/>
            <a:ext cx="4129549" cy="606476"/>
            <a:chOff x="1120876" y="1325563"/>
            <a:chExt cx="4232781" cy="753960"/>
          </a:xfrm>
        </p:grpSpPr>
        <p:sp>
          <p:nvSpPr>
            <p:cNvPr id="24" name="Rectangle 23"/>
            <p:cNvSpPr/>
            <p:nvPr/>
          </p:nvSpPr>
          <p:spPr>
            <a:xfrm>
              <a:off x="1120876" y="1325563"/>
              <a:ext cx="604683" cy="7539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725559" y="1325563"/>
              <a:ext cx="604683" cy="7539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330242" y="1325563"/>
              <a:ext cx="604683" cy="7539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934925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539608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144291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748974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205541" y="4018109"/>
            <a:ext cx="4129549" cy="606476"/>
            <a:chOff x="1120876" y="1325563"/>
            <a:chExt cx="4232781" cy="753960"/>
          </a:xfrm>
        </p:grpSpPr>
        <p:sp>
          <p:nvSpPr>
            <p:cNvPr id="33" name="Rectangle 32"/>
            <p:cNvSpPr/>
            <p:nvPr/>
          </p:nvSpPr>
          <p:spPr>
            <a:xfrm>
              <a:off x="1120876" y="1325563"/>
              <a:ext cx="604683" cy="7539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725559" y="1325563"/>
              <a:ext cx="604683" cy="7539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330242" y="1325563"/>
              <a:ext cx="604683" cy="7539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934925" y="1325563"/>
              <a:ext cx="604683" cy="7539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539608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144291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748974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205540" y="4945120"/>
            <a:ext cx="4129549" cy="606476"/>
            <a:chOff x="1120876" y="1325563"/>
            <a:chExt cx="4232781" cy="753960"/>
          </a:xfrm>
        </p:grpSpPr>
        <p:sp>
          <p:nvSpPr>
            <p:cNvPr id="42" name="Rectangle 41"/>
            <p:cNvSpPr/>
            <p:nvPr/>
          </p:nvSpPr>
          <p:spPr>
            <a:xfrm>
              <a:off x="1120876" y="1325563"/>
              <a:ext cx="604683" cy="7539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725559" y="1325563"/>
              <a:ext cx="604683" cy="7539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330242" y="1325563"/>
              <a:ext cx="604683" cy="7539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934925" y="1325563"/>
              <a:ext cx="604683" cy="7539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539608" y="1325563"/>
              <a:ext cx="604683" cy="7539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144291" y="1325563"/>
              <a:ext cx="604683" cy="7539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748974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205540" y="5872131"/>
            <a:ext cx="4129549" cy="606476"/>
            <a:chOff x="1120876" y="1325563"/>
            <a:chExt cx="4232781" cy="753960"/>
          </a:xfrm>
        </p:grpSpPr>
        <p:sp>
          <p:nvSpPr>
            <p:cNvPr id="51" name="Rectangle 50"/>
            <p:cNvSpPr/>
            <p:nvPr/>
          </p:nvSpPr>
          <p:spPr>
            <a:xfrm>
              <a:off x="1120876" y="1325563"/>
              <a:ext cx="604683" cy="7539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725559" y="1325563"/>
              <a:ext cx="604683" cy="7539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330242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934925" y="1325563"/>
              <a:ext cx="604683" cy="7539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539608" y="1325563"/>
              <a:ext cx="604683" cy="7539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144291" y="1325563"/>
              <a:ext cx="604683" cy="7539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748974" y="1325563"/>
              <a:ext cx="604683" cy="7539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8</a:t>
              </a:r>
            </a:p>
          </p:txBody>
        </p:sp>
      </p:grpSp>
      <p:cxnSp>
        <p:nvCxnSpPr>
          <p:cNvPr id="59" name="Straight Connector 58"/>
          <p:cNvCxnSpPr/>
          <p:nvPr/>
        </p:nvCxnSpPr>
        <p:spPr>
          <a:xfrm>
            <a:off x="973140" y="356745"/>
            <a:ext cx="0" cy="943897"/>
          </a:xfrm>
          <a:prstGeom prst="line">
            <a:avLst/>
          </a:prstGeom>
          <a:ln w="76200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102304" y="356746"/>
            <a:ext cx="0" cy="943897"/>
          </a:xfrm>
          <a:prstGeom prst="line">
            <a:avLst/>
          </a:prstGeom>
          <a:ln w="76200">
            <a:solidFill>
              <a:srgbClr val="002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1205540" y="1300643"/>
            <a:ext cx="0" cy="943897"/>
          </a:xfrm>
          <a:prstGeom prst="line">
            <a:avLst/>
          </a:prstGeom>
          <a:ln w="76200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2380495" y="1312610"/>
            <a:ext cx="0" cy="943897"/>
          </a:xfrm>
          <a:prstGeom prst="line">
            <a:avLst/>
          </a:prstGeom>
          <a:ln w="76200">
            <a:solidFill>
              <a:srgbClr val="002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1795475" y="2922387"/>
            <a:ext cx="0" cy="943897"/>
          </a:xfrm>
          <a:prstGeom prst="line">
            <a:avLst/>
          </a:prstGeom>
          <a:ln w="76200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2975346" y="2922387"/>
            <a:ext cx="0" cy="943897"/>
          </a:xfrm>
          <a:prstGeom prst="line">
            <a:avLst/>
          </a:prstGeom>
          <a:ln w="76200">
            <a:solidFill>
              <a:srgbClr val="002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2370664" y="3866284"/>
            <a:ext cx="0" cy="943897"/>
          </a:xfrm>
          <a:prstGeom prst="line">
            <a:avLst/>
          </a:prstGeom>
          <a:ln w="76200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3555450" y="3849397"/>
            <a:ext cx="0" cy="943897"/>
          </a:xfrm>
          <a:prstGeom prst="line">
            <a:avLst/>
          </a:prstGeom>
          <a:ln w="76200">
            <a:solidFill>
              <a:srgbClr val="002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ounded Rectangle 93"/>
          <p:cNvSpPr/>
          <p:nvPr/>
        </p:nvSpPr>
        <p:spPr>
          <a:xfrm>
            <a:off x="4612416" y="368713"/>
            <a:ext cx="870155" cy="943897"/>
          </a:xfrm>
          <a:prstGeom prst="roundRect">
            <a:avLst/>
          </a:prstGeom>
          <a:noFill/>
          <a:ln w="76200">
            <a:solidFill>
              <a:srgbClr val="CF6E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5484711" y="143792"/>
            <a:ext cx="1209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F6E6C"/>
                </a:solidFill>
              </a:rPr>
              <a:t>Pivot</a:t>
            </a:r>
          </a:p>
        </p:txBody>
      </p:sp>
      <p:cxnSp>
        <p:nvCxnSpPr>
          <p:cNvPr id="96" name="Straight Connector 95"/>
          <p:cNvCxnSpPr/>
          <p:nvPr/>
        </p:nvCxnSpPr>
        <p:spPr>
          <a:xfrm>
            <a:off x="2385414" y="4793294"/>
            <a:ext cx="0" cy="943897"/>
          </a:xfrm>
          <a:prstGeom prst="line">
            <a:avLst/>
          </a:prstGeom>
          <a:ln w="76200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4745153" y="4776409"/>
            <a:ext cx="0" cy="943897"/>
          </a:xfrm>
          <a:prstGeom prst="line">
            <a:avLst/>
          </a:prstGeom>
          <a:ln w="76200">
            <a:solidFill>
              <a:srgbClr val="002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Freeform 117"/>
          <p:cNvSpPr/>
          <p:nvPr/>
        </p:nvSpPr>
        <p:spPr>
          <a:xfrm>
            <a:off x="1480956" y="2182765"/>
            <a:ext cx="1240557" cy="440317"/>
          </a:xfrm>
          <a:custGeom>
            <a:avLst/>
            <a:gdLst>
              <a:gd name="connsiteX0" fmla="*/ 49057 w 1240557"/>
              <a:gd name="connsiteY0" fmla="*/ 0 h 314331"/>
              <a:gd name="connsiteX1" fmla="*/ 122799 w 1240557"/>
              <a:gd name="connsiteY1" fmla="*/ 280220 h 314331"/>
              <a:gd name="connsiteX2" fmla="*/ 1110940 w 1240557"/>
              <a:gd name="connsiteY2" fmla="*/ 280220 h 314331"/>
              <a:gd name="connsiteX3" fmla="*/ 1228928 w 1240557"/>
              <a:gd name="connsiteY3" fmla="*/ 14749 h 31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0557" h="314331">
                <a:moveTo>
                  <a:pt x="49057" y="0"/>
                </a:moveTo>
                <a:cubicBezTo>
                  <a:pt x="-2562" y="116758"/>
                  <a:pt x="-54181" y="233517"/>
                  <a:pt x="122799" y="280220"/>
                </a:cubicBezTo>
                <a:cubicBezTo>
                  <a:pt x="299779" y="326923"/>
                  <a:pt x="926585" y="324465"/>
                  <a:pt x="1110940" y="280220"/>
                </a:cubicBezTo>
                <a:cubicBezTo>
                  <a:pt x="1295295" y="235975"/>
                  <a:pt x="1228928" y="14749"/>
                  <a:pt x="1228928" y="14749"/>
                </a:cubicBezTo>
              </a:path>
            </a:pathLst>
          </a:custGeom>
          <a:noFill/>
          <a:ln w="28575">
            <a:solidFill>
              <a:srgbClr val="CF6E6C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2754112" y="2269045"/>
            <a:ext cx="1401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F6E6C"/>
                </a:solidFill>
              </a:rPr>
              <a:t>Swap!</a:t>
            </a:r>
          </a:p>
        </p:txBody>
      </p:sp>
      <p:grpSp>
        <p:nvGrpSpPr>
          <p:cNvPr id="128" name="Group 127"/>
          <p:cNvGrpSpPr/>
          <p:nvPr/>
        </p:nvGrpSpPr>
        <p:grpSpPr>
          <a:xfrm>
            <a:off x="6087963" y="1179871"/>
            <a:ext cx="3583867" cy="4984955"/>
            <a:chOff x="6032081" y="1179871"/>
            <a:chExt cx="3583867" cy="4984955"/>
          </a:xfrm>
        </p:grpSpPr>
        <p:sp>
          <p:nvSpPr>
            <p:cNvPr id="127" name="Rounded Rectangle 126"/>
            <p:cNvSpPr/>
            <p:nvPr/>
          </p:nvSpPr>
          <p:spPr>
            <a:xfrm>
              <a:off x="6032081" y="1179871"/>
              <a:ext cx="3583867" cy="4984955"/>
            </a:xfrm>
            <a:prstGeom prst="roundRect">
              <a:avLst/>
            </a:prstGeom>
            <a:solidFill>
              <a:srgbClr val="E6FCC7"/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6" name="Group 125"/>
            <p:cNvGrpSpPr/>
            <p:nvPr/>
          </p:nvGrpSpPr>
          <p:grpSpPr>
            <a:xfrm>
              <a:off x="6292619" y="1479667"/>
              <a:ext cx="2792377" cy="4419752"/>
              <a:chOff x="6231172" y="1368039"/>
              <a:chExt cx="2792377" cy="4419752"/>
            </a:xfrm>
          </p:grpSpPr>
          <p:sp>
            <p:nvSpPr>
              <p:cNvPr id="99" name="TextBox 98"/>
              <p:cNvSpPr txBox="1"/>
              <p:nvPr/>
            </p:nvSpPr>
            <p:spPr>
              <a:xfrm>
                <a:off x="6231172" y="1550806"/>
                <a:ext cx="227125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Initialize       and </a:t>
                </a:r>
              </a:p>
            </p:txBody>
          </p:sp>
          <p:cxnSp>
            <p:nvCxnSpPr>
              <p:cNvPr id="100" name="Straight Connector 99"/>
              <p:cNvCxnSpPr/>
              <p:nvPr/>
            </p:nvCxnSpPr>
            <p:spPr>
              <a:xfrm>
                <a:off x="7366797" y="1416388"/>
                <a:ext cx="1" cy="653092"/>
              </a:xfrm>
              <a:prstGeom prst="line">
                <a:avLst/>
              </a:prstGeom>
              <a:ln w="76200">
                <a:solidFill>
                  <a:srgbClr val="FF64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>
                <a:off x="8163834" y="1368039"/>
                <a:ext cx="1" cy="653092"/>
              </a:xfrm>
              <a:prstGeom prst="line">
                <a:avLst/>
              </a:prstGeom>
              <a:ln w="76200">
                <a:solidFill>
                  <a:srgbClr val="002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/>
            </p:nvSpPr>
            <p:spPr>
              <a:xfrm>
                <a:off x="6275422" y="2248176"/>
                <a:ext cx="218275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Step    forward.</a:t>
                </a:r>
              </a:p>
            </p:txBody>
          </p:sp>
          <p:cxnSp>
            <p:nvCxnSpPr>
              <p:cNvPr id="104" name="Straight Connector 103"/>
              <p:cNvCxnSpPr/>
              <p:nvPr/>
            </p:nvCxnSpPr>
            <p:spPr>
              <a:xfrm>
                <a:off x="6915142" y="2121685"/>
                <a:ext cx="1" cy="653092"/>
              </a:xfrm>
              <a:prstGeom prst="line">
                <a:avLst/>
              </a:prstGeom>
              <a:ln w="76200">
                <a:solidFill>
                  <a:srgbClr val="002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TextBox 104"/>
              <p:cNvSpPr txBox="1"/>
              <p:nvPr/>
            </p:nvSpPr>
            <p:spPr>
              <a:xfrm>
                <a:off x="6275422" y="2941325"/>
                <a:ext cx="2748127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When    sees something smaller than the pivot, </a:t>
                </a:r>
                <a:r>
                  <a:rPr lang="en-US" sz="2000" b="1" dirty="0">
                    <a:solidFill>
                      <a:srgbClr val="CF6E6C"/>
                    </a:solidFill>
                  </a:rPr>
                  <a:t>swap</a:t>
                </a:r>
                <a:r>
                  <a:rPr lang="en-US" sz="2000" dirty="0"/>
                  <a:t> the things ahead of the bars and </a:t>
                </a:r>
                <a:r>
                  <a:rPr lang="en-US" sz="2000"/>
                  <a:t>increment both bars.</a:t>
                </a:r>
                <a:endParaRPr lang="en-US" sz="2000" dirty="0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6231172" y="4772128"/>
                <a:ext cx="274812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Repeat till the end, then put the pivot in the right place.</a:t>
                </a:r>
              </a:p>
            </p:txBody>
          </p:sp>
          <p:cxnSp>
            <p:nvCxnSpPr>
              <p:cNvPr id="120" name="Straight Connector 119"/>
              <p:cNvCxnSpPr/>
              <p:nvPr/>
            </p:nvCxnSpPr>
            <p:spPr>
              <a:xfrm>
                <a:off x="7093967" y="2941325"/>
                <a:ext cx="5539" cy="373597"/>
              </a:xfrm>
              <a:prstGeom prst="line">
                <a:avLst/>
              </a:prstGeom>
              <a:ln w="76200">
                <a:solidFill>
                  <a:srgbClr val="002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9" name="TextBox 128"/>
          <p:cNvSpPr txBox="1"/>
          <p:nvPr/>
        </p:nvSpPr>
        <p:spPr>
          <a:xfrm>
            <a:off x="5362008" y="6189805"/>
            <a:ext cx="374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See lecture 5 Python notebook.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13874" y="466331"/>
            <a:ext cx="3642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Choose it randomly, then swap it with the last one, so it’s at the end.</a:t>
            </a:r>
          </a:p>
        </p:txBody>
      </p:sp>
    </p:spTree>
    <p:extLst>
      <p:ext uri="{BB962C8B-B14F-4D97-AF65-F5344CB8AC3E}">
        <p14:creationId xmlns:p14="http://schemas.microsoft.com/office/powerpoint/2010/main" val="52031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206" y="196351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QuickSort</a:t>
            </a:r>
            <a:r>
              <a:rPr lang="en-US" dirty="0"/>
              <a:t> vs. </a:t>
            </a:r>
            <a:br>
              <a:rPr lang="en-US" dirty="0"/>
            </a:br>
            <a:r>
              <a:rPr lang="en-US" dirty="0"/>
              <a:t>smarter </a:t>
            </a:r>
            <a:r>
              <a:rPr lang="en-US" dirty="0" err="1"/>
              <a:t>QuickSort</a:t>
            </a:r>
            <a:r>
              <a:rPr lang="en-US" dirty="0"/>
              <a:t> vs.</a:t>
            </a:r>
            <a:br>
              <a:rPr lang="en-US" dirty="0"/>
            </a:br>
            <a:r>
              <a:rPr lang="en-US" dirty="0" err="1"/>
              <a:t>Mergesort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All seem pretty comparable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704" y="-20124"/>
            <a:ext cx="2170165" cy="1710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460" y="767262"/>
            <a:ext cx="2246540" cy="7546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85243" y="1544514"/>
            <a:ext cx="368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See Python notebook for Lecture 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60791" y="4774304"/>
            <a:ext cx="22799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In-place partition function uses less space, and also is a smidge faster in this implementation.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60791" y="2216850"/>
            <a:ext cx="22562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Hoare Partition is a different way of doing it (c.f. CLRS Problem 7-1), which you might have seen elsewhere.  You are not responsible for knowing it for this class.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9D426F-08FD-524C-9966-19B422F790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999" y="2527821"/>
            <a:ext cx="6272212" cy="4161077"/>
          </a:xfrm>
          <a:prstGeom prst="rect">
            <a:avLst/>
          </a:prstGeom>
        </p:spPr>
      </p:pic>
      <p:cxnSp>
        <p:nvCxnSpPr>
          <p:cNvPr id="10" name="Straight Connector 9"/>
          <p:cNvCxnSpPr>
            <a:cxnSpLocks/>
          </p:cNvCxnSpPr>
          <p:nvPr/>
        </p:nvCxnSpPr>
        <p:spPr>
          <a:xfrm flipH="1" flipV="1">
            <a:off x="5686816" y="4032732"/>
            <a:ext cx="1150221" cy="802833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16A04E1-FDC2-5746-8B74-EAAE1E5CD7F9}"/>
              </a:ext>
            </a:extLst>
          </p:cNvPr>
          <p:cNvSpPr/>
          <p:nvPr/>
        </p:nvSpPr>
        <p:spPr>
          <a:xfrm>
            <a:off x="3031299" y="3444658"/>
            <a:ext cx="1149257" cy="200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  <p:bldP spid="7" grpId="0"/>
      <p:bldP spid="8" grpId="0"/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31" y="50799"/>
            <a:ext cx="7886700" cy="1017215"/>
          </a:xfrm>
        </p:spPr>
        <p:txBody>
          <a:bodyPr/>
          <a:lstStyle/>
          <a:p>
            <a:r>
              <a:rPr lang="en-US" dirty="0" err="1"/>
              <a:t>QuickSort</a:t>
            </a:r>
            <a:r>
              <a:rPr lang="en-US" dirty="0"/>
              <a:t> vs </a:t>
            </a:r>
            <a:r>
              <a:rPr lang="en-US" dirty="0" err="1"/>
              <a:t>MergeSort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1964999"/>
              </p:ext>
            </p:extLst>
          </p:nvPr>
        </p:nvGraphicFramePr>
        <p:xfrm>
          <a:off x="319730" y="1096118"/>
          <a:ext cx="7095867" cy="55534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7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7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11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5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QuickSort</a:t>
                      </a:r>
                      <a:r>
                        <a:rPr lang="en-US" dirty="0"/>
                        <a:t> (random pivot)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MergeSort</a:t>
                      </a:r>
                      <a:r>
                        <a:rPr lang="en-US" dirty="0"/>
                        <a:t> (deterministic)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768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Running</a:t>
                      </a:r>
                      <a:r>
                        <a:rPr lang="en-US" baseline="0" dirty="0"/>
                        <a:t> time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/>
                        <a:t>Worst-case: O(n</a:t>
                      </a:r>
                      <a:r>
                        <a:rPr lang="en-US" baseline="30000" dirty="0"/>
                        <a:t>2</a:t>
                      </a:r>
                      <a:r>
                        <a:rPr lang="en-US" baseline="0" dirty="0"/>
                        <a:t>)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baseline="0" dirty="0"/>
                        <a:t>Expected: O(n log(n))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Worst-case:</a:t>
                      </a:r>
                      <a:r>
                        <a:rPr lang="en-US" baseline="0" dirty="0"/>
                        <a:t> O(n log(n))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768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Used by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/>
                        <a:t>Java</a:t>
                      </a:r>
                      <a:r>
                        <a:rPr lang="en-US" baseline="0" dirty="0"/>
                        <a:t> for primitive types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baseline="0" dirty="0"/>
                        <a:t>C </a:t>
                      </a:r>
                      <a:r>
                        <a:rPr lang="en-US" baseline="0" dirty="0" err="1"/>
                        <a:t>qsort</a:t>
                      </a:r>
                      <a:endParaRPr lang="en-US" baseline="0" dirty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baseline="0" dirty="0"/>
                        <a:t>Unix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baseline="0" dirty="0"/>
                        <a:t>g++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/>
                        <a:t>Java for objects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/>
                        <a:t>Perl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/>
                        <a:t>Python (variant of it called </a:t>
                      </a:r>
                      <a:r>
                        <a:rPr lang="en-US" dirty="0" err="1"/>
                        <a:t>Timsort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768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In-Place?</a:t>
                      </a:r>
                    </a:p>
                    <a:p>
                      <a:pPr algn="ctr"/>
                      <a:r>
                        <a:rPr lang="en-US" dirty="0"/>
                        <a:t> </a:t>
                      </a:r>
                      <a:r>
                        <a:rPr lang="en-US" sz="1400" dirty="0"/>
                        <a:t>(With</a:t>
                      </a:r>
                      <a:r>
                        <a:rPr lang="en-US" sz="1400" baseline="0" dirty="0"/>
                        <a:t> O(log(n)) extra bits of memory)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Yes, pretty easily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easily* if you want to maintain</a:t>
                      </a:r>
                      <a:r>
                        <a:rPr lang="en-US" baseline="0" dirty="0"/>
                        <a:t> both stability and runtime.</a:t>
                      </a:r>
                    </a:p>
                    <a:p>
                      <a:r>
                        <a:rPr lang="en-US" sz="1400" baseline="0" dirty="0"/>
                        <a:t>(But pretty easily if you can sacrifice runtime).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768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Stable?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768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Other Pros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Good cache locality if implemented for arrays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Merge step is really</a:t>
                      </a:r>
                      <a:r>
                        <a:rPr lang="en-US" baseline="0" dirty="0"/>
                        <a:t> efficient with linked lists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Left Brace 5"/>
          <p:cNvSpPr/>
          <p:nvPr/>
        </p:nvSpPr>
        <p:spPr>
          <a:xfrm rot="10800000">
            <a:off x="7415597" y="1748973"/>
            <a:ext cx="715148" cy="741405"/>
          </a:xfrm>
          <a:prstGeom prst="leftBrac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5400000">
            <a:off x="7427268" y="1796376"/>
            <a:ext cx="1927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4"/>
                </a:solidFill>
              </a:rPr>
              <a:t>Understand this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8" name="Left Brace 7"/>
          <p:cNvSpPr/>
          <p:nvPr/>
        </p:nvSpPr>
        <p:spPr>
          <a:xfrm rot="10800000">
            <a:off x="7415597" y="2490377"/>
            <a:ext cx="680388" cy="4254639"/>
          </a:xfrm>
          <a:prstGeom prst="leftBrac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5400000">
            <a:off x="7368234" y="4286714"/>
            <a:ext cx="2322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These are just for fun. (Not on exam).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35329" y="52167"/>
            <a:ext cx="29263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*What if you want O(n log(n)) worst-case runtime and stability?  Check out “Block Sort” on Wikipedia!</a:t>
            </a:r>
          </a:p>
        </p:txBody>
      </p:sp>
    </p:spTree>
    <p:extLst>
      <p:ext uri="{BB962C8B-B14F-4D97-AF65-F5344CB8AC3E}">
        <p14:creationId xmlns:p14="http://schemas.microsoft.com/office/powerpoint/2010/main" val="17668402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659" y="2536311"/>
            <a:ext cx="2085611" cy="18744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670398" cy="4672254"/>
          </a:xfrm>
        </p:spPr>
        <p:txBody>
          <a:bodyPr>
            <a:normAutofit/>
          </a:bodyPr>
          <a:lstStyle/>
          <a:p>
            <a:r>
              <a:rPr lang="en-US" dirty="0"/>
              <a:t>How do we analyze randomized algorithms?</a:t>
            </a:r>
          </a:p>
          <a:p>
            <a:r>
              <a:rPr lang="en-US" dirty="0"/>
              <a:t>A few randomized algorithms for sorting.</a:t>
            </a:r>
          </a:p>
          <a:p>
            <a:pPr lvl="1"/>
            <a:r>
              <a:rPr lang="en-US" dirty="0" err="1">
                <a:solidFill>
                  <a:schemeClr val="accent4"/>
                </a:solidFill>
              </a:rPr>
              <a:t>BogoSort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 err="1">
                <a:solidFill>
                  <a:schemeClr val="accent4"/>
                </a:solidFill>
              </a:rPr>
              <a:t>QuickSort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err="1">
                <a:solidFill>
                  <a:schemeClr val="accent4"/>
                </a:solidFill>
              </a:rPr>
              <a:t>BogoSort</a:t>
            </a:r>
            <a:r>
              <a:rPr lang="en-US" dirty="0"/>
              <a:t> is a pedagogical tool.</a:t>
            </a:r>
          </a:p>
          <a:p>
            <a:r>
              <a:rPr lang="en-US" dirty="0" err="1">
                <a:solidFill>
                  <a:schemeClr val="accent4"/>
                </a:solidFill>
              </a:rPr>
              <a:t>QuickSort</a:t>
            </a:r>
            <a:r>
              <a:rPr lang="en-US" dirty="0"/>
              <a:t> is important to know.</a:t>
            </a:r>
            <a:r>
              <a:rPr lang="en-US" sz="1600" dirty="0">
                <a:solidFill>
                  <a:schemeClr val="accent4"/>
                </a:solidFill>
              </a:rPr>
              <a:t> (in contrast with </a:t>
            </a:r>
            <a:r>
              <a:rPr lang="en-US" sz="1600" dirty="0" err="1">
                <a:solidFill>
                  <a:schemeClr val="accent4"/>
                </a:solidFill>
              </a:rPr>
              <a:t>BogoSort</a:t>
            </a:r>
            <a:r>
              <a:rPr lang="mr-IN" sz="1600" dirty="0">
                <a:solidFill>
                  <a:schemeClr val="accent4"/>
                </a:solidFill>
              </a:rPr>
              <a:t>…</a:t>
            </a:r>
            <a:r>
              <a:rPr lang="en-US" sz="1600" dirty="0">
                <a:solidFill>
                  <a:schemeClr val="accent4"/>
                </a:solidFill>
              </a:rPr>
              <a:t>)</a:t>
            </a:r>
          </a:p>
        </p:txBody>
      </p:sp>
      <p:sp>
        <p:nvSpPr>
          <p:cNvPr id="5" name="Down Arrow 4"/>
          <p:cNvSpPr/>
          <p:nvPr/>
        </p:nvSpPr>
        <p:spPr>
          <a:xfrm rot="3984199">
            <a:off x="6531016" y="5360106"/>
            <a:ext cx="509286" cy="7523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200650" y="563992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Recap</a:t>
            </a:r>
          </a:p>
        </p:txBody>
      </p:sp>
    </p:spTree>
    <p:extLst>
      <p:ext uri="{BB962C8B-B14F-4D97-AF65-F5344CB8AC3E}">
        <p14:creationId xmlns:p14="http://schemas.microsoft.com/office/powerpoint/2010/main" val="4231079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measure the runtime of a </a:t>
            </a:r>
            <a:r>
              <a:rPr lang="en-US" dirty="0">
                <a:solidFill>
                  <a:schemeClr val="accent4"/>
                </a:solidFill>
              </a:rPr>
              <a:t>randomized algorithm?</a:t>
            </a:r>
          </a:p>
          <a:p>
            <a:pPr lvl="1"/>
            <a:r>
              <a:rPr lang="en-US" dirty="0"/>
              <a:t>Expected runtime</a:t>
            </a:r>
          </a:p>
          <a:p>
            <a:pPr lvl="1"/>
            <a:r>
              <a:rPr lang="en-US" dirty="0"/>
              <a:t>Worst-case runtime</a:t>
            </a:r>
          </a:p>
          <a:p>
            <a:pPr lvl="1"/>
            <a:endParaRPr lang="en-US" dirty="0"/>
          </a:p>
          <a:p>
            <a:r>
              <a:rPr lang="en-US" dirty="0" err="1">
                <a:solidFill>
                  <a:schemeClr val="accent4"/>
                </a:solidFill>
              </a:rPr>
              <a:t>QuickSort</a:t>
            </a:r>
            <a:r>
              <a:rPr lang="en-US" dirty="0"/>
              <a:t> (with a random pivot) is a randomized sorting algorithm.</a:t>
            </a:r>
          </a:p>
          <a:p>
            <a:pPr lvl="1"/>
            <a:r>
              <a:rPr lang="en-US" dirty="0"/>
              <a:t>In many situations, </a:t>
            </a:r>
            <a:r>
              <a:rPr lang="en-US" dirty="0" err="1"/>
              <a:t>QuickSort</a:t>
            </a:r>
            <a:r>
              <a:rPr lang="en-US" dirty="0"/>
              <a:t> is nicer than </a:t>
            </a:r>
            <a:r>
              <a:rPr lang="en-US" dirty="0" err="1"/>
              <a:t>MergeSort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In many situations, </a:t>
            </a:r>
            <a:r>
              <a:rPr lang="en-US" dirty="0" err="1"/>
              <a:t>MergeSort</a:t>
            </a:r>
            <a:r>
              <a:rPr lang="en-US" dirty="0"/>
              <a:t> is nicer than </a:t>
            </a:r>
            <a:r>
              <a:rPr lang="en-US" dirty="0" err="1"/>
              <a:t>QuickSort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3392" y="2594813"/>
            <a:ext cx="774532" cy="10327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9537" y="2419840"/>
            <a:ext cx="794845" cy="5563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2333" y="5556315"/>
            <a:ext cx="74866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7030A0"/>
                </a:solidFill>
              </a:rPr>
              <a:t>Code up </a:t>
            </a:r>
            <a:r>
              <a:rPr lang="en-US" dirty="0" err="1">
                <a:solidFill>
                  <a:srgbClr val="7030A0"/>
                </a:solidFill>
              </a:rPr>
              <a:t>QuickSort</a:t>
            </a:r>
            <a:r>
              <a:rPr lang="en-US" dirty="0">
                <a:solidFill>
                  <a:srgbClr val="7030A0"/>
                </a:solidFill>
              </a:rPr>
              <a:t> and </a:t>
            </a:r>
            <a:r>
              <a:rPr lang="en-US" dirty="0" err="1">
                <a:solidFill>
                  <a:srgbClr val="7030A0"/>
                </a:solidFill>
              </a:rPr>
              <a:t>MergeSort</a:t>
            </a:r>
            <a:r>
              <a:rPr lang="en-US" dirty="0">
                <a:solidFill>
                  <a:srgbClr val="7030A0"/>
                </a:solidFill>
              </a:rPr>
              <a:t> in a few different languages, with a few different implementations of lists A (array vs linked list, </a:t>
            </a:r>
            <a:r>
              <a:rPr lang="en-US" dirty="0" err="1">
                <a:solidFill>
                  <a:srgbClr val="7030A0"/>
                </a:solidFill>
              </a:rPr>
              <a:t>etc</a:t>
            </a:r>
            <a:r>
              <a:rPr lang="en-US" dirty="0">
                <a:solidFill>
                  <a:srgbClr val="7030A0"/>
                </a:solidFill>
              </a:rPr>
              <a:t>).  What’s faster? </a:t>
            </a:r>
          </a:p>
          <a:p>
            <a:pPr algn="r"/>
            <a:r>
              <a:rPr lang="en-US" sz="1400" dirty="0">
                <a:solidFill>
                  <a:srgbClr val="7030A0"/>
                </a:solidFill>
              </a:rPr>
              <a:t>(This is an exercise best done in C where you have a bit more control than in Python).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3436" y="5641397"/>
            <a:ext cx="617462" cy="9150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69164" y="6488668"/>
            <a:ext cx="307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Ollie the over-achieving ostrich</a:t>
            </a:r>
          </a:p>
        </p:txBody>
      </p:sp>
    </p:spTree>
    <p:extLst>
      <p:ext uri="{BB962C8B-B14F-4D97-AF65-F5344CB8AC3E}">
        <p14:creationId xmlns:p14="http://schemas.microsoft.com/office/powerpoint/2010/main" val="130871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6" grpId="0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Can we sort faster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1" i="1" dirty="0">
                    <a:solidFill>
                      <a:srgbClr val="CF6E6C"/>
                    </a:solidFill>
                  </a:rPr>
                  <a:t>Pre-lecture</a:t>
                </a:r>
                <a:r>
                  <a:rPr lang="en-US" b="1" i="1" dirty="0"/>
                  <a:t> </a:t>
                </a:r>
                <a:r>
                  <a:rPr lang="en-US" b="1" i="1" dirty="0">
                    <a:solidFill>
                      <a:srgbClr val="CF6E6C"/>
                    </a:solidFill>
                  </a:rPr>
                  <a:t>exercise</a:t>
                </a:r>
                <a:r>
                  <a:rPr lang="en-US" b="1" i="1" dirty="0"/>
                  <a:t> </a:t>
                </a:r>
                <a:r>
                  <a:rPr lang="en-US" dirty="0"/>
                  <a:t>for Lecture 6.</a:t>
                </a:r>
              </a:p>
              <a:p>
                <a:pPr lvl="1"/>
                <a:r>
                  <a:rPr lang="en-US" dirty="0"/>
                  <a:t>Can we sort even faster than </a:t>
                </a:r>
                <a:r>
                  <a:rPr lang="en-US" dirty="0" err="1"/>
                  <a:t>QuickSort</a:t>
                </a:r>
                <a:r>
                  <a:rPr lang="en-US" dirty="0"/>
                  <a:t>/</a:t>
                </a:r>
                <a:r>
                  <a:rPr lang="en-US" dirty="0" err="1"/>
                  <a:t>MergeSort</a:t>
                </a:r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628650" y="267573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7F00"/>
                </a:solidFill>
              </a:rPr>
              <a:t>Before</a:t>
            </a:r>
            <a:r>
              <a:rPr lang="en-US" dirty="0"/>
              <a:t> next time</a:t>
            </a:r>
          </a:p>
        </p:txBody>
      </p:sp>
    </p:spTree>
    <p:extLst>
      <p:ext uri="{BB962C8B-B14F-4D97-AF65-F5344CB8AC3E}">
        <p14:creationId xmlns:p14="http://schemas.microsoft.com/office/powerpoint/2010/main" val="5998260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451" y="0"/>
            <a:ext cx="7330966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2433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https://</a:t>
            </a:r>
            <a:r>
              <a:rPr lang="en-US" dirty="0" err="1">
                <a:solidFill>
                  <a:schemeClr val="accent4"/>
                </a:solidFill>
              </a:rPr>
              <a:t>xkcd.com</a:t>
            </a:r>
            <a:r>
              <a:rPr lang="en-US" dirty="0">
                <a:solidFill>
                  <a:schemeClr val="accent4"/>
                </a:solidFill>
              </a:rPr>
              <a:t>/1185/</a:t>
            </a:r>
          </a:p>
        </p:txBody>
      </p:sp>
    </p:spTree>
    <p:extLst>
      <p:ext uri="{BB962C8B-B14F-4D97-AF65-F5344CB8AC3E}">
        <p14:creationId xmlns:p14="http://schemas.microsoft.com/office/powerpoint/2010/main" val="261782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659" y="2536311"/>
            <a:ext cx="2085611" cy="18744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670398" cy="4672254"/>
          </a:xfrm>
        </p:spPr>
        <p:txBody>
          <a:bodyPr>
            <a:normAutofit/>
          </a:bodyPr>
          <a:lstStyle/>
          <a:p>
            <a:r>
              <a:rPr lang="en-US" dirty="0"/>
              <a:t>How do we analyze randomized algorithms?</a:t>
            </a:r>
          </a:p>
          <a:p>
            <a:r>
              <a:rPr lang="en-US" dirty="0"/>
              <a:t>A few randomized algorithms for sorting.</a:t>
            </a:r>
          </a:p>
          <a:p>
            <a:pPr lvl="1"/>
            <a:r>
              <a:rPr lang="en-US" dirty="0" err="1">
                <a:solidFill>
                  <a:schemeClr val="accent4"/>
                </a:solidFill>
              </a:rPr>
              <a:t>BogoSort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 err="1">
                <a:solidFill>
                  <a:schemeClr val="accent4"/>
                </a:solidFill>
              </a:rPr>
              <a:t>QuickSort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err="1">
                <a:solidFill>
                  <a:schemeClr val="accent4"/>
                </a:solidFill>
              </a:rPr>
              <a:t>BogoSort</a:t>
            </a:r>
            <a:r>
              <a:rPr lang="en-US" dirty="0"/>
              <a:t> is a pedagogical tool.</a:t>
            </a:r>
          </a:p>
          <a:p>
            <a:r>
              <a:rPr lang="en-US" dirty="0" err="1">
                <a:solidFill>
                  <a:schemeClr val="accent4"/>
                </a:solidFill>
              </a:rPr>
              <a:t>QuickSort</a:t>
            </a:r>
            <a:r>
              <a:rPr lang="en-US" dirty="0"/>
              <a:t> is important to know</a:t>
            </a:r>
            <a:r>
              <a:rPr lang="en-US" sz="1600" dirty="0">
                <a:solidFill>
                  <a:schemeClr val="accent4"/>
                </a:solidFill>
              </a:rPr>
              <a:t>.  (in contrast with </a:t>
            </a:r>
            <a:r>
              <a:rPr lang="en-US" sz="1600" dirty="0" err="1">
                <a:solidFill>
                  <a:schemeClr val="accent4"/>
                </a:solidFill>
              </a:rPr>
              <a:t>BogoSort</a:t>
            </a:r>
            <a:r>
              <a:rPr lang="mr-IN" sz="1600" dirty="0">
                <a:solidFill>
                  <a:schemeClr val="accent4"/>
                </a:solidFill>
              </a:rPr>
              <a:t>…</a:t>
            </a:r>
            <a:r>
              <a:rPr lang="en-US" sz="1600" dirty="0">
                <a:solidFill>
                  <a:schemeClr val="accent4"/>
                </a:solidFill>
              </a:rPr>
              <a:t>)</a:t>
            </a:r>
          </a:p>
        </p:txBody>
      </p:sp>
      <p:sp>
        <p:nvSpPr>
          <p:cNvPr id="5" name="Down Arrow 4"/>
          <p:cNvSpPr/>
          <p:nvPr/>
        </p:nvSpPr>
        <p:spPr>
          <a:xfrm rot="2306746">
            <a:off x="7285891" y="1044402"/>
            <a:ext cx="509286" cy="7523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3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3886" y="4339188"/>
            <a:ext cx="974455" cy="12992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measure the runtime of a randomized algorithm?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Scenario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9841" y="2505076"/>
            <a:ext cx="4180143" cy="216542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200" dirty="0"/>
              <a:t>You publish your algorithm.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Bad guy picks the input.</a:t>
            </a:r>
          </a:p>
          <a:p>
            <a:pPr marL="514350" indent="-514350">
              <a:buFont typeface="+mj-lt"/>
              <a:buAutoNum type="arabicPeriod"/>
            </a:pPr>
            <a:endParaRPr lang="en-US" sz="2200" dirty="0"/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You run your randomized algorithm.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Scenario 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2298419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You publish your algorithm.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Bad guy picks the input.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Bad guy chooses the randomness (fixes the dice) and runs your algorithm.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917708" flipH="1">
            <a:off x="-777797" y="2470622"/>
            <a:ext cx="2061693" cy="15745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593" y="4321094"/>
            <a:ext cx="911977" cy="6383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256149">
            <a:off x="7947859" y="2338938"/>
            <a:ext cx="2308603" cy="15745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519326">
            <a:off x="7757434" y="4176009"/>
            <a:ext cx="2308603" cy="15745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942" y="4174014"/>
            <a:ext cx="580559" cy="94144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3582" y="5209392"/>
            <a:ext cx="795218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/>
              <a:t>In </a:t>
            </a:r>
            <a:r>
              <a:rPr lang="en-US" sz="2000" b="1" dirty="0">
                <a:solidFill>
                  <a:schemeClr val="accent1"/>
                </a:solidFill>
              </a:rPr>
              <a:t>Scenario 1</a:t>
            </a:r>
            <a:r>
              <a:rPr lang="en-US" sz="2000" dirty="0"/>
              <a:t>, the running time is a </a:t>
            </a:r>
            <a:r>
              <a:rPr lang="en-US" sz="2000" b="1" dirty="0"/>
              <a:t>random variable.</a:t>
            </a:r>
            <a:endParaRPr lang="en-US" sz="2000" dirty="0"/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It makes sense to talk about </a:t>
            </a:r>
            <a:r>
              <a:rPr lang="en-US" b="1" dirty="0">
                <a:solidFill>
                  <a:schemeClr val="accent1"/>
                </a:solidFill>
              </a:rPr>
              <a:t>expected running time</a:t>
            </a:r>
            <a:r>
              <a:rPr lang="en-US" dirty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In </a:t>
            </a:r>
            <a:r>
              <a:rPr lang="en-US" sz="2000" b="1" dirty="0">
                <a:solidFill>
                  <a:srgbClr val="7030A0"/>
                </a:solidFill>
              </a:rPr>
              <a:t>Scenario 2</a:t>
            </a:r>
            <a:r>
              <a:rPr lang="en-US" sz="2000" dirty="0"/>
              <a:t>, the running time is </a:t>
            </a:r>
            <a:r>
              <a:rPr lang="en-US" sz="2000" b="1" dirty="0"/>
              <a:t>not random</a:t>
            </a:r>
            <a:r>
              <a:rPr lang="en-US" sz="2000" dirty="0"/>
              <a:t>.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We call this the </a:t>
            </a:r>
            <a:r>
              <a:rPr lang="en-US" b="1" dirty="0">
                <a:solidFill>
                  <a:srgbClr val="7030A0"/>
                </a:solidFill>
              </a:rPr>
              <a:t>worst-case running time</a:t>
            </a:r>
            <a:r>
              <a:rPr lang="en-US" dirty="0"/>
              <a:t> of the randomized algorithm.</a:t>
            </a:r>
          </a:p>
        </p:txBody>
      </p:sp>
    </p:spTree>
    <p:extLst>
      <p:ext uri="{BB962C8B-B14F-4D97-AF65-F5344CB8AC3E}">
        <p14:creationId xmlns:p14="http://schemas.microsoft.com/office/powerpoint/2010/main" val="161201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659" y="2536311"/>
            <a:ext cx="2085611" cy="18744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670398" cy="4672254"/>
          </a:xfrm>
        </p:spPr>
        <p:txBody>
          <a:bodyPr>
            <a:normAutofit/>
          </a:bodyPr>
          <a:lstStyle/>
          <a:p>
            <a:r>
              <a:rPr lang="en-US" dirty="0"/>
              <a:t>How do we analyze randomized algorithms?</a:t>
            </a:r>
          </a:p>
          <a:p>
            <a:r>
              <a:rPr lang="en-US" dirty="0"/>
              <a:t>A few randomized algorithms for sorting.</a:t>
            </a:r>
          </a:p>
          <a:p>
            <a:pPr lvl="1"/>
            <a:r>
              <a:rPr lang="en-US" dirty="0" err="1">
                <a:solidFill>
                  <a:schemeClr val="accent4"/>
                </a:solidFill>
              </a:rPr>
              <a:t>BogoSort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 err="1">
                <a:solidFill>
                  <a:schemeClr val="accent4"/>
                </a:solidFill>
              </a:rPr>
              <a:t>QuickSort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err="1">
                <a:solidFill>
                  <a:schemeClr val="accent4"/>
                </a:solidFill>
              </a:rPr>
              <a:t>BogoSort</a:t>
            </a:r>
            <a:r>
              <a:rPr lang="en-US" dirty="0"/>
              <a:t> is a pedagogical tool.</a:t>
            </a:r>
          </a:p>
          <a:p>
            <a:r>
              <a:rPr lang="en-US" dirty="0" err="1">
                <a:solidFill>
                  <a:schemeClr val="accent4"/>
                </a:solidFill>
              </a:rPr>
              <a:t>QuickSort</a:t>
            </a:r>
            <a:r>
              <a:rPr lang="en-US" dirty="0"/>
              <a:t> is important to know</a:t>
            </a:r>
            <a:r>
              <a:rPr lang="en-US" sz="1600" dirty="0">
                <a:solidFill>
                  <a:schemeClr val="accent4"/>
                </a:solidFill>
              </a:rPr>
              <a:t>.  (in contrast with </a:t>
            </a:r>
            <a:r>
              <a:rPr lang="en-US" sz="1600" dirty="0" err="1">
                <a:solidFill>
                  <a:schemeClr val="accent4"/>
                </a:solidFill>
              </a:rPr>
              <a:t>BogoSort</a:t>
            </a:r>
            <a:r>
              <a:rPr lang="mr-IN" sz="1600" dirty="0">
                <a:solidFill>
                  <a:schemeClr val="accent4"/>
                </a:solidFill>
              </a:rPr>
              <a:t>…</a:t>
            </a:r>
            <a:r>
              <a:rPr lang="en-US" sz="1600" dirty="0">
                <a:solidFill>
                  <a:schemeClr val="accent4"/>
                </a:solidFill>
              </a:rPr>
              <a:t>)</a:t>
            </a:r>
          </a:p>
        </p:txBody>
      </p:sp>
      <p:sp>
        <p:nvSpPr>
          <p:cNvPr id="5" name="Down Arrow 4"/>
          <p:cNvSpPr/>
          <p:nvPr/>
        </p:nvSpPr>
        <p:spPr>
          <a:xfrm rot="3984199">
            <a:off x="2783340" y="2349170"/>
            <a:ext cx="509286" cy="7523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97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BA69-E86A-4C47-B575-184758F91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From your pre-lecture exercise:</a:t>
            </a:r>
            <a:br>
              <a:rPr lang="en-US" dirty="0"/>
            </a:br>
            <a:r>
              <a:rPr lang="en-US" dirty="0" err="1"/>
              <a:t>BogoSort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7A70EE-57E5-2241-B3A0-7070DA87F4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921164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BogoSort</a:t>
                </a:r>
                <a:r>
                  <a:rPr lang="en-US" dirty="0"/>
                  <a:t>(A)</a:t>
                </a:r>
              </a:p>
              <a:p>
                <a:pPr lvl="1"/>
                <a:r>
                  <a:rPr lang="en-US" sz="2800" b="1" dirty="0"/>
                  <a:t>While</a:t>
                </a:r>
                <a:r>
                  <a:rPr lang="en-US" sz="2800" dirty="0"/>
                  <a:t> true:</a:t>
                </a:r>
              </a:p>
              <a:p>
                <a:pPr lvl="2"/>
                <a:r>
                  <a:rPr lang="en-US" sz="2800" dirty="0"/>
                  <a:t>Randomly permute A.</a:t>
                </a:r>
              </a:p>
              <a:p>
                <a:pPr lvl="2"/>
                <a:r>
                  <a:rPr lang="en-US" sz="2800" dirty="0"/>
                  <a:t>Check if A is sorted.</a:t>
                </a:r>
              </a:p>
              <a:p>
                <a:pPr lvl="2"/>
                <a:r>
                  <a:rPr lang="en-US" sz="2800" b="1" dirty="0"/>
                  <a:t>If</a:t>
                </a:r>
                <a:r>
                  <a:rPr lang="en-US" sz="2800" dirty="0"/>
                  <a:t> A is sorted, </a:t>
                </a:r>
                <a:r>
                  <a:rPr lang="en-US" sz="2800" b="1" dirty="0"/>
                  <a:t>return</a:t>
                </a:r>
                <a:r>
                  <a:rPr lang="en-US" sz="2800" dirty="0"/>
                  <a:t> A.</a:t>
                </a:r>
              </a:p>
              <a:p>
                <a:pPr lvl="2"/>
                <a:endParaRPr lang="en-US" sz="2800" dirty="0"/>
              </a:p>
              <a:p>
                <a:r>
                  <a:rPr lang="en-US" sz="2600" dirty="0">
                    <a:solidFill>
                      <a:schemeClr val="accent4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6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6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sorted</m:t>
                            </m:r>
                            <m: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after</m:t>
                            </m:r>
                            <m: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iteration</m:t>
                            </m:r>
                            <m: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  <m:e>
                            <m:r>
                              <a:rPr lang="en-US" sz="26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sz="2600" b="0" dirty="0">
                  <a:solidFill>
                    <a:schemeClr val="accent4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6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]=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sz="2600" b="0" dirty="0">
                  <a:solidFill>
                    <a:schemeClr val="accent4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number</m:t>
                        </m:r>
                        <m: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iterations</m:t>
                        </m:r>
                        <m: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until</m:t>
                        </m:r>
                        <m: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is</m:t>
                        </m:r>
                        <m: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sorted</m:t>
                        </m:r>
                      </m:e>
                    </m:d>
                    <m:r>
                      <a:rPr lang="en-US" sz="26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! </m:t>
                    </m:r>
                  </m:oMath>
                </a14:m>
                <a:endParaRPr lang="en-US" sz="2600" b="0" dirty="0">
                  <a:solidFill>
                    <a:schemeClr val="accent4"/>
                  </a:solidFill>
                </a:endParaRP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7A70EE-57E5-2241-B3A0-7070DA87F4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921164"/>
              </a:xfrm>
              <a:blipFill>
                <a:blip r:embed="rId2"/>
                <a:stretch>
                  <a:fillRect l="-1447" t="-2326" b="-33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0F5027A-EECE-4A4E-BBA1-81D7F9162723}"/>
              </a:ext>
            </a:extLst>
          </p:cNvPr>
          <p:cNvSpPr txBox="1"/>
          <p:nvPr/>
        </p:nvSpPr>
        <p:spPr>
          <a:xfrm>
            <a:off x="7216346" y="41960"/>
            <a:ext cx="1927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CF6E6C"/>
                </a:solidFill>
              </a:rPr>
              <a:t>Assume A has distinct entries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FFCD4A-4058-2042-ACEE-E1793F2EDE13}"/>
              </a:ext>
            </a:extLst>
          </p:cNvPr>
          <p:cNvSpPr txBox="1"/>
          <p:nvPr/>
        </p:nvSpPr>
        <p:spPr>
          <a:xfrm>
            <a:off x="4670854" y="1182858"/>
            <a:ext cx="3442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7030A0"/>
                </a:solidFill>
              </a:rPr>
              <a:t>Suppose that you can draw a random integer in {1,</a:t>
            </a:r>
            <a:r>
              <a:rPr lang="mr-IN" sz="1600" dirty="0">
                <a:solidFill>
                  <a:srgbClr val="7030A0"/>
                </a:solidFill>
              </a:rPr>
              <a:t>…</a:t>
            </a:r>
            <a:r>
              <a:rPr lang="en-US" sz="1600" dirty="0">
                <a:solidFill>
                  <a:srgbClr val="7030A0"/>
                </a:solidFill>
              </a:rPr>
              <a:t>,n} in time O(1).  How would you randomly permute an array in-place in time O(n)?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BB9CB0-20B4-124B-879D-53DDD37903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886" y="1433116"/>
            <a:ext cx="783779" cy="11614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D1B771-4D35-3C43-9C32-F785B65A2DE3}"/>
              </a:ext>
            </a:extLst>
          </p:cNvPr>
          <p:cNvSpPr txBox="1"/>
          <p:nvPr/>
        </p:nvSpPr>
        <p:spPr>
          <a:xfrm>
            <a:off x="6590546" y="2524628"/>
            <a:ext cx="3074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Ollie the over-achieving ostrich</a:t>
            </a:r>
          </a:p>
        </p:txBody>
      </p:sp>
    </p:spTree>
    <p:extLst>
      <p:ext uri="{BB962C8B-B14F-4D97-AF65-F5344CB8AC3E}">
        <p14:creationId xmlns:p14="http://schemas.microsoft.com/office/powerpoint/2010/main" val="343497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21752-A359-974A-B893-87EDB0D86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 to pre-lecture exercise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EF09F8-43AF-7649-91E5-F4ECB4EB72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9611" y="1505337"/>
                <a:ext cx="8836626" cy="5167311"/>
              </a:xfrm>
            </p:spPr>
            <p:txBody>
              <a:bodyPr>
                <a:normAutofit fontScale="77500" lnSpcReduction="2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Let X be a random variable which is 1 with probability 1/100 and 0 with probability 99/100.</a:t>
                </a:r>
              </a:p>
              <a:p>
                <a:pPr marL="914400" lvl="1" indent="-457200">
                  <a:buFont typeface="+mj-lt"/>
                  <a:buAutoNum type="alphaLcParenR"/>
                </a:pPr>
                <a:r>
                  <a:rPr lang="en-US" dirty="0"/>
                  <a:t>E[X] = 1/100</a:t>
                </a:r>
              </a:p>
              <a:p>
                <a:pPr marL="914400" lvl="1" indent="-457200">
                  <a:buFont typeface="+mj-lt"/>
                  <a:buAutoNum type="alphaLcParenR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dirty="0" err="1"/>
                  <a:t>iid</a:t>
                </a:r>
                <a:r>
                  <a:rPr lang="en-US" dirty="0"/>
                  <a:t> copies of X, by linearity of expectation,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c) Let N be the index of the first 1.  Then E[N] = 100.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To see part (c), either:</a:t>
                </a:r>
              </a:p>
              <a:p>
                <a:r>
                  <a:rPr lang="en-US" sz="2100" dirty="0"/>
                  <a:t>You saw in CS109 that N is a geometric random variable, and you know a formula for that.</a:t>
                </a:r>
              </a:p>
              <a:p>
                <a:r>
                  <a:rPr lang="en-US" sz="2100" dirty="0"/>
                  <a:t>Suppose you do the first trial.  If it comes up 1 (with probability 1/100), then N=1.  Otherwise, you start again except you’ve already used one trial. Thus:</a:t>
                </a:r>
              </a:p>
              <a:p>
                <a:pPr marL="0" indent="0" algn="ctr">
                  <a:buNone/>
                </a:pPr>
                <a:endParaRPr lang="en-US" sz="2100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⋅1+</m:t>
                      </m:r>
                      <m:d>
                        <m:dPr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den>
                          </m:f>
                        </m:e>
                      </m:d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e>
                      </m:d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=1+</m:t>
                      </m:r>
                      <m:d>
                        <m:dPr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den>
                          </m:f>
                        </m:e>
                      </m:d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100" dirty="0"/>
              </a:p>
              <a:p>
                <a:pPr marL="457200" lvl="1" indent="0">
                  <a:buNone/>
                </a:pPr>
                <a:endParaRPr lang="en-US" sz="2100" dirty="0"/>
              </a:p>
              <a:p>
                <a:pPr marL="457200" lvl="1" indent="0">
                  <a:buNone/>
                </a:pPr>
                <a:r>
                  <a:rPr lang="en-US" sz="2100" dirty="0"/>
                  <a:t>Solving for E[N] we see E[N] = 100.</a:t>
                </a:r>
              </a:p>
              <a:p>
                <a:r>
                  <a:rPr lang="en-US" sz="2100" dirty="0"/>
                  <a:t>(There are other derivations too).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EF09F8-43AF-7649-91E5-F4ECB4EB72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9611" y="1505337"/>
                <a:ext cx="8836626" cy="5167311"/>
              </a:xfrm>
              <a:blipFill>
                <a:blip r:embed="rId2"/>
                <a:stretch>
                  <a:fillRect l="-861" t="-2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57843EB-B0C4-3142-9D6F-E28342B7FF4E}"/>
              </a:ext>
            </a:extLst>
          </p:cNvPr>
          <p:cNvSpPr txBox="1"/>
          <p:nvPr/>
        </p:nvSpPr>
        <p:spPr>
          <a:xfrm>
            <a:off x="4707924" y="112992"/>
            <a:ext cx="43125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CLASS: For reference only.</a:t>
            </a:r>
          </a:p>
        </p:txBody>
      </p:sp>
    </p:spTree>
    <p:extLst>
      <p:ext uri="{BB962C8B-B14F-4D97-AF65-F5344CB8AC3E}">
        <p14:creationId xmlns:p14="http://schemas.microsoft.com/office/powerpoint/2010/main" val="2715013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10713</TotalTime>
  <Words>4021</Words>
  <Application>Microsoft Macintosh PowerPoint</Application>
  <PresentationFormat>On-screen Show (4:3)</PresentationFormat>
  <Paragraphs>673</Paragraphs>
  <Slides>47</Slides>
  <Notes>1</Notes>
  <HiddenSlides>4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Arial</vt:lpstr>
      <vt:lpstr>Calibri</vt:lpstr>
      <vt:lpstr>Calibri Light</vt:lpstr>
      <vt:lpstr>Cambria Math</vt:lpstr>
      <vt:lpstr>Courier</vt:lpstr>
      <vt:lpstr>Wingdings</vt:lpstr>
      <vt:lpstr>Office Theme</vt:lpstr>
      <vt:lpstr>Lecture 5</vt:lpstr>
      <vt:lpstr>Announcements</vt:lpstr>
      <vt:lpstr>Last time</vt:lpstr>
      <vt:lpstr>Randomized algorithms</vt:lpstr>
      <vt:lpstr>Today</vt:lpstr>
      <vt:lpstr>How do we measure the runtime of a randomized algorithm?</vt:lpstr>
      <vt:lpstr>Today</vt:lpstr>
      <vt:lpstr>From your pre-lecture exercise: BogoSort</vt:lpstr>
      <vt:lpstr>Solutions to pre-lecture exercise 1</vt:lpstr>
      <vt:lpstr>Solutions to pre-lecture exercise 2</vt:lpstr>
      <vt:lpstr>From your pre-lecture exercise: BogoSort</vt:lpstr>
      <vt:lpstr>Expected Running time of BogoSort</vt:lpstr>
      <vt:lpstr>Worst-case running time of BogoSort?</vt:lpstr>
      <vt:lpstr>PowerPoint Presentation</vt:lpstr>
      <vt:lpstr>What have we learned?</vt:lpstr>
      <vt:lpstr>Today</vt:lpstr>
      <vt:lpstr>a better randomized algorithm:  QuickSort</vt:lpstr>
      <vt:lpstr>Quicksort</vt:lpstr>
      <vt:lpstr>PseudoPseudoCode  for what we just saw</vt:lpstr>
      <vt:lpstr>Running time?</vt:lpstr>
      <vt:lpstr>The expected running time of QuickSort is O(nlog(n)).</vt:lpstr>
      <vt:lpstr>Aside why is E[|L|]=(n-1)/2  ?</vt:lpstr>
      <vt:lpstr>The expected running time of QuickSort is O(nlog(n)).</vt:lpstr>
      <vt:lpstr>Red flag</vt:lpstr>
      <vt:lpstr>The expected running time of SlowSort is O(nlog(n)).</vt:lpstr>
      <vt:lpstr>What’s wrong?</vt:lpstr>
      <vt:lpstr>Instead</vt:lpstr>
      <vt:lpstr>Example of recursive calls</vt:lpstr>
      <vt:lpstr>How long does this take to run?</vt:lpstr>
      <vt:lpstr>Each pair of items is compared either 0 or 1 times.  Which is it?</vt:lpstr>
      <vt:lpstr>Counting comparisons</vt:lpstr>
      <vt:lpstr>Counting comparisons</vt:lpstr>
      <vt:lpstr>Counting comparisons</vt:lpstr>
      <vt:lpstr>Aside:  Why don’t we care about 1 and 7?</vt:lpstr>
      <vt:lpstr>Aside: Why can we assume that the elements of the array are {1,2,..,n}?</vt:lpstr>
      <vt:lpstr>All together now… Expected number of comparisons</vt:lpstr>
      <vt:lpstr>Almost done</vt:lpstr>
      <vt:lpstr>What have we learned?</vt:lpstr>
      <vt:lpstr>Worst-case running time </vt:lpstr>
      <vt:lpstr>How should we implement this?</vt:lpstr>
      <vt:lpstr>A better way to do Partition</vt:lpstr>
      <vt:lpstr>QuickSort vs.  smarter QuickSort vs. Mergesort?</vt:lpstr>
      <vt:lpstr>QuickSort vs MergeSort</vt:lpstr>
      <vt:lpstr>Today</vt:lpstr>
      <vt:lpstr>Recap</vt:lpstr>
      <vt:lpstr>Next time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5</dc:title>
  <dc:creator>Mary Katherine Wootters</dc:creator>
  <cp:lastModifiedBy>Nima Anari</cp:lastModifiedBy>
  <cp:revision>197</cp:revision>
  <cp:lastPrinted>2019-01-24T18:51:26Z</cp:lastPrinted>
  <dcterms:created xsi:type="dcterms:W3CDTF">2017-04-16T03:53:05Z</dcterms:created>
  <dcterms:modified xsi:type="dcterms:W3CDTF">2025-01-21T04:16:23Z</dcterms:modified>
</cp:coreProperties>
</file>