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9" r:id="rId4"/>
    <p:sldMasterId id="2147483700" r:id="rId5"/>
    <p:sldMasterId id="2147483701" r:id="rId6"/>
    <p:sldMasterId id="214748370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42" Type="http://schemas.openxmlformats.org/officeDocument/2006/relationships/slide" Target="slides/slide34.xml"/><Relationship Id="rId86" Type="http://schemas.openxmlformats.org/officeDocument/2006/relationships/slide" Target="slides/slide78.xml"/><Relationship Id="rId41" Type="http://schemas.openxmlformats.org/officeDocument/2006/relationships/slide" Target="slides/slide33.xml"/><Relationship Id="rId85" Type="http://schemas.openxmlformats.org/officeDocument/2006/relationships/slide" Target="slides/slide77.xml"/><Relationship Id="rId44" Type="http://schemas.openxmlformats.org/officeDocument/2006/relationships/slide" Target="slides/slide36.xml"/><Relationship Id="rId88" Type="http://schemas.openxmlformats.org/officeDocument/2006/relationships/slide" Target="slides/slide80.xml"/><Relationship Id="rId43" Type="http://schemas.openxmlformats.org/officeDocument/2006/relationships/slide" Target="slides/slide35.xml"/><Relationship Id="rId87" Type="http://schemas.openxmlformats.org/officeDocument/2006/relationships/slide" Target="slides/slide7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31" Type="http://schemas.openxmlformats.org/officeDocument/2006/relationships/slide" Target="slides/slide23.xml"/><Relationship Id="rId75" Type="http://schemas.openxmlformats.org/officeDocument/2006/relationships/slide" Target="slides/slide67.xml"/><Relationship Id="rId30" Type="http://schemas.openxmlformats.org/officeDocument/2006/relationships/slide" Target="slides/slide22.xml"/><Relationship Id="rId74" Type="http://schemas.openxmlformats.org/officeDocument/2006/relationships/slide" Target="slides/slide66.xml"/><Relationship Id="rId33" Type="http://schemas.openxmlformats.org/officeDocument/2006/relationships/slide" Target="slides/slide25.xml"/><Relationship Id="rId77" Type="http://schemas.openxmlformats.org/officeDocument/2006/relationships/slide" Target="slides/slide69.xml"/><Relationship Id="rId32" Type="http://schemas.openxmlformats.org/officeDocument/2006/relationships/slide" Target="slides/slide24.xml"/><Relationship Id="rId76" Type="http://schemas.openxmlformats.org/officeDocument/2006/relationships/slide" Target="slides/slide68.xml"/><Relationship Id="rId35" Type="http://schemas.openxmlformats.org/officeDocument/2006/relationships/slide" Target="slides/slide27.xml"/><Relationship Id="rId79" Type="http://schemas.openxmlformats.org/officeDocument/2006/relationships/slide" Target="slides/slide71.xml"/><Relationship Id="rId34" Type="http://schemas.openxmlformats.org/officeDocument/2006/relationships/slide" Target="slides/slide26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95" Type="http://schemas.openxmlformats.org/officeDocument/2006/relationships/slide" Target="slides/slide87.xml"/><Relationship Id="rId50" Type="http://schemas.openxmlformats.org/officeDocument/2006/relationships/slide" Target="slides/slide42.xml"/><Relationship Id="rId94" Type="http://schemas.openxmlformats.org/officeDocument/2006/relationships/slide" Target="slides/slide8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adc117432f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adc117432f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dc117432f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Compare the recurrence relation of BF with Dijkstra</a:t>
            </a:r>
            <a:endParaRPr/>
          </a:p>
        </p:txBody>
      </p:sp>
      <p:sp>
        <p:nvSpPr>
          <p:cNvPr id="341" name="Google Shape;341;g3adc117432f_0_5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dc117432f_0_5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3adc117432f_0_5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adc117432f_0_5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3adc117432f_0_5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adc117432f_0_3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adc117432f_0_3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dc117432f_0_5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g3adc117432f_0_5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adc117432f_0_5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g3adc117432f_0_5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adc117432f_0_5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3adc117432f_0_5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adc117432f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adc117432f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adc117432f_0_3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adc117432f_0_3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adc11743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adc11743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adc117432f_0_7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3adc117432f_0_7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adc117432f_0_7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g3adc117432f_0_7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adc117432f_0_7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g3adc117432f_0_7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adc117432f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adc117432f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adc117432f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adc117432f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for Will: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adc117432f_0_9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g3adc117432f_0_9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adc117432f_0_3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adc117432f_0_3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for Will: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dc117432f_0_3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3adc117432f_0_3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dc117432f_0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3adc117432f_0_14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adc117432f_0_1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adc117432f_0_1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dc117432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dc11743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adc117432f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g3adc117432f_0_1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adc117432f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g3adc117432f_0_14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adc117432f_0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g3adc117432f_0_1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adc117432f_0_1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adc117432f_0_1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adc117432f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adc117432f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adc117432f_0_1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adc117432f_0_1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adc117432f_0_1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3" name="Google Shape;583;g3adc117432f_0_15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dc117432f_0_1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0" name="Google Shape;590;g3adc117432f_0_15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adc117432f_0_1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8" name="Google Shape;598;g3adc117432f_0_15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adc117432f_0_1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adc117432f_0_1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dc117432f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adc117432f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adc117432f_0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adc117432f_0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adc117432f_0_1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7" name="Google Shape;617;g3adc117432f_0_15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adc117432f_0_1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g3adc117432f_0_16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adc117432f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adc117432f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adc117432f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adc117432f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adc117432f_0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adc117432f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adc117432f_0_1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adc117432f_0_1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dc117432f_0_1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dc117432f_0_1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adc117432f_0_1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g3adc117432f_0_16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adc117432f_0_1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adc117432f_0_1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dc117432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dc117432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dc117432f_0_20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g3adc117432f_0_20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adc117432f_0_2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g3adc117432f_0_2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adc117432f_0_2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7" name="Google Shape;797;g3adc117432f_0_2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adc117432f_0_2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4" name="Google Shape;804;g3adc117432f_0_2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adc117432f_0_2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2" name="Google Shape;812;g3adc117432f_0_2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adc117432f_0_2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7" name="Google Shape;867;g3adc117432f_0_2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adc117432f_0_2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2" name="Google Shape;882;g3adc117432f_0_2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adc117432f_0_23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g3adc117432f_0_2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adc117432f_0_2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8" name="Google Shape;898;g3adc117432f_0_2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adc117432f_0_2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3" name="Google Shape;903;g3adc117432f_0_2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dc117432f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adc11743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Feel free to skip if time does not allow for it, but emphasize that the algorithm shouldn’t be used on graphs with negative edges!!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adc117432f_0_2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0" name="Google Shape;910;g3adc117432f_0_24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3adc117432f_0_2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8" name="Google Shape;918;g3adc117432f_0_2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adc117432f_0_2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g3adc117432f_0_2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adc117432f_0_2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3" name="Google Shape;933;g3adc117432f_0_2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adc117432f_0_2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9" name="Google Shape;939;g3adc117432f_0_2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adc117432f_0_2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9" name="Google Shape;949;g3adc117432f_0_2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adc117432f_0_2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8" name="Google Shape;958;g3adc117432f_0_2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adc117432f_0_24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4" name="Google Shape;964;g3adc117432f_0_24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adc117432f_0_2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7" name="Google Shape;1027;g3adc117432f_0_25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adc117432f_0_25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6" name="Google Shape;1076;g3adc117432f_0_25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adc117432f_0_3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adc117432f_0_3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3adc117432f_0_2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4" name="Google Shape;1084;g3adc117432f_0_2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3adc117432f_0_25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g3adc117432f_0_25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adc117432f_0_25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g3adc117432f_0_25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4" name="Google Shape;1104;g3adc117432f_0_25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adc117432f_0_2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0" name="Google Shape;1110;g3adc117432f_0_26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adc117432f_0_2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1" name="Google Shape;1151;g3adc117432f_0_26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3adc117432f_0_26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3" name="Google Shape;1193;g3adc117432f_0_26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3adc117432f_0_2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0" name="Google Shape;1240;g3adc117432f_0_2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adc117432f_0_27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7" name="Google Shape;1287;g3adc117432f_0_27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3adc117432f_0_28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8" name="Google Shape;1338;g3adc117432f_0_28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3adc117432f_0_28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9" name="Google Shape;1389;g3adc117432f_0_28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adc117432f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3adc117432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3adc117432f_0_29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0" name="Google Shape;1440;g3adc117432f_0_29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1" name="Google Shape;1441;g3adc117432f_0_29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3adc117432f_0_29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3" name="Google Shape;1493;g3adc117432f_0_29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Shortest path proof idea: use the </a:t>
            </a:r>
            <a:r>
              <a:rPr b="0" lang="en"/>
              <a:t>distance of the shortest path from s to t (aka how many vertices there are between them) </a:t>
            </a:r>
            <a:r>
              <a:rPr lang="en"/>
              <a:t>to get an upper-bound for </a:t>
            </a:r>
            <a:r>
              <a:rPr b="0" lang="en"/>
              <a:t># iterations until t is no longer reachable from 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94" name="Google Shape;1494;g3adc117432f_0_29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3adc117432f_0_29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g3adc117432f_0_29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Fattest path proof idea: use the </a:t>
            </a:r>
            <a:r>
              <a:rPr b="1" lang="en"/>
              <a:t>min edge on the fattest path</a:t>
            </a:r>
            <a:r>
              <a:rPr lang="en"/>
              <a:t> (aka the flow of the augmenting path) to get an upper-bound for # iterations until the max flow is reached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7" name="Google Shape;1517;g3adc117432f_0_29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adc117432f_0_30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9" name="Google Shape;1539;g3adc117432f_0_30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"/>
              <a:t>Take CS261 if you want to learn more!</a:t>
            </a:r>
            <a:endParaRPr/>
          </a:p>
        </p:txBody>
      </p:sp>
      <p:sp>
        <p:nvSpPr>
          <p:cNvPr id="1540" name="Google Shape;1540;g3adc117432f_0_30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3adc117432f_0_3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3adc117432f_0_3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adc117432f_0_3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adc117432f_0_3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3adc117432f_0_3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3adc117432f_0_3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3adc117432f_0_3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3adc117432f_0_3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adc117432f_0_3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adc117432f_0_3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dc117432f_0_3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adc117432f_0_3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9" name="Google Shape;119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6" name="Google Shape;146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2" name="Google Shape;162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3" name="Google Shape;163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8" name="Google Shape;168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9" name="Google Shape;169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4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3" name="Google Shape;173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4" name="Google Shape;174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5" name="Google Shape;175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4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9" name="Google Shape;179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4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1" name="Google Shape;191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4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4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4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4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0" name="Google Shape;210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4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6" name="Google Shape;216;p4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8" name="Google Shape;218;p4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5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34" name="Google Shape;234;p5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5" name="Google Shape;235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5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5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2" name="Google Shape;242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5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5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5" name="Google Shape;255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8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0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6"/>
          <p:cNvSpPr txBox="1"/>
          <p:nvPr>
            <p:ph type="ctrTitle"/>
          </p:nvPr>
        </p:nvSpPr>
        <p:spPr>
          <a:xfrm>
            <a:off x="311708" y="2736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CS161 Final Review</a:t>
            </a:r>
            <a:endParaRPr/>
          </a:p>
        </p:txBody>
      </p:sp>
      <p:sp>
        <p:nvSpPr>
          <p:cNvPr id="262" name="Google Shape;262;p56"/>
          <p:cNvSpPr txBox="1"/>
          <p:nvPr>
            <p:ph idx="1" type="subTitle"/>
          </p:nvPr>
        </p:nvSpPr>
        <p:spPr>
          <a:xfrm>
            <a:off x="311700" y="2571750"/>
            <a:ext cx="8520600" cy="18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Hi, I’m Will! :)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Disclaimer: there’s a TON to get through, so I’ll do my best + focus on some topics from the latter half of the course, but please please please study up on everything!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</a:t>
            </a:r>
            <a:endParaRPr/>
          </a:p>
        </p:txBody>
      </p:sp>
      <p:sp>
        <p:nvSpPr>
          <p:cNvPr id="338" name="Google Shape;338;p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Dijkstra…but now we update every vertex each time!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6"/>
          <p:cNvSpPr txBox="1"/>
          <p:nvPr/>
        </p:nvSpPr>
        <p:spPr>
          <a:xfrm>
            <a:off x="896990" y="1279008"/>
            <a:ext cx="6671400" cy="3823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20" l="-850" r="0" t="-500"/>
            </a:stretch>
          </a:blip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6"/>
          <p:cNvSpPr txBox="1"/>
          <p:nvPr/>
        </p:nvSpPr>
        <p:spPr>
          <a:xfrm>
            <a:off x="1293018" y="865475"/>
            <a:ext cx="204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Bellman-Ford(G,s):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6"/>
          <p:cNvSpPr txBox="1"/>
          <p:nvPr/>
        </p:nvSpPr>
        <p:spPr>
          <a:xfrm>
            <a:off x="3870563" y="1328779"/>
            <a:ext cx="3023400" cy="90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61" l="-2520" r="-1560" t="-417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6"/>
          <p:cNvSpPr txBox="1"/>
          <p:nvPr/>
        </p:nvSpPr>
        <p:spPr>
          <a:xfrm>
            <a:off x="4409346" y="2477599"/>
            <a:ext cx="2798400" cy="6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baseline distance: </a:t>
            </a:r>
            <a:b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v doesn’t need (i+1)</a:t>
            </a:r>
            <a:r>
              <a:rPr b="0" baseline="3000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edge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66"/>
          <p:cNvSpPr txBox="1"/>
          <p:nvPr/>
        </p:nvSpPr>
        <p:spPr>
          <a:xfrm>
            <a:off x="4230266" y="4079543"/>
            <a:ext cx="31494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// found a better path through u</a:t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66"/>
          <p:cNvSpPr txBox="1"/>
          <p:nvPr>
            <p:ph type="title"/>
          </p:nvPr>
        </p:nvSpPr>
        <p:spPr>
          <a:xfrm>
            <a:off x="628650" y="45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(algorithm)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7"/>
          <p:cNvSpPr/>
          <p:nvPr/>
        </p:nvSpPr>
        <p:spPr>
          <a:xfrm>
            <a:off x="2294425" y="3911510"/>
            <a:ext cx="3848100" cy="987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7"/>
          <p:cNvSpPr txBox="1"/>
          <p:nvPr>
            <p:ph idx="1" type="body"/>
          </p:nvPr>
        </p:nvSpPr>
        <p:spPr>
          <a:xfrm>
            <a:off x="1614488" y="1179577"/>
            <a:ext cx="62316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Don’t actually keep all n arrays around.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Just keep two at a time: “last round” and “this round”</a:t>
            </a:r>
            <a:endParaRPr/>
          </a:p>
        </p:txBody>
      </p:sp>
      <p:sp>
        <p:nvSpPr>
          <p:cNvPr id="355" name="Google Shape;355;p67"/>
          <p:cNvSpPr txBox="1"/>
          <p:nvPr/>
        </p:nvSpPr>
        <p:spPr>
          <a:xfrm>
            <a:off x="6330693" y="4046869"/>
            <a:ext cx="134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Only need these two in order to compute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7"/>
          <p:cNvSpPr/>
          <p:nvPr/>
        </p:nvSpPr>
        <p:spPr>
          <a:xfrm>
            <a:off x="2660762" y="2601288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7"/>
          <p:cNvSpPr/>
          <p:nvPr/>
        </p:nvSpPr>
        <p:spPr>
          <a:xfrm>
            <a:off x="2652509" y="3044063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7"/>
          <p:cNvSpPr/>
          <p:nvPr/>
        </p:nvSpPr>
        <p:spPr>
          <a:xfrm>
            <a:off x="2652509" y="3499280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7"/>
          <p:cNvSpPr/>
          <p:nvPr/>
        </p:nvSpPr>
        <p:spPr>
          <a:xfrm>
            <a:off x="2639790" y="3956492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7"/>
          <p:cNvSpPr/>
          <p:nvPr/>
        </p:nvSpPr>
        <p:spPr>
          <a:xfrm>
            <a:off x="2625782" y="4479989"/>
            <a:ext cx="431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3000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7"/>
          <p:cNvSpPr txBox="1"/>
          <p:nvPr/>
        </p:nvSpPr>
        <p:spPr>
          <a:xfrm rot="2097885">
            <a:off x="4720690" y="2103579"/>
            <a:ext cx="1084680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Yellowstone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7"/>
          <p:cNvSpPr txBox="1"/>
          <p:nvPr/>
        </p:nvSpPr>
        <p:spPr>
          <a:xfrm rot="2526648">
            <a:off x="4250985" y="2126240"/>
            <a:ext cx="951136" cy="2846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Yosemite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7"/>
          <p:cNvSpPr txBox="1"/>
          <p:nvPr/>
        </p:nvSpPr>
        <p:spPr>
          <a:xfrm rot="2392700">
            <a:off x="3613397" y="2078718"/>
            <a:ext cx="1119222" cy="284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Reyes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7"/>
          <p:cNvSpPr txBox="1"/>
          <p:nvPr/>
        </p:nvSpPr>
        <p:spPr>
          <a:xfrm rot="2097072">
            <a:off x="3501539" y="2205085"/>
            <a:ext cx="551949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S.F.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7"/>
          <p:cNvSpPr txBox="1"/>
          <p:nvPr/>
        </p:nvSpPr>
        <p:spPr>
          <a:xfrm rot="2097946">
            <a:off x="2614549" y="2135232"/>
            <a:ext cx="911904" cy="2847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7"/>
          <p:cNvSpPr/>
          <p:nvPr/>
        </p:nvSpPr>
        <p:spPr>
          <a:xfrm>
            <a:off x="5246092" y="2636071"/>
            <a:ext cx="509700" cy="30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7"/>
          <p:cNvSpPr/>
          <p:nvPr/>
        </p:nvSpPr>
        <p:spPr>
          <a:xfrm>
            <a:off x="5247004" y="306261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7"/>
          <p:cNvSpPr/>
          <p:nvPr/>
        </p:nvSpPr>
        <p:spPr>
          <a:xfrm>
            <a:off x="3195043" y="2629987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7"/>
          <p:cNvSpPr/>
          <p:nvPr/>
        </p:nvSpPr>
        <p:spPr>
          <a:xfrm>
            <a:off x="3710552" y="2629986"/>
            <a:ext cx="509700" cy="30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7"/>
          <p:cNvSpPr/>
          <p:nvPr/>
        </p:nvSpPr>
        <p:spPr>
          <a:xfrm>
            <a:off x="4226060" y="2629986"/>
            <a:ext cx="509700" cy="30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7"/>
          <p:cNvSpPr/>
          <p:nvPr/>
        </p:nvSpPr>
        <p:spPr>
          <a:xfrm>
            <a:off x="4735775" y="2629986"/>
            <a:ext cx="509700" cy="305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7"/>
          <p:cNvSpPr/>
          <p:nvPr/>
        </p:nvSpPr>
        <p:spPr>
          <a:xfrm>
            <a:off x="3186791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7"/>
          <p:cNvSpPr/>
          <p:nvPr/>
        </p:nvSpPr>
        <p:spPr>
          <a:xfrm>
            <a:off x="3702299" y="307276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7"/>
          <p:cNvSpPr/>
          <p:nvPr/>
        </p:nvSpPr>
        <p:spPr>
          <a:xfrm>
            <a:off x="4217807" y="3072761"/>
            <a:ext cx="509700" cy="30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7"/>
          <p:cNvSpPr/>
          <p:nvPr/>
        </p:nvSpPr>
        <p:spPr>
          <a:xfrm>
            <a:off x="4727522" y="3072761"/>
            <a:ext cx="509700" cy="305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7"/>
          <p:cNvSpPr/>
          <p:nvPr/>
        </p:nvSpPr>
        <p:spPr>
          <a:xfrm>
            <a:off x="3186791" y="352797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7"/>
          <p:cNvSpPr/>
          <p:nvPr/>
        </p:nvSpPr>
        <p:spPr>
          <a:xfrm>
            <a:off x="3702299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7"/>
          <p:cNvSpPr/>
          <p:nvPr/>
        </p:nvSpPr>
        <p:spPr>
          <a:xfrm>
            <a:off x="4217807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7"/>
          <p:cNvSpPr/>
          <p:nvPr/>
        </p:nvSpPr>
        <p:spPr>
          <a:xfrm>
            <a:off x="4727522" y="3527978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7"/>
          <p:cNvSpPr/>
          <p:nvPr/>
        </p:nvSpPr>
        <p:spPr>
          <a:xfrm>
            <a:off x="5233974" y="3532139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7"/>
          <p:cNvSpPr/>
          <p:nvPr/>
        </p:nvSpPr>
        <p:spPr>
          <a:xfrm>
            <a:off x="3174072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7"/>
          <p:cNvSpPr/>
          <p:nvPr/>
        </p:nvSpPr>
        <p:spPr>
          <a:xfrm>
            <a:off x="3689580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7"/>
          <p:cNvSpPr/>
          <p:nvPr/>
        </p:nvSpPr>
        <p:spPr>
          <a:xfrm>
            <a:off x="4205088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7"/>
          <p:cNvSpPr/>
          <p:nvPr/>
        </p:nvSpPr>
        <p:spPr>
          <a:xfrm>
            <a:off x="4714804" y="39851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7"/>
          <p:cNvSpPr/>
          <p:nvPr/>
        </p:nvSpPr>
        <p:spPr>
          <a:xfrm>
            <a:off x="5221256" y="398935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7"/>
          <p:cNvSpPr/>
          <p:nvPr/>
        </p:nvSpPr>
        <p:spPr>
          <a:xfrm>
            <a:off x="3172617" y="447869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7"/>
          <p:cNvSpPr/>
          <p:nvPr/>
        </p:nvSpPr>
        <p:spPr>
          <a:xfrm>
            <a:off x="3688125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7"/>
          <p:cNvSpPr/>
          <p:nvPr/>
        </p:nvSpPr>
        <p:spPr>
          <a:xfrm>
            <a:off x="4203633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7"/>
          <p:cNvSpPr/>
          <p:nvPr/>
        </p:nvSpPr>
        <p:spPr>
          <a:xfrm>
            <a:off x="4713349" y="4478690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7"/>
          <p:cNvSpPr/>
          <p:nvPr/>
        </p:nvSpPr>
        <p:spPr>
          <a:xfrm>
            <a:off x="5219801" y="4482851"/>
            <a:ext cx="509700" cy="305700"/>
          </a:xfrm>
          <a:prstGeom prst="rect">
            <a:avLst/>
          </a:prstGeom>
          <a:solidFill>
            <a:srgbClr val="DDEAF6"/>
          </a:solidFill>
          <a:ln cap="flat" cmpd="sng" w="381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67"/>
          <p:cNvCxnSpPr/>
          <p:nvPr/>
        </p:nvCxnSpPr>
        <p:spPr>
          <a:xfrm flipH="1" rot="10800000">
            <a:off x="2536724" y="2355457"/>
            <a:ext cx="3794100" cy="14904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7"/>
          <p:cNvCxnSpPr/>
          <p:nvPr/>
        </p:nvCxnSpPr>
        <p:spPr>
          <a:xfrm>
            <a:off x="2536724" y="2568889"/>
            <a:ext cx="3695100" cy="1265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(implementation)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/>
          <p:nvPr>
            <p:ph idx="1" type="body"/>
          </p:nvPr>
        </p:nvSpPr>
        <p:spPr>
          <a:xfrm>
            <a:off x="1557338" y="1443038"/>
            <a:ext cx="5915100" cy="3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is O(mn)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For each of </a:t>
            </a:r>
            <a:r>
              <a:rPr lang="en">
                <a:solidFill>
                  <a:schemeClr val="accent1"/>
                </a:solidFill>
              </a:rPr>
              <a:t>n rounds</a:t>
            </a:r>
            <a:r>
              <a:rPr lang="en">
                <a:solidFill>
                  <a:schemeClr val="accent4"/>
                </a:solidFill>
              </a:rPr>
              <a:t>, </a:t>
            </a:r>
            <a:r>
              <a:rPr lang="en">
                <a:solidFill>
                  <a:srgbClr val="2F5496"/>
                </a:solidFill>
              </a:rPr>
              <a:t>update m edges</a:t>
            </a:r>
            <a:r>
              <a:rPr lang="en">
                <a:solidFill>
                  <a:schemeClr val="accent4"/>
                </a:solidFill>
              </a:rPr>
              <a:t>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Works fine with negative edges.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Does not work with negative cycles.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>
                <a:solidFill>
                  <a:schemeClr val="accent1"/>
                </a:solidFill>
              </a:rPr>
              <a:t>But it can detect negative cycles!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99" name="Google Shape;399;p68"/>
          <p:cNvSpPr txBox="1"/>
          <p:nvPr/>
        </p:nvSpPr>
        <p:spPr>
          <a:xfrm>
            <a:off x="4842264" y="2286252"/>
            <a:ext cx="2251200" cy="73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2258" l="-2930" r="-820" t="-15179"/>
            </a:stretch>
          </a:blip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8"/>
          <p:cNvSpPr/>
          <p:nvPr/>
        </p:nvSpPr>
        <p:spPr>
          <a:xfrm>
            <a:off x="1737084" y="2286253"/>
            <a:ext cx="2726700" cy="76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i=0,…,n-1: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 in V: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2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00"/>
              <a:buFont typeface="Arial"/>
              <a:buChar char="•"/>
            </a:pPr>
            <a:r>
              <a:rPr b="1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0" i="0" lang="en" sz="15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v in u.neighbors: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8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Bellman-Ford (takeaways)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 Quiz! 😱</a:t>
            </a:r>
            <a:endParaRPr/>
          </a:p>
        </p:txBody>
      </p:sp>
      <p:sp>
        <p:nvSpPr>
          <p:cNvPr id="408" name="Google Shape;408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differences between Dijkstra and Bellman-Ford?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0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80" r="-1060" t="-233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/>
              <a:t> </a:t>
            </a:r>
            <a:endParaRPr/>
          </a:p>
        </p:txBody>
      </p:sp>
      <p:sp>
        <p:nvSpPr>
          <p:cNvPr id="414" name="Google Shape;414;p70"/>
          <p:cNvSpPr txBox="1"/>
          <p:nvPr/>
        </p:nvSpPr>
        <p:spPr>
          <a:xfrm rot="-579177">
            <a:off x="5091008" y="4190188"/>
            <a:ext cx="3216846" cy="4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 we do better?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(motivation)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1"/>
          <p:cNvSpPr txBox="1"/>
          <p:nvPr>
            <p:ph idx="1" type="body"/>
          </p:nvPr>
        </p:nvSpPr>
        <p:spPr>
          <a:xfrm>
            <a:off x="628651" y="1199626"/>
            <a:ext cx="6627900" cy="257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90" r="0" t="-233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 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71"/>
          <p:cNvSpPr txBox="1"/>
          <p:nvPr/>
        </p:nvSpPr>
        <p:spPr>
          <a:xfrm>
            <a:off x="4886550" y="1268050"/>
            <a:ext cx="2186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base case checks out: the only path through zero other vertices are edges directly from u to v</a:t>
            </a:r>
            <a:r>
              <a:rPr b="0" i="0" lang="en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71"/>
          <p:cNvCxnSpPr/>
          <p:nvPr/>
        </p:nvCxnSpPr>
        <p:spPr>
          <a:xfrm flipH="1">
            <a:off x="4257449" y="1892525"/>
            <a:ext cx="629100" cy="129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3" name="Google Shape;423;p71"/>
          <p:cNvSpPr txBox="1"/>
          <p:nvPr/>
        </p:nvSpPr>
        <p:spPr>
          <a:xfrm>
            <a:off x="897525" y="3774200"/>
            <a:ext cx="6627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3000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(k)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[u,v] := length of shortest path between u and v that only pass through vertices 1,2,...,k in G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"/>
          <p:cNvSpPr txBox="1"/>
          <p:nvPr>
            <p:ph idx="1" type="body"/>
          </p:nvPr>
        </p:nvSpPr>
        <p:spPr>
          <a:xfrm>
            <a:off x="1614488" y="1106751"/>
            <a:ext cx="6201300" cy="3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Theorem: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If there are </a:t>
            </a:r>
            <a:r>
              <a:rPr lang="en">
                <a:solidFill>
                  <a:srgbClr val="FF0000"/>
                </a:solidFill>
              </a:rPr>
              <a:t>no negative cycles </a:t>
            </a:r>
            <a:r>
              <a:rPr lang="en"/>
              <a:t>in a weighted directed graph G, then the Floyd-Warshall algorithm, running on G, returns a matrix D</a:t>
            </a:r>
            <a:r>
              <a:rPr baseline="30000" lang="en"/>
              <a:t>(n)</a:t>
            </a:r>
            <a:r>
              <a:rPr lang="en"/>
              <a:t> so that</a:t>
            </a:r>
            <a:r>
              <a:rPr lang="en">
                <a:solidFill>
                  <a:schemeClr val="accent4"/>
                </a:solidFill>
              </a:rPr>
              <a:t>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D</a:t>
            </a:r>
            <a:r>
              <a:rPr baseline="30000" lang="en" sz="1800"/>
              <a:t>(n)</a:t>
            </a:r>
            <a:r>
              <a:rPr lang="en" sz="1800"/>
              <a:t>[u,v] = distance between u and v in G.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time: O(n</a:t>
            </a:r>
            <a:r>
              <a:rPr baseline="30000" lang="en"/>
              <a:t>3</a:t>
            </a:r>
            <a:r>
              <a:rPr lang="en"/>
              <a:t>)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Better than running Bellman-Ford n times!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Storage: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Need to store </a:t>
            </a:r>
            <a:r>
              <a:rPr b="1" lang="en"/>
              <a:t>two</a:t>
            </a:r>
            <a:r>
              <a:rPr lang="en"/>
              <a:t> n-by-n arrays, and the original graph.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2" marL="685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accent1"/>
              </a:solidFill>
            </a:endParaRPr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430" name="Google Shape;430;p72"/>
          <p:cNvSpPr txBox="1"/>
          <p:nvPr/>
        </p:nvSpPr>
        <p:spPr>
          <a:xfrm>
            <a:off x="6140886" y="2771051"/>
            <a:ext cx="1196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 out the details of a proof!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2"/>
          <p:cNvSpPr txBox="1"/>
          <p:nvPr/>
        </p:nvSpPr>
        <p:spPr>
          <a:xfrm>
            <a:off x="2138684" y="4724379"/>
            <a:ext cx="5152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 with Bellman-Ford, we don’t really need to store all n of the D</a:t>
            </a:r>
            <a:r>
              <a:rPr b="0" baseline="3000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(k)</a:t>
            </a: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7254" y="2736576"/>
            <a:ext cx="813557" cy="7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2"/>
          <p:cNvSpPr txBox="1"/>
          <p:nvPr/>
        </p:nvSpPr>
        <p:spPr>
          <a:xfrm>
            <a:off x="4021879" y="23732"/>
            <a:ext cx="1392000" cy="484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29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Floyd-Warshall algorithm (analysis)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B-F and F-W are examples of DYNAMIC PROGRAMMING!!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4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great transition to…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68" name="Google Shape;268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Shortest Path Algorithms 🎯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Dynamic Programming 😎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Greedy Algorithms 🤑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Minimum Spanning Trees 🌲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Max-Flow, Min-Cut, Ford-Fulkerson 🚰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</a:t>
            </a:r>
            <a:r>
              <a:rPr b="1" i="1" lang="en">
                <a:solidFill>
                  <a:srgbClr val="FF0000"/>
                </a:solidFill>
              </a:rPr>
              <a:t>dynamic programming</a:t>
            </a:r>
            <a:r>
              <a:rPr lang="en"/>
              <a:t>?</a:t>
            </a:r>
            <a:endParaRPr/>
          </a:p>
        </p:txBody>
      </p:sp>
      <p:sp>
        <p:nvSpPr>
          <p:cNvPr id="450" name="Google Shape;450;p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It is an algorithm design paradigm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accent1"/>
                </a:solidFill>
              </a:rPr>
              <a:t>(like divide-and-conquer is an algorithm design paradigm)</a:t>
            </a:r>
            <a:br>
              <a:rPr lang="en">
                <a:solidFill>
                  <a:schemeClr val="accent1"/>
                </a:solidFill>
              </a:rPr>
            </a:br>
            <a:endParaRPr/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Usually it is for solving </a:t>
            </a:r>
            <a:r>
              <a:rPr b="1" lang="en">
                <a:solidFill>
                  <a:schemeClr val="accent1"/>
                </a:solidFill>
              </a:rPr>
              <a:t>optimization problems</a:t>
            </a:r>
            <a:endParaRPr b="1">
              <a:solidFill>
                <a:schemeClr val="accent1"/>
              </a:solidFill>
            </a:endParaRPr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n">
                <a:solidFill>
                  <a:schemeClr val="accent1"/>
                </a:solidFill>
              </a:rPr>
              <a:t>Most x given constraint y</a:t>
            </a:r>
            <a:br>
              <a:rPr b="1" lang="en">
                <a:solidFill>
                  <a:schemeClr val="accent1"/>
                </a:solidFill>
              </a:rPr>
            </a:br>
            <a:endParaRPr/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Examples: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accent1"/>
                </a:solidFill>
              </a:rPr>
              <a:t>(Fibonacci numbers aren’t an optimization problem, but they are a good example…)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Knapsack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Longest-Common Subsequence</a:t>
            </a:r>
            <a:endParaRPr/>
          </a:p>
          <a:p>
            <a:pPr indent="-254000" lvl="1" marL="6858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Graph Algorithms! (which ones?)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Bottom up approach</a:t>
            </a:r>
            <a:endParaRPr/>
          </a:p>
        </p:txBody>
      </p:sp>
      <p:sp>
        <p:nvSpPr>
          <p:cNvPr id="456" name="Google Shape;456;p76"/>
          <p:cNvSpPr txBox="1"/>
          <p:nvPr>
            <p:ph idx="1" type="body"/>
          </p:nvPr>
        </p:nvSpPr>
        <p:spPr>
          <a:xfrm>
            <a:off x="1614488" y="1369219"/>
            <a:ext cx="5915100" cy="3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Solve the small problems first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lang="en">
                <a:solidFill>
                  <a:schemeClr val="accent5"/>
                </a:solidFill>
              </a:rPr>
              <a:t>fill in F[0],F[1]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Then bigger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">
                <a:solidFill>
                  <a:schemeClr val="accent6"/>
                </a:solidFill>
              </a:rPr>
              <a:t>fill in F[2]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…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Then bigger problems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fill in F[n-1]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Then finally solve the real problem.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fill in F[n]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57" name="Google Shape;45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89404">
            <a:off x="5844812" y="574579"/>
            <a:ext cx="2083424" cy="158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Top down approach</a:t>
            </a:r>
            <a:endParaRPr/>
          </a:p>
        </p:txBody>
      </p:sp>
      <p:sp>
        <p:nvSpPr>
          <p:cNvPr id="463" name="Google Shape;463;p77"/>
          <p:cNvSpPr txBox="1"/>
          <p:nvPr>
            <p:ph idx="1" type="body"/>
          </p:nvPr>
        </p:nvSpPr>
        <p:spPr>
          <a:xfrm>
            <a:off x="1614488" y="1369219"/>
            <a:ext cx="4514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Think of it like a recursive algorithm.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•"/>
            </a:pPr>
            <a:r>
              <a:rPr lang="en">
                <a:solidFill>
                  <a:schemeClr val="accent1"/>
                </a:solidFill>
              </a:rPr>
              <a:t>To solve the big problem: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Recurse to solve smaller problems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en">
                <a:solidFill>
                  <a:schemeClr val="accent1"/>
                </a:solidFill>
              </a:rPr>
              <a:t>Those recurse to solve smaller problems</a:t>
            </a:r>
            <a:endParaRPr/>
          </a:p>
          <a:p>
            <a:pPr indent="-17780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">
                <a:solidFill>
                  <a:schemeClr val="accent1"/>
                </a:solidFill>
              </a:rPr>
              <a:t>etc..</a:t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 difference from divide and conquer: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b="1" lang="en">
                <a:solidFill>
                  <a:schemeClr val="accent1"/>
                </a:solidFill>
              </a:rPr>
              <a:t>Memoization</a:t>
            </a:r>
            <a:endParaRPr b="1">
              <a:solidFill>
                <a:schemeClr val="accent1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">
                <a:solidFill>
                  <a:schemeClr val="accent1"/>
                </a:solidFill>
              </a:rPr>
              <a:t>Keep track of what small problems you’ve already solved to prevent re-solving the same problem twice.</a:t>
            </a:r>
            <a:endParaRPr/>
          </a:p>
        </p:txBody>
      </p:sp>
      <p:pic>
        <p:nvPicPr>
          <p:cNvPr id="464" name="Google Shape;46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6183" y="3206579"/>
            <a:ext cx="1546640" cy="155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693162" y="400947"/>
            <a:ext cx="2083425" cy="158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check-in!</a:t>
            </a:r>
            <a:endParaRPr/>
          </a:p>
        </p:txBody>
      </p:sp>
      <p:sp>
        <p:nvSpPr>
          <p:cNvPr id="471" name="Google Shape;471;p7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iterative? Which is recursive? What do we use to improve the recursive one?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9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 cool…how do I get these cool DP solutions?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Recipe </a:t>
            </a:r>
            <a:r>
              <a:rPr lang="en" sz="21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482" name="Google Shape;482;p80"/>
          <p:cNvSpPr txBox="1"/>
          <p:nvPr>
            <p:ph idx="1" type="body"/>
          </p:nvPr>
        </p:nvSpPr>
        <p:spPr>
          <a:xfrm>
            <a:off x="1614488" y="1268017"/>
            <a:ext cx="59151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•"/>
            </a:pPr>
            <a:r>
              <a:rPr b="1" lang="en">
                <a:solidFill>
                  <a:schemeClr val="accent4"/>
                </a:solidFill>
              </a:rPr>
              <a:t>Step 1: </a:t>
            </a:r>
            <a:r>
              <a:rPr lang="en"/>
              <a:t>Identify </a:t>
            </a:r>
            <a:r>
              <a:rPr lang="en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•"/>
            </a:pPr>
            <a:r>
              <a:rPr b="1" lang="en">
                <a:solidFill>
                  <a:schemeClr val="accent4"/>
                </a:solidFill>
              </a:rPr>
              <a:t>Step 2: </a:t>
            </a:r>
            <a:r>
              <a:rPr lang="en"/>
              <a:t>Find a </a:t>
            </a:r>
            <a:r>
              <a:rPr lang="en">
                <a:solidFill>
                  <a:srgbClr val="00FF00"/>
                </a:solidFill>
              </a:rPr>
              <a:t>recursive formulation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for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•"/>
            </a:pPr>
            <a:r>
              <a:rPr b="1" lang="en">
                <a:solidFill>
                  <a:schemeClr val="accent4"/>
                </a:solidFill>
              </a:rPr>
              <a:t>Step 3: </a:t>
            </a:r>
            <a:r>
              <a:rPr lang="en">
                <a:solidFill>
                  <a:schemeClr val="accent5"/>
                </a:solidFill>
              </a:rPr>
              <a:t>Use dynamic programming </a:t>
            </a:r>
            <a:r>
              <a:rPr lang="en"/>
              <a:t>to find the length of the longest common subsequence.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•"/>
            </a:pPr>
            <a:r>
              <a:rPr b="1" lang="en">
                <a:solidFill>
                  <a:schemeClr val="accent4"/>
                </a:solidFill>
              </a:rPr>
              <a:t>Step 4: </a:t>
            </a:r>
            <a:r>
              <a:rPr lang="en"/>
              <a:t>If needed, keep track of some additional info so that the algorithm from Step 3 can </a:t>
            </a:r>
            <a:r>
              <a:rPr lang="en">
                <a:solidFill>
                  <a:srgbClr val="B400AB"/>
                </a:solidFill>
              </a:rPr>
              <a:t>find the actual LCS.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1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subproblems and </a:t>
            </a:r>
            <a:r>
              <a:rPr lang="en"/>
              <a:t>recursive</a:t>
            </a:r>
            <a:r>
              <a:rPr lang="en"/>
              <a:t> </a:t>
            </a:r>
            <a:r>
              <a:rPr lang="en"/>
              <a:t>formulations</a:t>
            </a:r>
            <a:r>
              <a:rPr lang="en"/>
              <a:t> we’ve seen?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Practice: # of paths</a:t>
            </a:r>
            <a:endParaRPr/>
          </a:p>
        </p:txBody>
      </p:sp>
      <p:sp>
        <p:nvSpPr>
          <p:cNvPr id="493" name="Google Shape;493;p82"/>
          <p:cNvSpPr txBox="1"/>
          <p:nvPr>
            <p:ph idx="1" type="body"/>
          </p:nvPr>
        </p:nvSpPr>
        <p:spPr>
          <a:xfrm>
            <a:off x="610050" y="1232425"/>
            <a:ext cx="79239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have an nxn grid where each cell is 0 (free) or 1 (obstacle)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 robot starts at the top-left (0,0) and wants to make it to (n-1, n-1)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It can move down one space OR right one space	BUT it can’t go through an obstacle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Compute the number of unique paths from start to finish that avoid obstacles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Specifically, what are our subproblems? What is the recurrence? Base cases?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3"/>
          <p:cNvSpPr txBox="1"/>
          <p:nvPr>
            <p:ph type="ctrTitle"/>
          </p:nvPr>
        </p:nvSpPr>
        <p:spPr>
          <a:xfrm>
            <a:off x="1143000" y="1146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Greedy Algorithms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4"/>
          <p:cNvSpPr txBox="1"/>
          <p:nvPr>
            <p:ph type="ctrTitle"/>
          </p:nvPr>
        </p:nvSpPr>
        <p:spPr>
          <a:xfrm>
            <a:off x="1143000" y="722697"/>
            <a:ext cx="68580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</a:t>
            </a:r>
            <a:endParaRPr/>
          </a:p>
        </p:txBody>
      </p:sp>
      <p:sp>
        <p:nvSpPr>
          <p:cNvPr id="504" name="Google Shape;504;p84"/>
          <p:cNvSpPr txBox="1"/>
          <p:nvPr>
            <p:ph idx="1" type="subTitle"/>
          </p:nvPr>
        </p:nvSpPr>
        <p:spPr>
          <a:xfrm>
            <a:off x="1143000" y="2569253"/>
            <a:ext cx="68580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Let me just pick what’s best in this current moment (very short-sighted)!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8"/>
          <p:cNvSpPr txBox="1"/>
          <p:nvPr>
            <p:ph type="ctrTitle"/>
          </p:nvPr>
        </p:nvSpPr>
        <p:spPr>
          <a:xfrm>
            <a:off x="311708" y="967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Shortest-Path Algorithms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Sub-problem graph view</a:t>
            </a:r>
            <a:endParaRPr/>
          </a:p>
        </p:txBody>
      </p:sp>
      <p:sp>
        <p:nvSpPr>
          <p:cNvPr id="510" name="Google Shape;510;p8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Divide-and-conquer:</a:t>
            </a:r>
            <a:endParaRPr/>
          </a:p>
        </p:txBody>
      </p:sp>
      <p:sp>
        <p:nvSpPr>
          <p:cNvPr id="511" name="Google Shape;511;p85"/>
          <p:cNvSpPr/>
          <p:nvPr/>
        </p:nvSpPr>
        <p:spPr>
          <a:xfrm>
            <a:off x="3521319" y="1828800"/>
            <a:ext cx="21012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5"/>
          <p:cNvSpPr/>
          <p:nvPr/>
        </p:nvSpPr>
        <p:spPr>
          <a:xfrm>
            <a:off x="5622681" y="2909842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85"/>
          <p:cNvSpPr/>
          <p:nvPr/>
        </p:nvSpPr>
        <p:spPr>
          <a:xfrm>
            <a:off x="2049157" y="2930219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5"/>
          <p:cNvSpPr/>
          <p:nvPr/>
        </p:nvSpPr>
        <p:spPr>
          <a:xfrm>
            <a:off x="6576098" y="4210487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5"/>
          <p:cNvSpPr/>
          <p:nvPr/>
        </p:nvSpPr>
        <p:spPr>
          <a:xfrm>
            <a:off x="5045137" y="4220675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5"/>
          <p:cNvSpPr/>
          <p:nvPr/>
        </p:nvSpPr>
        <p:spPr>
          <a:xfrm>
            <a:off x="3416912" y="4210487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85"/>
          <p:cNvSpPr/>
          <p:nvPr/>
        </p:nvSpPr>
        <p:spPr>
          <a:xfrm>
            <a:off x="2201992" y="4210487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5"/>
          <p:cNvSpPr/>
          <p:nvPr/>
        </p:nvSpPr>
        <p:spPr>
          <a:xfrm>
            <a:off x="987074" y="4220675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85"/>
          <p:cNvCxnSpPr>
            <a:stCxn id="511" idx="4"/>
            <a:endCxn id="512" idx="0"/>
          </p:cNvCxnSpPr>
          <p:nvPr/>
        </p:nvCxnSpPr>
        <p:spPr>
          <a:xfrm>
            <a:off x="4571919" y="2470800"/>
            <a:ext cx="1835400" cy="4389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85"/>
          <p:cNvCxnSpPr>
            <a:endCxn id="513" idx="0"/>
          </p:cNvCxnSpPr>
          <p:nvPr/>
        </p:nvCxnSpPr>
        <p:spPr>
          <a:xfrm flipH="1">
            <a:off x="2833807" y="2480819"/>
            <a:ext cx="1738200" cy="4494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85"/>
          <p:cNvCxnSpPr>
            <a:stCxn id="512" idx="4"/>
            <a:endCxn id="515" idx="0"/>
          </p:cNvCxnSpPr>
          <p:nvPr/>
        </p:nvCxnSpPr>
        <p:spPr>
          <a:xfrm flipH="1">
            <a:off x="5622831" y="3551842"/>
            <a:ext cx="784500" cy="6687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85"/>
          <p:cNvCxnSpPr>
            <a:endCxn id="514" idx="0"/>
          </p:cNvCxnSpPr>
          <p:nvPr/>
        </p:nvCxnSpPr>
        <p:spPr>
          <a:xfrm>
            <a:off x="6407348" y="3551687"/>
            <a:ext cx="746400" cy="6588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5"/>
          <p:cNvCxnSpPr>
            <a:stCxn id="513" idx="4"/>
            <a:endCxn id="516" idx="0"/>
          </p:cNvCxnSpPr>
          <p:nvPr/>
        </p:nvCxnSpPr>
        <p:spPr>
          <a:xfrm>
            <a:off x="2833807" y="3572219"/>
            <a:ext cx="1160700" cy="6384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5"/>
          <p:cNvCxnSpPr>
            <a:endCxn id="517" idx="0"/>
          </p:cNvCxnSpPr>
          <p:nvPr/>
        </p:nvCxnSpPr>
        <p:spPr>
          <a:xfrm flipH="1">
            <a:off x="2779643" y="3582287"/>
            <a:ext cx="27300" cy="6282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5"/>
          <p:cNvCxnSpPr>
            <a:stCxn id="513" idx="4"/>
            <a:endCxn id="518" idx="0"/>
          </p:cNvCxnSpPr>
          <p:nvPr/>
        </p:nvCxnSpPr>
        <p:spPr>
          <a:xfrm flipH="1">
            <a:off x="1564807" y="3572219"/>
            <a:ext cx="1269000" cy="6486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Sub-problem graph view</a:t>
            </a:r>
            <a:endParaRPr/>
          </a:p>
        </p:txBody>
      </p:sp>
      <p:sp>
        <p:nvSpPr>
          <p:cNvPr id="531" name="Google Shape;531;p8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Dynamic Programming:</a:t>
            </a:r>
            <a:endParaRPr/>
          </a:p>
        </p:txBody>
      </p:sp>
      <p:sp>
        <p:nvSpPr>
          <p:cNvPr id="532" name="Google Shape;532;p86"/>
          <p:cNvSpPr/>
          <p:nvPr/>
        </p:nvSpPr>
        <p:spPr>
          <a:xfrm>
            <a:off x="3521319" y="1828800"/>
            <a:ext cx="21012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6"/>
          <p:cNvSpPr/>
          <p:nvPr/>
        </p:nvSpPr>
        <p:spPr>
          <a:xfrm>
            <a:off x="5622681" y="2909842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86"/>
          <p:cNvSpPr/>
          <p:nvPr/>
        </p:nvSpPr>
        <p:spPr>
          <a:xfrm>
            <a:off x="2049157" y="2930219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6"/>
          <p:cNvSpPr/>
          <p:nvPr/>
        </p:nvSpPr>
        <p:spPr>
          <a:xfrm>
            <a:off x="6576098" y="4210487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6"/>
          <p:cNvSpPr/>
          <p:nvPr/>
        </p:nvSpPr>
        <p:spPr>
          <a:xfrm>
            <a:off x="5045137" y="4235830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6"/>
          <p:cNvSpPr/>
          <p:nvPr/>
        </p:nvSpPr>
        <p:spPr>
          <a:xfrm>
            <a:off x="3143801" y="4234273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86"/>
          <p:cNvSpPr/>
          <p:nvPr/>
        </p:nvSpPr>
        <p:spPr>
          <a:xfrm>
            <a:off x="1471613" y="4234273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9" name="Google Shape;539;p86"/>
          <p:cNvCxnSpPr>
            <a:stCxn id="532" idx="4"/>
            <a:endCxn id="533" idx="0"/>
          </p:cNvCxnSpPr>
          <p:nvPr/>
        </p:nvCxnSpPr>
        <p:spPr>
          <a:xfrm>
            <a:off x="4571919" y="2470800"/>
            <a:ext cx="1835400" cy="4389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86"/>
          <p:cNvCxnSpPr>
            <a:endCxn id="534" idx="0"/>
          </p:cNvCxnSpPr>
          <p:nvPr/>
        </p:nvCxnSpPr>
        <p:spPr>
          <a:xfrm flipH="1">
            <a:off x="2833807" y="2480819"/>
            <a:ext cx="1738200" cy="4494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86"/>
          <p:cNvCxnSpPr>
            <a:stCxn id="533" idx="4"/>
            <a:endCxn id="536" idx="0"/>
          </p:cNvCxnSpPr>
          <p:nvPr/>
        </p:nvCxnSpPr>
        <p:spPr>
          <a:xfrm flipH="1">
            <a:off x="5622831" y="3551842"/>
            <a:ext cx="784500" cy="6840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86"/>
          <p:cNvCxnSpPr>
            <a:endCxn id="535" idx="0"/>
          </p:cNvCxnSpPr>
          <p:nvPr/>
        </p:nvCxnSpPr>
        <p:spPr>
          <a:xfrm>
            <a:off x="6407348" y="3551687"/>
            <a:ext cx="746400" cy="6588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6"/>
          <p:cNvCxnSpPr>
            <a:stCxn id="534" idx="4"/>
            <a:endCxn id="536" idx="0"/>
          </p:cNvCxnSpPr>
          <p:nvPr/>
        </p:nvCxnSpPr>
        <p:spPr>
          <a:xfrm>
            <a:off x="2833807" y="3572219"/>
            <a:ext cx="2789100" cy="6636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6"/>
          <p:cNvCxnSpPr>
            <a:stCxn id="534" idx="4"/>
            <a:endCxn id="537" idx="0"/>
          </p:cNvCxnSpPr>
          <p:nvPr/>
        </p:nvCxnSpPr>
        <p:spPr>
          <a:xfrm>
            <a:off x="2833807" y="3572219"/>
            <a:ext cx="887700" cy="6621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86"/>
          <p:cNvCxnSpPr>
            <a:stCxn id="534" idx="4"/>
            <a:endCxn id="538" idx="0"/>
          </p:cNvCxnSpPr>
          <p:nvPr/>
        </p:nvCxnSpPr>
        <p:spPr>
          <a:xfrm flipH="1">
            <a:off x="2049307" y="3572219"/>
            <a:ext cx="784500" cy="6621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6" name="Google Shape;546;p86"/>
          <p:cNvSpPr/>
          <p:nvPr/>
        </p:nvSpPr>
        <p:spPr>
          <a:xfrm>
            <a:off x="3778082" y="2950597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86"/>
          <p:cNvCxnSpPr>
            <a:stCxn id="546" idx="4"/>
            <a:endCxn id="535" idx="0"/>
          </p:cNvCxnSpPr>
          <p:nvPr/>
        </p:nvCxnSpPr>
        <p:spPr>
          <a:xfrm>
            <a:off x="4562732" y="3592597"/>
            <a:ext cx="2591100" cy="6180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86"/>
          <p:cNvCxnSpPr>
            <a:stCxn id="532" idx="4"/>
            <a:endCxn id="546" idx="0"/>
          </p:cNvCxnSpPr>
          <p:nvPr/>
        </p:nvCxnSpPr>
        <p:spPr>
          <a:xfrm flipH="1">
            <a:off x="4562619" y="2470800"/>
            <a:ext cx="9300" cy="4797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6"/>
          <p:cNvCxnSpPr>
            <a:stCxn id="546" idx="4"/>
            <a:endCxn id="538" idx="0"/>
          </p:cNvCxnSpPr>
          <p:nvPr/>
        </p:nvCxnSpPr>
        <p:spPr>
          <a:xfrm flipH="1">
            <a:off x="2049332" y="3592597"/>
            <a:ext cx="2513400" cy="6417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6"/>
          <p:cNvCxnSpPr>
            <a:stCxn id="546" idx="4"/>
            <a:endCxn id="537" idx="0"/>
          </p:cNvCxnSpPr>
          <p:nvPr/>
        </p:nvCxnSpPr>
        <p:spPr>
          <a:xfrm flipH="1">
            <a:off x="3721532" y="3592597"/>
            <a:ext cx="841200" cy="6417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86"/>
          <p:cNvCxnSpPr>
            <a:stCxn id="546" idx="4"/>
            <a:endCxn id="536" idx="0"/>
          </p:cNvCxnSpPr>
          <p:nvPr/>
        </p:nvCxnSpPr>
        <p:spPr>
          <a:xfrm>
            <a:off x="4562732" y="3592597"/>
            <a:ext cx="1060200" cy="6432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Sub-problem graph view</a:t>
            </a:r>
            <a:endParaRPr/>
          </a:p>
        </p:txBody>
      </p:sp>
      <p:sp>
        <p:nvSpPr>
          <p:cNvPr id="557" name="Google Shape;557;p8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Greedy algorithms:</a:t>
            </a:r>
            <a:endParaRPr/>
          </a:p>
        </p:txBody>
      </p:sp>
      <p:sp>
        <p:nvSpPr>
          <p:cNvPr id="558" name="Google Shape;558;p87"/>
          <p:cNvSpPr/>
          <p:nvPr/>
        </p:nvSpPr>
        <p:spPr>
          <a:xfrm>
            <a:off x="1384788" y="1881555"/>
            <a:ext cx="21012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87"/>
          <p:cNvSpPr/>
          <p:nvPr/>
        </p:nvSpPr>
        <p:spPr>
          <a:xfrm>
            <a:off x="1848721" y="4186171"/>
            <a:ext cx="1155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87"/>
          <p:cNvSpPr/>
          <p:nvPr/>
        </p:nvSpPr>
        <p:spPr>
          <a:xfrm>
            <a:off x="1641551" y="3003352"/>
            <a:ext cx="1569300" cy="64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87"/>
          <p:cNvCxnSpPr>
            <a:stCxn id="558" idx="4"/>
            <a:endCxn id="560" idx="0"/>
          </p:cNvCxnSpPr>
          <p:nvPr/>
        </p:nvCxnSpPr>
        <p:spPr>
          <a:xfrm flipH="1">
            <a:off x="2426088" y="2523555"/>
            <a:ext cx="9300" cy="4797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87"/>
          <p:cNvCxnSpPr>
            <a:stCxn id="560" idx="4"/>
            <a:endCxn id="559" idx="0"/>
          </p:cNvCxnSpPr>
          <p:nvPr/>
        </p:nvCxnSpPr>
        <p:spPr>
          <a:xfrm>
            <a:off x="2426201" y="3645352"/>
            <a:ext cx="300" cy="540900"/>
          </a:xfrm>
          <a:prstGeom prst="straightConnector1">
            <a:avLst/>
          </a:prstGeom>
          <a:noFill/>
          <a:ln cap="flat" cmpd="sng" w="2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3" name="Google Shape;563;p87"/>
          <p:cNvSpPr txBox="1"/>
          <p:nvPr/>
        </p:nvSpPr>
        <p:spPr>
          <a:xfrm>
            <a:off x="3653204" y="1862455"/>
            <a:ext cx="41649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is there 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sub-structure: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optimal solutions to a problem are made up from optimal solutions of sub-problems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each problem 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only one sub-problem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8"/>
          <p:cNvSpPr txBox="1"/>
          <p:nvPr>
            <p:ph type="ctrTitle"/>
          </p:nvPr>
        </p:nvSpPr>
        <p:spPr>
          <a:xfrm>
            <a:off x="1143000" y="1318022"/>
            <a:ext cx="68580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does this not work?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5" name="Google Shape;575;p89" title="Screenshot 2025-11-20 at 12.11.5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672" y="0"/>
            <a:ext cx="68786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0"/>
          <p:cNvSpPr txBox="1"/>
          <p:nvPr>
            <p:ph type="ctrTitle"/>
          </p:nvPr>
        </p:nvSpPr>
        <p:spPr>
          <a:xfrm>
            <a:off x="1143000" y="1676397"/>
            <a:ext cx="68580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DOES this work?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show that???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Common strategy</a:t>
            </a:r>
            <a:br>
              <a:rPr lang="en"/>
            </a:br>
            <a:r>
              <a:rPr lang="en" sz="2400"/>
              <a:t>for greedy algorithms</a:t>
            </a:r>
            <a:endParaRPr sz="3000"/>
          </a:p>
        </p:txBody>
      </p:sp>
      <p:sp>
        <p:nvSpPr>
          <p:cNvPr id="586" name="Google Shape;586;p9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Make a </a:t>
            </a:r>
            <a:r>
              <a:rPr b="1" lang="en">
                <a:solidFill>
                  <a:srgbClr val="E56B74"/>
                </a:solidFill>
              </a:rPr>
              <a:t>series of choices</a:t>
            </a:r>
            <a:r>
              <a:rPr lang="en"/>
              <a:t>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Show that, at each step, our choice </a:t>
            </a:r>
            <a:r>
              <a:rPr b="1" lang="en">
                <a:solidFill>
                  <a:schemeClr val="accent4"/>
                </a:solidFill>
              </a:rPr>
              <a:t>won’t rule out all optimal solutions</a:t>
            </a:r>
            <a:r>
              <a:rPr lang="en"/>
              <a:t> at the end of the day.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After we’ve made all our choices, there is an optimal solution we haven’t ruled out, </a:t>
            </a:r>
            <a:r>
              <a:rPr b="1" lang="en">
                <a:solidFill>
                  <a:schemeClr val="accent1"/>
                </a:solidFill>
              </a:rPr>
              <a:t>so we must have found one.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587" name="Google Shape;58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3375499"/>
            <a:ext cx="1548674" cy="14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Common strategy (formally)</a:t>
            </a:r>
            <a:br>
              <a:rPr lang="en"/>
            </a:br>
            <a:r>
              <a:rPr lang="en" sz="2400"/>
              <a:t>for greedy algorithms</a:t>
            </a:r>
            <a:endParaRPr/>
          </a:p>
        </p:txBody>
      </p:sp>
      <p:sp>
        <p:nvSpPr>
          <p:cNvPr id="593" name="Google Shape;593;p9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Inductive Hypothesis: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After greedy choice t, you haven’t </a:t>
            </a:r>
            <a:r>
              <a:rPr b="1" lang="en">
                <a:solidFill>
                  <a:schemeClr val="accent4"/>
                </a:solidFill>
              </a:rPr>
              <a:t>ruled out </a:t>
            </a:r>
            <a:r>
              <a:rPr lang="en">
                <a:solidFill>
                  <a:schemeClr val="accent4"/>
                </a:solidFill>
              </a:rPr>
              <a:t>success.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Base case: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Success is possible before you make any choices.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Inductive step: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Conclusion: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  <a:endParaRPr/>
          </a:p>
        </p:txBody>
      </p:sp>
      <p:pic>
        <p:nvPicPr>
          <p:cNvPr id="594" name="Google Shape;59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4244" y="226799"/>
            <a:ext cx="756762" cy="99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2"/>
          <p:cNvSpPr txBox="1"/>
          <p:nvPr/>
        </p:nvSpPr>
        <p:spPr>
          <a:xfrm>
            <a:off x="5786052" y="1217417"/>
            <a:ext cx="2214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“Success” here means “finding an optimal solution.”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Common strategy</a:t>
            </a:r>
            <a:br>
              <a:rPr lang="en"/>
            </a:br>
            <a:r>
              <a:rPr lang="en" sz="2300"/>
              <a:t>for showing we don’t rule out success</a:t>
            </a:r>
            <a:endParaRPr/>
          </a:p>
        </p:txBody>
      </p:sp>
      <p:sp>
        <p:nvSpPr>
          <p:cNvPr id="601" name="Google Shape;601;p93"/>
          <p:cNvSpPr txBox="1"/>
          <p:nvPr>
            <p:ph idx="1" type="body"/>
          </p:nvPr>
        </p:nvSpPr>
        <p:spPr>
          <a:xfrm>
            <a:off x="1614488" y="1369219"/>
            <a:ext cx="61173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Suppose that you’re on track to make an optimal solution T*.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Eg, after you’ve picked activity i, you’re still on track.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Suppose that T* </a:t>
            </a:r>
            <a:r>
              <a:rPr i="1" lang="en"/>
              <a:t>disagrees</a:t>
            </a:r>
            <a:r>
              <a:rPr lang="en"/>
              <a:t> with your next greedy choice.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Eg, it </a:t>
            </a:r>
            <a:r>
              <a:rPr i="1" lang="en">
                <a:solidFill>
                  <a:schemeClr val="accent4"/>
                </a:solidFill>
              </a:rPr>
              <a:t>doesn’t</a:t>
            </a:r>
            <a:r>
              <a:rPr lang="en">
                <a:solidFill>
                  <a:schemeClr val="accent4"/>
                </a:solidFill>
              </a:rPr>
              <a:t> involve activity k.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Manipulate T*  in order to make a solution T that’s not worse but that </a:t>
            </a:r>
            <a:r>
              <a:rPr i="1" lang="en"/>
              <a:t>agrees</a:t>
            </a:r>
            <a:r>
              <a:rPr lang="en"/>
              <a:t> with your greedy choice.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Eg, swap whatever activity T* did pick next with activity 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4"/>
          <p:cNvSpPr txBox="1"/>
          <p:nvPr>
            <p:ph type="title"/>
          </p:nvPr>
        </p:nvSpPr>
        <p:spPr>
          <a:xfrm>
            <a:off x="628638" y="726679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Uhhh… what does that mean?</a:t>
            </a:r>
            <a:endParaRPr/>
          </a:p>
        </p:txBody>
      </p:sp>
      <p:sp>
        <p:nvSpPr>
          <p:cNvPr id="607" name="Google Shape;607;p94"/>
          <p:cNvSpPr txBox="1"/>
          <p:nvPr>
            <p:ph idx="1" type="body"/>
          </p:nvPr>
        </p:nvSpPr>
        <p:spPr>
          <a:xfrm>
            <a:off x="628638" y="2886472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Let’s see an example!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For a given graph…</a:t>
            </a:r>
            <a:endParaRPr/>
          </a:p>
        </p:txBody>
      </p:sp>
      <p:sp>
        <p:nvSpPr>
          <p:cNvPr id="279" name="Google Shape;279;p59"/>
          <p:cNvSpPr/>
          <p:nvPr/>
        </p:nvSpPr>
        <p:spPr>
          <a:xfrm>
            <a:off x="2881993" y="2203543"/>
            <a:ext cx="818086" cy="243262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59"/>
          <p:cNvSpPr/>
          <p:nvPr/>
        </p:nvSpPr>
        <p:spPr>
          <a:xfrm flipH="1" rot="1349501">
            <a:off x="4559611" y="3892811"/>
            <a:ext cx="1884976" cy="984171"/>
          </a:xfrm>
          <a:custGeom>
            <a:rect b="b" l="l" r="r" t="t"/>
            <a:pathLst>
              <a:path extrusionOk="0" h="1829038" w="1686775">
                <a:moveTo>
                  <a:pt x="1446933" y="0"/>
                </a:moveTo>
                <a:cubicBezTo>
                  <a:pt x="1438188" y="73702"/>
                  <a:pt x="1429444" y="147404"/>
                  <a:pt x="1327011" y="329784"/>
                </a:cubicBezTo>
                <a:cubicBezTo>
                  <a:pt x="1224578" y="512164"/>
                  <a:pt x="1004723" y="966866"/>
                  <a:pt x="832336" y="1094282"/>
                </a:cubicBezTo>
                <a:cubicBezTo>
                  <a:pt x="659949" y="1221698"/>
                  <a:pt x="417608" y="976859"/>
                  <a:pt x="292690" y="1094282"/>
                </a:cubicBezTo>
                <a:cubicBezTo>
                  <a:pt x="167772" y="1211705"/>
                  <a:pt x="-149520" y="1708879"/>
                  <a:pt x="82828" y="1798820"/>
                </a:cubicBezTo>
                <a:cubicBezTo>
                  <a:pt x="315175" y="1888761"/>
                  <a:pt x="1000975" y="1761344"/>
                  <a:pt x="1686775" y="163392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9"/>
          <p:cNvSpPr/>
          <p:nvPr/>
        </p:nvSpPr>
        <p:spPr>
          <a:xfrm>
            <a:off x="3573146" y="2242010"/>
            <a:ext cx="725303" cy="1037520"/>
          </a:xfrm>
          <a:custGeom>
            <a:rect b="b" l="l" r="r" t="t"/>
            <a:pathLst>
              <a:path extrusionOk="0" h="622201" w="967071">
                <a:moveTo>
                  <a:pt x="700741" y="0"/>
                </a:moveTo>
                <a:cubicBezTo>
                  <a:pt x="629719" y="101354"/>
                  <a:pt x="558698" y="202708"/>
                  <a:pt x="443288" y="239698"/>
                </a:cubicBezTo>
                <a:cubicBezTo>
                  <a:pt x="327878" y="276688"/>
                  <a:pt x="48233" y="158319"/>
                  <a:pt x="8283" y="221942"/>
                </a:cubicBezTo>
                <a:cubicBezTo>
                  <a:pt x="-31667" y="285565"/>
                  <a:pt x="79304" y="603682"/>
                  <a:pt x="203591" y="621437"/>
                </a:cubicBezTo>
                <a:cubicBezTo>
                  <a:pt x="327878" y="639192"/>
                  <a:pt x="626760" y="341791"/>
                  <a:pt x="754007" y="328474"/>
                </a:cubicBezTo>
                <a:cubicBezTo>
                  <a:pt x="881254" y="315158"/>
                  <a:pt x="924162" y="428348"/>
                  <a:pt x="967071" y="541538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59"/>
          <p:cNvCxnSpPr/>
          <p:nvPr/>
        </p:nvCxnSpPr>
        <p:spPr>
          <a:xfrm flipH="1">
            <a:off x="4988856" y="1529323"/>
            <a:ext cx="6300" cy="3786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59"/>
          <p:cNvSpPr/>
          <p:nvPr/>
        </p:nvSpPr>
        <p:spPr>
          <a:xfrm>
            <a:off x="4369988" y="1051729"/>
            <a:ext cx="1237800" cy="555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9"/>
          <p:cNvSpPr/>
          <p:nvPr/>
        </p:nvSpPr>
        <p:spPr>
          <a:xfrm>
            <a:off x="4041689" y="2973195"/>
            <a:ext cx="11073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Nashville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9"/>
          <p:cNvSpPr/>
          <p:nvPr/>
        </p:nvSpPr>
        <p:spPr>
          <a:xfrm>
            <a:off x="3651220" y="4146947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Orleans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9"/>
          <p:cNvSpPr/>
          <p:nvPr/>
        </p:nvSpPr>
        <p:spPr>
          <a:xfrm>
            <a:off x="3435154" y="1992621"/>
            <a:ext cx="1107300" cy="286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9"/>
          <p:cNvSpPr/>
          <p:nvPr/>
        </p:nvSpPr>
        <p:spPr>
          <a:xfrm>
            <a:off x="4791158" y="3570555"/>
            <a:ext cx="1107300" cy="43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 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9"/>
          <p:cNvSpPr/>
          <p:nvPr/>
        </p:nvSpPr>
        <p:spPr>
          <a:xfrm>
            <a:off x="4535602" y="1811845"/>
            <a:ext cx="842700" cy="4518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Vegas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9"/>
          <p:cNvSpPr txBox="1"/>
          <p:nvPr/>
        </p:nvSpPr>
        <p:spPr>
          <a:xfrm>
            <a:off x="4988916" y="1559734"/>
            <a:ext cx="31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59"/>
          <p:cNvCxnSpPr>
            <a:stCxn id="283" idx="3"/>
            <a:endCxn id="286" idx="0"/>
          </p:cNvCxnSpPr>
          <p:nvPr/>
        </p:nvCxnSpPr>
        <p:spPr>
          <a:xfrm flipH="1">
            <a:off x="3988760" y="1525707"/>
            <a:ext cx="562500" cy="466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59"/>
          <p:cNvSpPr txBox="1"/>
          <p:nvPr/>
        </p:nvSpPr>
        <p:spPr>
          <a:xfrm>
            <a:off x="3736477" y="1676518"/>
            <a:ext cx="52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59"/>
          <p:cNvCxnSpPr>
            <a:stCxn id="288" idx="4"/>
            <a:endCxn id="284" idx="0"/>
          </p:cNvCxnSpPr>
          <p:nvPr/>
        </p:nvCxnSpPr>
        <p:spPr>
          <a:xfrm flipH="1">
            <a:off x="4595452" y="2263645"/>
            <a:ext cx="361500" cy="709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3" name="Google Shape;293;p59"/>
          <p:cNvSpPr txBox="1"/>
          <p:nvPr/>
        </p:nvSpPr>
        <p:spPr>
          <a:xfrm>
            <a:off x="4742842" y="2471619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59"/>
          <p:cNvCxnSpPr>
            <a:stCxn id="288" idx="5"/>
            <a:endCxn id="287" idx="0"/>
          </p:cNvCxnSpPr>
          <p:nvPr/>
        </p:nvCxnSpPr>
        <p:spPr>
          <a:xfrm>
            <a:off x="5254891" y="2197480"/>
            <a:ext cx="90000" cy="1373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5" name="Google Shape;295;p59"/>
          <p:cNvSpPr txBox="1"/>
          <p:nvPr/>
        </p:nvSpPr>
        <p:spPr>
          <a:xfrm>
            <a:off x="5254768" y="2599980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59"/>
          <p:cNvCxnSpPr>
            <a:stCxn id="284" idx="4"/>
            <a:endCxn id="285" idx="0"/>
          </p:cNvCxnSpPr>
          <p:nvPr/>
        </p:nvCxnSpPr>
        <p:spPr>
          <a:xfrm flipH="1">
            <a:off x="4204739" y="3424995"/>
            <a:ext cx="390600" cy="72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p59"/>
          <p:cNvSpPr txBox="1"/>
          <p:nvPr/>
        </p:nvSpPr>
        <p:spPr>
          <a:xfrm>
            <a:off x="4037285" y="3703857"/>
            <a:ext cx="4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9"/>
          <p:cNvSpPr txBox="1"/>
          <p:nvPr/>
        </p:nvSpPr>
        <p:spPr>
          <a:xfrm>
            <a:off x="5766700" y="1676513"/>
            <a:ext cx="3266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Shortest path problem: what’s the way to get from Stanford to everywhere else with the </a:t>
            </a:r>
            <a:r>
              <a:rPr b="1" lang="en" sz="1800">
                <a:solidFill>
                  <a:schemeClr val="dk2"/>
                </a:solidFill>
              </a:rPr>
              <a:t>least cost</a:t>
            </a:r>
            <a:r>
              <a:rPr lang="en" sz="1800">
                <a:solidFill>
                  <a:schemeClr val="dk2"/>
                </a:solidFill>
              </a:rPr>
              <a:t>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95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95" title="Screenshot 2025-11-20 at 12.16.2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26" y="0"/>
            <a:ext cx="69216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 selection</a:t>
            </a:r>
            <a:endParaRPr/>
          </a:p>
        </p:txBody>
      </p:sp>
      <p:sp>
        <p:nvSpPr>
          <p:cNvPr id="620" name="Google Shape;620;p9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Input: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Activities a</a:t>
            </a:r>
            <a:r>
              <a:rPr baseline="-25000" lang="en">
                <a:solidFill>
                  <a:schemeClr val="accent4"/>
                </a:solidFill>
              </a:rPr>
              <a:t>1</a:t>
            </a:r>
            <a:r>
              <a:rPr lang="en">
                <a:solidFill>
                  <a:schemeClr val="accent4"/>
                </a:solidFill>
              </a:rPr>
              <a:t>, a</a:t>
            </a:r>
            <a:r>
              <a:rPr baseline="-25000" lang="en">
                <a:solidFill>
                  <a:schemeClr val="accent4"/>
                </a:solidFill>
              </a:rPr>
              <a:t>2</a:t>
            </a:r>
            <a:r>
              <a:rPr lang="en">
                <a:solidFill>
                  <a:schemeClr val="accent4"/>
                </a:solidFill>
              </a:rPr>
              <a:t>, …, a</a:t>
            </a:r>
            <a:r>
              <a:rPr baseline="-25000" lang="en">
                <a:solidFill>
                  <a:schemeClr val="accent4"/>
                </a:solidFill>
              </a:rPr>
              <a:t>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Start times s</a:t>
            </a:r>
            <a:r>
              <a:rPr baseline="-25000" lang="en">
                <a:solidFill>
                  <a:schemeClr val="accent4"/>
                </a:solidFill>
              </a:rPr>
              <a:t>1</a:t>
            </a:r>
            <a:r>
              <a:rPr lang="en">
                <a:solidFill>
                  <a:schemeClr val="accent4"/>
                </a:solidFill>
              </a:rPr>
              <a:t>, s</a:t>
            </a:r>
            <a:r>
              <a:rPr baseline="-25000" lang="en">
                <a:solidFill>
                  <a:schemeClr val="accent4"/>
                </a:solidFill>
              </a:rPr>
              <a:t>2</a:t>
            </a:r>
            <a:r>
              <a:rPr lang="en">
                <a:solidFill>
                  <a:schemeClr val="accent4"/>
                </a:solidFill>
              </a:rPr>
              <a:t>, …, s</a:t>
            </a:r>
            <a:r>
              <a:rPr baseline="-25000" lang="en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Finish times f</a:t>
            </a:r>
            <a:r>
              <a:rPr baseline="-25000" lang="en">
                <a:solidFill>
                  <a:schemeClr val="accent4"/>
                </a:solidFill>
              </a:rPr>
              <a:t>1</a:t>
            </a:r>
            <a:r>
              <a:rPr lang="en">
                <a:solidFill>
                  <a:schemeClr val="accent4"/>
                </a:solidFill>
              </a:rPr>
              <a:t>, f</a:t>
            </a:r>
            <a:r>
              <a:rPr baseline="-25000" lang="en">
                <a:solidFill>
                  <a:schemeClr val="accent4"/>
                </a:solidFill>
              </a:rPr>
              <a:t>2</a:t>
            </a:r>
            <a:r>
              <a:rPr lang="en">
                <a:solidFill>
                  <a:schemeClr val="accent4"/>
                </a:solidFill>
              </a:rPr>
              <a:t>, …, f</a:t>
            </a:r>
            <a:r>
              <a:rPr baseline="-25000" lang="en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aseline="-250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Output:</a:t>
            </a:r>
            <a:endParaRPr>
              <a:solidFill>
                <a:schemeClr val="accent5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">
                <a:solidFill>
                  <a:srgbClr val="FF0000"/>
                </a:solidFill>
              </a:rPr>
              <a:t>A way to maximize the</a:t>
            </a:r>
            <a:r>
              <a:rPr b="1" lang="en">
                <a:solidFill>
                  <a:srgbClr val="FF0000"/>
                </a:solidFill>
              </a:rPr>
              <a:t> number of activities </a:t>
            </a:r>
            <a:r>
              <a:rPr lang="en">
                <a:solidFill>
                  <a:srgbClr val="FF0000"/>
                </a:solidFill>
              </a:rPr>
              <a:t>you can do today.</a:t>
            </a:r>
            <a:endParaRPr/>
          </a:p>
        </p:txBody>
      </p:sp>
      <p:sp>
        <p:nvSpPr>
          <p:cNvPr id="621" name="Google Shape;621;p96"/>
          <p:cNvSpPr/>
          <p:nvPr/>
        </p:nvSpPr>
        <p:spPr>
          <a:xfrm>
            <a:off x="5618208" y="1186208"/>
            <a:ext cx="16383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2" name="Google Shape;622;p96"/>
          <p:cNvCxnSpPr/>
          <p:nvPr/>
        </p:nvCxnSpPr>
        <p:spPr>
          <a:xfrm>
            <a:off x="5113421" y="2109747"/>
            <a:ext cx="2897400" cy="0"/>
          </a:xfrm>
          <a:prstGeom prst="straightConnector1">
            <a:avLst/>
          </a:prstGeom>
          <a:noFill/>
          <a:ln cap="flat" cmpd="sng" w="2142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23" name="Google Shape;623;p96"/>
          <p:cNvSpPr txBox="1"/>
          <p:nvPr/>
        </p:nvSpPr>
        <p:spPr>
          <a:xfrm>
            <a:off x="7529513" y="2074065"/>
            <a:ext cx="76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96"/>
          <p:cNvSpPr/>
          <p:nvPr/>
        </p:nvSpPr>
        <p:spPr>
          <a:xfrm>
            <a:off x="5505105" y="2124865"/>
            <a:ext cx="397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96"/>
          <p:cNvSpPr/>
          <p:nvPr/>
        </p:nvSpPr>
        <p:spPr>
          <a:xfrm>
            <a:off x="7147234" y="2145843"/>
            <a:ext cx="397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baseline="-25000" i="0" lang="en" sz="21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96"/>
          <p:cNvCxnSpPr>
            <a:stCxn id="621" idx="3"/>
          </p:cNvCxnSpPr>
          <p:nvPr/>
        </p:nvCxnSpPr>
        <p:spPr>
          <a:xfrm>
            <a:off x="7256508" y="1413308"/>
            <a:ext cx="0" cy="767100"/>
          </a:xfrm>
          <a:prstGeom prst="straightConnector1">
            <a:avLst/>
          </a:prstGeom>
          <a:noFill/>
          <a:ln cap="flat" cmpd="sng" w="71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6"/>
          <p:cNvCxnSpPr/>
          <p:nvPr/>
        </p:nvCxnSpPr>
        <p:spPr>
          <a:xfrm>
            <a:off x="5618207" y="1445448"/>
            <a:ext cx="0" cy="767100"/>
          </a:xfrm>
          <a:prstGeom prst="straightConnector1">
            <a:avLst/>
          </a:prstGeom>
          <a:noFill/>
          <a:ln cap="flat" cmpd="sng" w="715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28" name="Google Shape;628;p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Greedy algorithm</a:t>
            </a:r>
            <a:endParaRPr/>
          </a:p>
        </p:txBody>
      </p:sp>
      <p:sp>
        <p:nvSpPr>
          <p:cNvPr id="634" name="Google Shape;634;p97"/>
          <p:cNvSpPr/>
          <p:nvPr/>
        </p:nvSpPr>
        <p:spPr>
          <a:xfrm>
            <a:off x="5127430" y="1765073"/>
            <a:ext cx="14169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97"/>
          <p:cNvSpPr/>
          <p:nvPr/>
        </p:nvSpPr>
        <p:spPr>
          <a:xfrm>
            <a:off x="1835704" y="1765073"/>
            <a:ext cx="10740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97"/>
          <p:cNvSpPr/>
          <p:nvPr/>
        </p:nvSpPr>
        <p:spPr>
          <a:xfrm>
            <a:off x="3637282" y="2213164"/>
            <a:ext cx="12543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97"/>
          <p:cNvSpPr/>
          <p:nvPr/>
        </p:nvSpPr>
        <p:spPr>
          <a:xfrm>
            <a:off x="1308131" y="2456174"/>
            <a:ext cx="1355100" cy="454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97"/>
          <p:cNvSpPr/>
          <p:nvPr/>
        </p:nvSpPr>
        <p:spPr>
          <a:xfrm>
            <a:off x="3105218" y="1523762"/>
            <a:ext cx="16383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97"/>
          <p:cNvSpPr/>
          <p:nvPr/>
        </p:nvSpPr>
        <p:spPr>
          <a:xfrm>
            <a:off x="6739805" y="1950242"/>
            <a:ext cx="11814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97"/>
          <p:cNvSpPr/>
          <p:nvPr/>
        </p:nvSpPr>
        <p:spPr>
          <a:xfrm>
            <a:off x="5558539" y="2515143"/>
            <a:ext cx="1968000" cy="454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1" name="Google Shape;641;p97"/>
          <p:cNvCxnSpPr/>
          <p:nvPr/>
        </p:nvCxnSpPr>
        <p:spPr>
          <a:xfrm>
            <a:off x="1308130" y="3100133"/>
            <a:ext cx="6612900" cy="0"/>
          </a:xfrm>
          <a:prstGeom prst="straightConnector1">
            <a:avLst/>
          </a:prstGeom>
          <a:noFill/>
          <a:ln cap="flat" cmpd="sng" w="2142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42" name="Google Shape;642;p97"/>
          <p:cNvSpPr txBox="1"/>
          <p:nvPr/>
        </p:nvSpPr>
        <p:spPr>
          <a:xfrm>
            <a:off x="7236596" y="3072330"/>
            <a:ext cx="764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97"/>
          <p:cNvSpPr txBox="1"/>
          <p:nvPr/>
        </p:nvSpPr>
        <p:spPr>
          <a:xfrm>
            <a:off x="1461309" y="3530217"/>
            <a:ext cx="63066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activity you can add with the smallest finish time.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9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9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1" name="Google Shape;651;p98" title="Screenshot 2025-11-20 at 12.17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9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8" name="Google Shape;658;p99" title="Screenshot 2025-11-20 at 12.17.4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451" y="0"/>
            <a:ext cx="68030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0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100" title="Screenshot 2025-11-20 at 12.17.5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025" y="0"/>
            <a:ext cx="68619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0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2" name="Google Shape;672;p101" title="Screenshot 2025-11-20 at 12.18.2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222" y="0"/>
            <a:ext cx="690155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0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102" title="Screenshot 2025-11-20 at 12.18.4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62" y="0"/>
            <a:ext cx="68186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Common strategy (formally)</a:t>
            </a:r>
            <a:br>
              <a:rPr lang="en"/>
            </a:br>
            <a:r>
              <a:rPr lang="en" sz="2400"/>
              <a:t>for greedy algorithms</a:t>
            </a:r>
            <a:endParaRPr/>
          </a:p>
        </p:txBody>
      </p:sp>
      <p:sp>
        <p:nvSpPr>
          <p:cNvPr id="685" name="Google Shape;685;p10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Inductive Hypothesis: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After greedy choice t, you haven’t </a:t>
            </a:r>
            <a:r>
              <a:rPr b="1" lang="en">
                <a:solidFill>
                  <a:schemeClr val="accent4"/>
                </a:solidFill>
              </a:rPr>
              <a:t>ruled out </a:t>
            </a:r>
            <a:r>
              <a:rPr lang="en">
                <a:solidFill>
                  <a:schemeClr val="accent4"/>
                </a:solidFill>
              </a:rPr>
              <a:t>success.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Base case: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Success is possible before you make any choices.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"/>
              <a:t>Inductive step:</a:t>
            </a:r>
            <a:endParaRPr b="1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b="1" lang="en">
                <a:solidFill>
                  <a:schemeClr val="accent4"/>
                </a:solidFill>
              </a:rPr>
              <a:t>✅✅✅✅✅✅✅✅✅ If you haven’t ruled out success after choice t, then you won’t rule out success after choice t+1.</a:t>
            </a:r>
            <a:endParaRPr b="1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Conclusion: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  <a:endParaRPr/>
          </a:p>
        </p:txBody>
      </p:sp>
      <p:pic>
        <p:nvPicPr>
          <p:cNvPr id="686" name="Google Shape;68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4244" y="226799"/>
            <a:ext cx="756762" cy="99061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3"/>
          <p:cNvSpPr txBox="1"/>
          <p:nvPr/>
        </p:nvSpPr>
        <p:spPr>
          <a:xfrm>
            <a:off x="5786052" y="1217417"/>
            <a:ext cx="2214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“Success” here means “finding an optimal solution.”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4"/>
          <p:cNvSpPr txBox="1"/>
          <p:nvPr>
            <p:ph type="ctrTitle"/>
          </p:nvPr>
        </p:nvSpPr>
        <p:spPr>
          <a:xfrm>
            <a:off x="1143000" y="1676397"/>
            <a:ext cx="68580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Spanning Trees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for Dijkstra!</a:t>
            </a:r>
            <a:endParaRPr/>
          </a:p>
        </p:txBody>
      </p:sp>
      <p:sp>
        <p:nvSpPr>
          <p:cNvPr id="304" name="Google Shape;304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Shortest paths of shortest paths are shortest paths.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Minimum Spanning Tree</a:t>
            </a:r>
            <a:br>
              <a:rPr lang="en" sz="2400">
                <a:solidFill>
                  <a:schemeClr val="accent4"/>
                </a:solidFill>
              </a:rPr>
            </a:br>
            <a:r>
              <a:rPr lang="en" sz="2400">
                <a:solidFill>
                  <a:schemeClr val="accent4"/>
                </a:solidFill>
              </a:rPr>
              <a:t>Say we have an undirected weighted graph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98" name="Google Shape;698;p105"/>
          <p:cNvSpPr/>
          <p:nvPr/>
        </p:nvSpPr>
        <p:spPr>
          <a:xfrm>
            <a:off x="57150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05"/>
          <p:cNvSpPr/>
          <p:nvPr/>
        </p:nvSpPr>
        <p:spPr>
          <a:xfrm>
            <a:off x="4334608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05"/>
          <p:cNvSpPr/>
          <p:nvPr/>
        </p:nvSpPr>
        <p:spPr>
          <a:xfrm>
            <a:off x="29718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05"/>
          <p:cNvSpPr/>
          <p:nvPr/>
        </p:nvSpPr>
        <p:spPr>
          <a:xfrm>
            <a:off x="1711203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05"/>
          <p:cNvSpPr/>
          <p:nvPr/>
        </p:nvSpPr>
        <p:spPr>
          <a:xfrm>
            <a:off x="29718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05"/>
          <p:cNvSpPr/>
          <p:nvPr/>
        </p:nvSpPr>
        <p:spPr>
          <a:xfrm>
            <a:off x="43434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05"/>
          <p:cNvSpPr/>
          <p:nvPr/>
        </p:nvSpPr>
        <p:spPr>
          <a:xfrm>
            <a:off x="57150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05"/>
          <p:cNvSpPr/>
          <p:nvPr/>
        </p:nvSpPr>
        <p:spPr>
          <a:xfrm>
            <a:off x="3701561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05"/>
          <p:cNvSpPr/>
          <p:nvPr/>
        </p:nvSpPr>
        <p:spPr>
          <a:xfrm>
            <a:off x="6981092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7" name="Google Shape;707;p105"/>
          <p:cNvCxnSpPr>
            <a:stCxn id="699" idx="5"/>
            <a:endCxn id="704" idx="1"/>
          </p:cNvCxnSpPr>
          <p:nvPr/>
        </p:nvCxnSpPr>
        <p:spPr>
          <a:xfrm>
            <a:off x="4694893" y="2048407"/>
            <a:ext cx="1081800" cy="18381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105"/>
          <p:cNvCxnSpPr>
            <a:stCxn id="699" idx="6"/>
            <a:endCxn id="698" idx="2"/>
          </p:cNvCxnSpPr>
          <p:nvPr/>
        </p:nvCxnSpPr>
        <p:spPr>
          <a:xfrm>
            <a:off x="4756708" y="1899173"/>
            <a:ext cx="9582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105"/>
          <p:cNvCxnSpPr>
            <a:stCxn id="706" idx="1"/>
            <a:endCxn id="698" idx="5"/>
          </p:cNvCxnSpPr>
          <p:nvPr/>
        </p:nvCxnSpPr>
        <p:spPr>
          <a:xfrm rot="10800000">
            <a:off x="6075407" y="2048299"/>
            <a:ext cx="967500" cy="774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05"/>
          <p:cNvCxnSpPr>
            <a:stCxn id="706" idx="3"/>
            <a:endCxn id="704" idx="7"/>
          </p:cNvCxnSpPr>
          <p:nvPr/>
        </p:nvCxnSpPr>
        <p:spPr>
          <a:xfrm flipH="1">
            <a:off x="6075407" y="3121069"/>
            <a:ext cx="967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05"/>
          <p:cNvCxnSpPr>
            <a:stCxn id="698" idx="4"/>
            <a:endCxn id="704" idx="0"/>
          </p:cNvCxnSpPr>
          <p:nvPr/>
        </p:nvCxnSpPr>
        <p:spPr>
          <a:xfrm>
            <a:off x="5926050" y="2110223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05"/>
          <p:cNvCxnSpPr>
            <a:stCxn id="705" idx="5"/>
            <a:endCxn id="703" idx="1"/>
          </p:cNvCxnSpPr>
          <p:nvPr/>
        </p:nvCxnSpPr>
        <p:spPr>
          <a:xfrm>
            <a:off x="4061846" y="3121069"/>
            <a:ext cx="343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05"/>
          <p:cNvCxnSpPr>
            <a:stCxn id="703" idx="6"/>
            <a:endCxn id="704" idx="2"/>
          </p:cNvCxnSpPr>
          <p:nvPr/>
        </p:nvCxnSpPr>
        <p:spPr>
          <a:xfrm>
            <a:off x="4765500" y="4035704"/>
            <a:ext cx="9495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05"/>
          <p:cNvCxnSpPr>
            <a:stCxn id="705" idx="0"/>
            <a:endCxn id="699" idx="3"/>
          </p:cNvCxnSpPr>
          <p:nvPr/>
        </p:nvCxnSpPr>
        <p:spPr>
          <a:xfrm flipH="1" rot="10800000">
            <a:off x="3912611" y="2048284"/>
            <a:ext cx="483900" cy="7125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105"/>
          <p:cNvCxnSpPr>
            <a:stCxn id="700" idx="6"/>
            <a:endCxn id="699" idx="2"/>
          </p:cNvCxnSpPr>
          <p:nvPr/>
        </p:nvCxnSpPr>
        <p:spPr>
          <a:xfrm>
            <a:off x="3393900" y="1899173"/>
            <a:ext cx="9408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105"/>
          <p:cNvCxnSpPr>
            <a:stCxn id="701" idx="7"/>
            <a:endCxn id="700" idx="3"/>
          </p:cNvCxnSpPr>
          <p:nvPr/>
        </p:nvCxnSpPr>
        <p:spPr>
          <a:xfrm flipH="1" rot="10800000">
            <a:off x="2071488" y="2048299"/>
            <a:ext cx="962100" cy="774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105"/>
          <p:cNvCxnSpPr>
            <a:stCxn id="701" idx="5"/>
            <a:endCxn id="702" idx="1"/>
          </p:cNvCxnSpPr>
          <p:nvPr/>
        </p:nvCxnSpPr>
        <p:spPr>
          <a:xfrm>
            <a:off x="2071488" y="3121069"/>
            <a:ext cx="9621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105"/>
          <p:cNvCxnSpPr>
            <a:stCxn id="703" idx="2"/>
            <a:endCxn id="702" idx="6"/>
          </p:cNvCxnSpPr>
          <p:nvPr/>
        </p:nvCxnSpPr>
        <p:spPr>
          <a:xfrm rot="10800000">
            <a:off x="3393900" y="4035704"/>
            <a:ext cx="9495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105"/>
          <p:cNvCxnSpPr>
            <a:stCxn id="705" idx="3"/>
            <a:endCxn id="702" idx="7"/>
          </p:cNvCxnSpPr>
          <p:nvPr/>
        </p:nvCxnSpPr>
        <p:spPr>
          <a:xfrm flipH="1">
            <a:off x="3331976" y="3121069"/>
            <a:ext cx="4314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0" name="Google Shape;720;p105"/>
          <p:cNvSpPr txBox="1"/>
          <p:nvPr/>
        </p:nvSpPr>
        <p:spPr>
          <a:xfrm>
            <a:off x="5108331" y="153891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05"/>
          <p:cNvSpPr txBox="1"/>
          <p:nvPr/>
        </p:nvSpPr>
        <p:spPr>
          <a:xfrm>
            <a:off x="6506308" y="2080169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05"/>
          <p:cNvSpPr txBox="1"/>
          <p:nvPr/>
        </p:nvSpPr>
        <p:spPr>
          <a:xfrm>
            <a:off x="6576646" y="3461617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5"/>
          <p:cNvSpPr txBox="1"/>
          <p:nvPr/>
        </p:nvSpPr>
        <p:spPr>
          <a:xfrm>
            <a:off x="5917223" y="2749532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05"/>
          <p:cNvSpPr txBox="1"/>
          <p:nvPr/>
        </p:nvSpPr>
        <p:spPr>
          <a:xfrm>
            <a:off x="5108331" y="253026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05"/>
          <p:cNvSpPr txBox="1"/>
          <p:nvPr/>
        </p:nvSpPr>
        <p:spPr>
          <a:xfrm>
            <a:off x="5073292" y="371333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05"/>
          <p:cNvSpPr txBox="1"/>
          <p:nvPr/>
        </p:nvSpPr>
        <p:spPr>
          <a:xfrm>
            <a:off x="4185074" y="229725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5"/>
          <p:cNvSpPr txBox="1"/>
          <p:nvPr/>
        </p:nvSpPr>
        <p:spPr>
          <a:xfrm>
            <a:off x="3745523" y="368484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5"/>
          <p:cNvSpPr txBox="1"/>
          <p:nvPr/>
        </p:nvSpPr>
        <p:spPr>
          <a:xfrm>
            <a:off x="3583643" y="331407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05"/>
          <p:cNvSpPr txBox="1"/>
          <p:nvPr/>
        </p:nvSpPr>
        <p:spPr>
          <a:xfrm>
            <a:off x="4233496" y="330299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05"/>
          <p:cNvSpPr txBox="1"/>
          <p:nvPr/>
        </p:nvSpPr>
        <p:spPr>
          <a:xfrm>
            <a:off x="2220188" y="342979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1" name="Google Shape;731;p105"/>
          <p:cNvCxnSpPr>
            <a:stCxn id="702" idx="0"/>
            <a:endCxn id="700" idx="4"/>
          </p:cNvCxnSpPr>
          <p:nvPr/>
        </p:nvCxnSpPr>
        <p:spPr>
          <a:xfrm rot="10800000">
            <a:off x="3182850" y="2110154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2" name="Google Shape;732;p105"/>
          <p:cNvSpPr txBox="1"/>
          <p:nvPr/>
        </p:nvSpPr>
        <p:spPr>
          <a:xfrm>
            <a:off x="3195746" y="256815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05"/>
          <p:cNvSpPr txBox="1"/>
          <p:nvPr/>
        </p:nvSpPr>
        <p:spPr>
          <a:xfrm>
            <a:off x="3670789" y="1548884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05"/>
          <p:cNvSpPr txBox="1"/>
          <p:nvPr/>
        </p:nvSpPr>
        <p:spPr>
          <a:xfrm>
            <a:off x="2255486" y="216032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05"/>
          <p:cNvSpPr txBox="1"/>
          <p:nvPr/>
        </p:nvSpPr>
        <p:spPr>
          <a:xfrm>
            <a:off x="1614488" y="4545947"/>
            <a:ext cx="605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spanning tree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</a:t>
            </a: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tree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connects all of the vertices.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05"/>
          <p:cNvSpPr txBox="1"/>
          <p:nvPr/>
        </p:nvSpPr>
        <p:spPr>
          <a:xfrm>
            <a:off x="6370286" y="1456020"/>
            <a:ext cx="1516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This is a minimum spanning tree.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05"/>
          <p:cNvSpPr txBox="1"/>
          <p:nvPr/>
        </p:nvSpPr>
        <p:spPr>
          <a:xfrm>
            <a:off x="6915668" y="1930712"/>
            <a:ext cx="134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It has cost 37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05"/>
          <p:cNvSpPr txBox="1"/>
          <p:nvPr/>
        </p:nvSpPr>
        <p:spPr>
          <a:xfrm>
            <a:off x="1337660" y="4243855"/>
            <a:ext cx="164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endParaRPr b="1" i="0" sz="18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05"/>
          <p:cNvSpPr txBox="1"/>
          <p:nvPr/>
        </p:nvSpPr>
        <p:spPr>
          <a:xfrm>
            <a:off x="3819708" y="4199698"/>
            <a:ext cx="164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of minimal cost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p105"/>
          <p:cNvCxnSpPr/>
          <p:nvPr/>
        </p:nvCxnSpPr>
        <p:spPr>
          <a:xfrm>
            <a:off x="1833617" y="4537090"/>
            <a:ext cx="0" cy="149100"/>
          </a:xfrm>
          <a:prstGeom prst="straightConnector1">
            <a:avLst/>
          </a:prstGeom>
          <a:noFill/>
          <a:ln cap="flat" cmpd="sng" w="333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41" name="Google Shape;741;p1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2" name="Google Shape;742;p105"/>
          <p:cNvCxnSpPr/>
          <p:nvPr/>
        </p:nvCxnSpPr>
        <p:spPr>
          <a:xfrm flipH="1">
            <a:off x="3968783" y="4517453"/>
            <a:ext cx="52500" cy="192600"/>
          </a:xfrm>
          <a:prstGeom prst="straightConnector1">
            <a:avLst/>
          </a:prstGeom>
          <a:noFill/>
          <a:ln cap="flat" cmpd="sng" w="333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Algorithms for Minimum Spanning Tree</a:t>
            </a:r>
            <a:br>
              <a:rPr lang="en"/>
            </a:br>
            <a:r>
              <a:rPr b="1" lang="en" sz="2300">
                <a:solidFill>
                  <a:schemeClr val="accent4"/>
                </a:solidFill>
              </a:rPr>
              <a:t>Plan 1: Start growing a tree, greedily add the shortest edge we can to grow the tree.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748" name="Google Shape;748;p106"/>
          <p:cNvSpPr/>
          <p:nvPr/>
        </p:nvSpPr>
        <p:spPr>
          <a:xfrm>
            <a:off x="57150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06"/>
          <p:cNvSpPr/>
          <p:nvPr/>
        </p:nvSpPr>
        <p:spPr>
          <a:xfrm>
            <a:off x="4334608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06"/>
          <p:cNvSpPr/>
          <p:nvPr/>
        </p:nvSpPr>
        <p:spPr>
          <a:xfrm>
            <a:off x="29718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06"/>
          <p:cNvSpPr/>
          <p:nvPr/>
        </p:nvSpPr>
        <p:spPr>
          <a:xfrm>
            <a:off x="1711203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06"/>
          <p:cNvSpPr/>
          <p:nvPr/>
        </p:nvSpPr>
        <p:spPr>
          <a:xfrm>
            <a:off x="29718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06"/>
          <p:cNvSpPr/>
          <p:nvPr/>
        </p:nvSpPr>
        <p:spPr>
          <a:xfrm>
            <a:off x="43434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06"/>
          <p:cNvSpPr/>
          <p:nvPr/>
        </p:nvSpPr>
        <p:spPr>
          <a:xfrm>
            <a:off x="57150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06"/>
          <p:cNvSpPr/>
          <p:nvPr/>
        </p:nvSpPr>
        <p:spPr>
          <a:xfrm>
            <a:off x="3701561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06"/>
          <p:cNvSpPr/>
          <p:nvPr/>
        </p:nvSpPr>
        <p:spPr>
          <a:xfrm>
            <a:off x="6981092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106"/>
          <p:cNvCxnSpPr>
            <a:stCxn id="749" idx="5"/>
            <a:endCxn id="754" idx="1"/>
          </p:cNvCxnSpPr>
          <p:nvPr/>
        </p:nvCxnSpPr>
        <p:spPr>
          <a:xfrm>
            <a:off x="4694893" y="2048407"/>
            <a:ext cx="1081800" cy="18381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106"/>
          <p:cNvCxnSpPr>
            <a:endCxn id="750" idx="3"/>
          </p:cNvCxnSpPr>
          <p:nvPr/>
        </p:nvCxnSpPr>
        <p:spPr>
          <a:xfrm flipH="1" rot="10800000">
            <a:off x="2065815" y="2048407"/>
            <a:ext cx="967800" cy="789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106"/>
          <p:cNvCxnSpPr>
            <a:stCxn id="755" idx="0"/>
            <a:endCxn id="749" idx="3"/>
          </p:cNvCxnSpPr>
          <p:nvPr/>
        </p:nvCxnSpPr>
        <p:spPr>
          <a:xfrm flipH="1" rot="10800000">
            <a:off x="3912611" y="2048284"/>
            <a:ext cx="483900" cy="712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106"/>
          <p:cNvCxnSpPr>
            <a:stCxn id="748" idx="5"/>
            <a:endCxn id="756" idx="1"/>
          </p:cNvCxnSpPr>
          <p:nvPr/>
        </p:nvCxnSpPr>
        <p:spPr>
          <a:xfrm>
            <a:off x="6075285" y="2048407"/>
            <a:ext cx="967500" cy="774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106"/>
          <p:cNvCxnSpPr>
            <a:stCxn id="750" idx="6"/>
            <a:endCxn id="749" idx="2"/>
          </p:cNvCxnSpPr>
          <p:nvPr/>
        </p:nvCxnSpPr>
        <p:spPr>
          <a:xfrm>
            <a:off x="3393900" y="1899173"/>
            <a:ext cx="940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106"/>
          <p:cNvCxnSpPr>
            <a:stCxn id="750" idx="4"/>
            <a:endCxn id="752" idx="0"/>
          </p:cNvCxnSpPr>
          <p:nvPr/>
        </p:nvCxnSpPr>
        <p:spPr>
          <a:xfrm>
            <a:off x="3182850" y="2110223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106"/>
          <p:cNvCxnSpPr>
            <a:stCxn id="749" idx="6"/>
          </p:cNvCxnSpPr>
          <p:nvPr/>
        </p:nvCxnSpPr>
        <p:spPr>
          <a:xfrm>
            <a:off x="4756708" y="1899173"/>
            <a:ext cx="978300" cy="4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106"/>
          <p:cNvCxnSpPr>
            <a:stCxn id="752" idx="7"/>
            <a:endCxn id="755" idx="3"/>
          </p:cNvCxnSpPr>
          <p:nvPr/>
        </p:nvCxnSpPr>
        <p:spPr>
          <a:xfrm flipH="1" rot="10800000">
            <a:off x="3332085" y="3121169"/>
            <a:ext cx="4314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106"/>
          <p:cNvCxnSpPr>
            <a:stCxn id="752" idx="1"/>
            <a:endCxn id="751" idx="5"/>
          </p:cNvCxnSpPr>
          <p:nvPr/>
        </p:nvCxnSpPr>
        <p:spPr>
          <a:xfrm rot="10800000">
            <a:off x="2071515" y="3121169"/>
            <a:ext cx="9621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106"/>
          <p:cNvCxnSpPr>
            <a:stCxn id="753" idx="1"/>
            <a:endCxn id="755" idx="5"/>
          </p:cNvCxnSpPr>
          <p:nvPr/>
        </p:nvCxnSpPr>
        <p:spPr>
          <a:xfrm rot="10800000">
            <a:off x="4061715" y="3121169"/>
            <a:ext cx="343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106"/>
          <p:cNvCxnSpPr>
            <a:stCxn id="753" idx="6"/>
          </p:cNvCxnSpPr>
          <p:nvPr/>
        </p:nvCxnSpPr>
        <p:spPr>
          <a:xfrm>
            <a:off x="4765500" y="4035704"/>
            <a:ext cx="960900" cy="19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106"/>
          <p:cNvCxnSpPr>
            <a:stCxn id="748" idx="4"/>
            <a:endCxn id="754" idx="0"/>
          </p:cNvCxnSpPr>
          <p:nvPr/>
        </p:nvCxnSpPr>
        <p:spPr>
          <a:xfrm>
            <a:off x="5926050" y="2110223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106"/>
          <p:cNvCxnSpPr>
            <a:stCxn id="756" idx="3"/>
            <a:endCxn id="754" idx="7"/>
          </p:cNvCxnSpPr>
          <p:nvPr/>
        </p:nvCxnSpPr>
        <p:spPr>
          <a:xfrm flipH="1">
            <a:off x="6075407" y="3121069"/>
            <a:ext cx="967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0" name="Google Shape;770;p106"/>
          <p:cNvSpPr txBox="1"/>
          <p:nvPr/>
        </p:nvSpPr>
        <p:spPr>
          <a:xfrm>
            <a:off x="5108331" y="153891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06"/>
          <p:cNvSpPr txBox="1"/>
          <p:nvPr/>
        </p:nvSpPr>
        <p:spPr>
          <a:xfrm>
            <a:off x="6506308" y="2080169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06"/>
          <p:cNvSpPr txBox="1"/>
          <p:nvPr/>
        </p:nvSpPr>
        <p:spPr>
          <a:xfrm>
            <a:off x="6576646" y="3461617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06"/>
          <p:cNvSpPr txBox="1"/>
          <p:nvPr/>
        </p:nvSpPr>
        <p:spPr>
          <a:xfrm>
            <a:off x="5917223" y="2749532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06"/>
          <p:cNvSpPr txBox="1"/>
          <p:nvPr/>
        </p:nvSpPr>
        <p:spPr>
          <a:xfrm>
            <a:off x="5108331" y="253026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06"/>
          <p:cNvSpPr txBox="1"/>
          <p:nvPr/>
        </p:nvSpPr>
        <p:spPr>
          <a:xfrm>
            <a:off x="5073292" y="371333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06"/>
          <p:cNvSpPr txBox="1"/>
          <p:nvPr/>
        </p:nvSpPr>
        <p:spPr>
          <a:xfrm>
            <a:off x="4185074" y="229725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06"/>
          <p:cNvSpPr txBox="1"/>
          <p:nvPr/>
        </p:nvSpPr>
        <p:spPr>
          <a:xfrm>
            <a:off x="3745523" y="368484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06"/>
          <p:cNvSpPr txBox="1"/>
          <p:nvPr/>
        </p:nvSpPr>
        <p:spPr>
          <a:xfrm>
            <a:off x="3583643" y="331407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06"/>
          <p:cNvSpPr txBox="1"/>
          <p:nvPr/>
        </p:nvSpPr>
        <p:spPr>
          <a:xfrm>
            <a:off x="4233496" y="330299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06"/>
          <p:cNvSpPr txBox="1"/>
          <p:nvPr/>
        </p:nvSpPr>
        <p:spPr>
          <a:xfrm>
            <a:off x="2220188" y="342979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1" name="Google Shape;781;p106"/>
          <p:cNvCxnSpPr>
            <a:endCxn id="752" idx="6"/>
          </p:cNvCxnSpPr>
          <p:nvPr/>
        </p:nvCxnSpPr>
        <p:spPr>
          <a:xfrm rot="10800000">
            <a:off x="3393900" y="4035704"/>
            <a:ext cx="943800" cy="19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2" name="Google Shape;782;p106"/>
          <p:cNvSpPr txBox="1"/>
          <p:nvPr/>
        </p:nvSpPr>
        <p:spPr>
          <a:xfrm>
            <a:off x="3195746" y="256815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06"/>
          <p:cNvSpPr txBox="1"/>
          <p:nvPr/>
        </p:nvSpPr>
        <p:spPr>
          <a:xfrm>
            <a:off x="3670789" y="1548884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06"/>
          <p:cNvSpPr txBox="1"/>
          <p:nvPr/>
        </p:nvSpPr>
        <p:spPr>
          <a:xfrm>
            <a:off x="2255486" y="216032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5" name="Google Shape;78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88034" y="2222962"/>
            <a:ext cx="432619" cy="526569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0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87" name="Google Shape;787;p106"/>
          <p:cNvCxnSpPr/>
          <p:nvPr/>
        </p:nvCxnSpPr>
        <p:spPr>
          <a:xfrm flipH="1" rot="10800000">
            <a:off x="2071429" y="2048289"/>
            <a:ext cx="962100" cy="774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6"/>
          <p:cNvCxnSpPr/>
          <p:nvPr/>
        </p:nvCxnSpPr>
        <p:spPr>
          <a:xfrm>
            <a:off x="3393831" y="1899138"/>
            <a:ext cx="9408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6"/>
          <p:cNvCxnSpPr/>
          <p:nvPr/>
        </p:nvCxnSpPr>
        <p:spPr>
          <a:xfrm flipH="1" rot="10800000">
            <a:off x="3912577" y="2048584"/>
            <a:ext cx="483900" cy="7122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106"/>
          <p:cNvCxnSpPr/>
          <p:nvPr/>
        </p:nvCxnSpPr>
        <p:spPr>
          <a:xfrm>
            <a:off x="4694834" y="2048348"/>
            <a:ext cx="1082100" cy="18381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106"/>
          <p:cNvCxnSpPr/>
          <p:nvPr/>
        </p:nvCxnSpPr>
        <p:spPr>
          <a:xfrm>
            <a:off x="4765431" y="4035669"/>
            <a:ext cx="9495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106"/>
          <p:cNvCxnSpPr/>
          <p:nvPr/>
        </p:nvCxnSpPr>
        <p:spPr>
          <a:xfrm rot="10800000">
            <a:off x="3393900" y="4035669"/>
            <a:ext cx="9495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106"/>
          <p:cNvCxnSpPr/>
          <p:nvPr/>
        </p:nvCxnSpPr>
        <p:spPr>
          <a:xfrm>
            <a:off x="4756639" y="1899138"/>
            <a:ext cx="958200" cy="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106"/>
          <p:cNvCxnSpPr/>
          <p:nvPr/>
        </p:nvCxnSpPr>
        <p:spPr>
          <a:xfrm rot="10800000">
            <a:off x="6075098" y="2048289"/>
            <a:ext cx="967800" cy="774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7"/>
          <p:cNvSpPr txBox="1"/>
          <p:nvPr>
            <p:ph type="title"/>
          </p:nvPr>
        </p:nvSpPr>
        <p:spPr>
          <a:xfrm>
            <a:off x="955407" y="148598"/>
            <a:ext cx="59151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Prim’s Algorithm</a:t>
            </a:r>
            <a:endParaRPr/>
          </a:p>
        </p:txBody>
      </p:sp>
      <p:sp>
        <p:nvSpPr>
          <p:cNvPr id="800" name="Google Shape;800;p10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1" name="Google Shape;801;p107"/>
          <p:cNvSpPr txBox="1"/>
          <p:nvPr>
            <p:ph idx="1" type="body"/>
          </p:nvPr>
        </p:nvSpPr>
        <p:spPr>
          <a:xfrm>
            <a:off x="988621" y="773709"/>
            <a:ext cx="7330200" cy="3743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19" l="-930" r="0" t="-171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/>
              <a:t>Prim’s Runtime</a:t>
            </a:r>
            <a:endParaRPr/>
          </a:p>
        </p:txBody>
      </p:sp>
      <p:sp>
        <p:nvSpPr>
          <p:cNvPr id="807" name="Google Shape;807;p108"/>
          <p:cNvSpPr txBox="1"/>
          <p:nvPr>
            <p:ph idx="1" type="body"/>
          </p:nvPr>
        </p:nvSpPr>
        <p:spPr>
          <a:xfrm>
            <a:off x="1614488" y="1369219"/>
            <a:ext cx="6241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Exactly the same as Dijkstra: O(nlogn + m) with a </a:t>
            </a:r>
            <a:r>
              <a:rPr lang="en"/>
              <a:t>Fibonacci</a:t>
            </a:r>
            <a:r>
              <a:rPr lang="en"/>
              <a:t> heap!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F07B1A"/>
              </a:solidFill>
            </a:endParaRPr>
          </a:p>
        </p:txBody>
      </p:sp>
      <p:pic>
        <p:nvPicPr>
          <p:cNvPr id="808" name="Google Shape;8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075" y="2218556"/>
            <a:ext cx="39338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0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9"/>
          <p:cNvSpPr txBox="1"/>
          <p:nvPr>
            <p:ph type="title"/>
          </p:nvPr>
        </p:nvSpPr>
        <p:spPr>
          <a:xfrm>
            <a:off x="1360900" y="29854"/>
            <a:ext cx="66678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Idea 2</a:t>
            </a:r>
            <a:br>
              <a:rPr lang="en"/>
            </a:br>
            <a:r>
              <a:rPr lang="en" sz="2100">
                <a:solidFill>
                  <a:schemeClr val="accent4"/>
                </a:solidFill>
              </a:rPr>
              <a:t>what if we just always take the cheapest edge?</a:t>
            </a:r>
            <a:br>
              <a:rPr lang="en" sz="2100">
                <a:solidFill>
                  <a:schemeClr val="accent4"/>
                </a:solidFill>
              </a:rPr>
            </a:br>
            <a:r>
              <a:rPr lang="en" sz="2100">
                <a:solidFill>
                  <a:schemeClr val="accent1"/>
                </a:solidFill>
              </a:rPr>
              <a:t>whether or not it’s connected to what we have so far?</a:t>
            </a:r>
            <a:endParaRPr/>
          </a:p>
        </p:txBody>
      </p:sp>
      <p:sp>
        <p:nvSpPr>
          <p:cNvPr id="815" name="Google Shape;815;p109"/>
          <p:cNvSpPr txBox="1"/>
          <p:nvPr/>
        </p:nvSpPr>
        <p:spPr>
          <a:xfrm>
            <a:off x="6646985" y="1270474"/>
            <a:ext cx="1713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That won’t cause a cycle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9"/>
          <p:cNvSpPr/>
          <p:nvPr/>
        </p:nvSpPr>
        <p:spPr>
          <a:xfrm>
            <a:off x="6409593" y="689567"/>
            <a:ext cx="1295002" cy="594110"/>
          </a:xfrm>
          <a:custGeom>
            <a:rect b="b" l="l" r="r" t="t"/>
            <a:pathLst>
              <a:path extrusionOk="0" h="792147" w="1726669">
                <a:moveTo>
                  <a:pt x="1617785" y="792147"/>
                </a:moveTo>
                <a:cubicBezTo>
                  <a:pt x="1693008" y="634862"/>
                  <a:pt x="1768231" y="477578"/>
                  <a:pt x="1699846" y="346670"/>
                </a:cubicBezTo>
                <a:cubicBezTo>
                  <a:pt x="1631461" y="215762"/>
                  <a:pt x="1490785" y="45778"/>
                  <a:pt x="1207477" y="6701"/>
                </a:cubicBezTo>
                <a:cubicBezTo>
                  <a:pt x="924169" y="-32376"/>
                  <a:pt x="0" y="112209"/>
                  <a:pt x="0" y="112209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0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109"/>
          <p:cNvSpPr/>
          <p:nvPr/>
        </p:nvSpPr>
        <p:spPr>
          <a:xfrm>
            <a:off x="57150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09"/>
          <p:cNvSpPr/>
          <p:nvPr/>
        </p:nvSpPr>
        <p:spPr>
          <a:xfrm>
            <a:off x="4334608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09"/>
          <p:cNvSpPr/>
          <p:nvPr/>
        </p:nvSpPr>
        <p:spPr>
          <a:xfrm>
            <a:off x="2971800" y="1688122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09"/>
          <p:cNvSpPr/>
          <p:nvPr/>
        </p:nvSpPr>
        <p:spPr>
          <a:xfrm>
            <a:off x="1711203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09"/>
          <p:cNvSpPr/>
          <p:nvPr/>
        </p:nvSpPr>
        <p:spPr>
          <a:xfrm>
            <a:off x="29718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09"/>
          <p:cNvSpPr/>
          <p:nvPr/>
        </p:nvSpPr>
        <p:spPr>
          <a:xfrm>
            <a:off x="43434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9"/>
          <p:cNvSpPr/>
          <p:nvPr/>
        </p:nvSpPr>
        <p:spPr>
          <a:xfrm>
            <a:off x="5715000" y="382465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9"/>
          <p:cNvSpPr/>
          <p:nvPr/>
        </p:nvSpPr>
        <p:spPr>
          <a:xfrm>
            <a:off x="3701561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09"/>
          <p:cNvSpPr/>
          <p:nvPr/>
        </p:nvSpPr>
        <p:spPr>
          <a:xfrm>
            <a:off x="6981092" y="2760784"/>
            <a:ext cx="422100" cy="422100"/>
          </a:xfrm>
          <a:prstGeom prst="ellipse">
            <a:avLst/>
          </a:prstGeom>
          <a:solidFill>
            <a:srgbClr val="D8E2F3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Google Shape;827;p109"/>
          <p:cNvCxnSpPr>
            <a:stCxn id="819" idx="5"/>
            <a:endCxn id="824" idx="1"/>
          </p:cNvCxnSpPr>
          <p:nvPr/>
        </p:nvCxnSpPr>
        <p:spPr>
          <a:xfrm>
            <a:off x="4694893" y="2048407"/>
            <a:ext cx="1081800" cy="18381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109"/>
          <p:cNvCxnSpPr>
            <a:endCxn id="820" idx="3"/>
          </p:cNvCxnSpPr>
          <p:nvPr/>
        </p:nvCxnSpPr>
        <p:spPr>
          <a:xfrm flipH="1" rot="10800000">
            <a:off x="2065815" y="2048407"/>
            <a:ext cx="967800" cy="789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109"/>
          <p:cNvCxnSpPr>
            <a:stCxn id="825" idx="0"/>
            <a:endCxn id="819" idx="3"/>
          </p:cNvCxnSpPr>
          <p:nvPr/>
        </p:nvCxnSpPr>
        <p:spPr>
          <a:xfrm flipH="1" rot="10800000">
            <a:off x="3912611" y="2048284"/>
            <a:ext cx="483900" cy="712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109"/>
          <p:cNvCxnSpPr>
            <a:stCxn id="818" idx="5"/>
            <a:endCxn id="826" idx="1"/>
          </p:cNvCxnSpPr>
          <p:nvPr/>
        </p:nvCxnSpPr>
        <p:spPr>
          <a:xfrm>
            <a:off x="6075285" y="2048407"/>
            <a:ext cx="967500" cy="774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109"/>
          <p:cNvCxnSpPr>
            <a:stCxn id="820" idx="6"/>
            <a:endCxn id="819" idx="2"/>
          </p:cNvCxnSpPr>
          <p:nvPr/>
        </p:nvCxnSpPr>
        <p:spPr>
          <a:xfrm>
            <a:off x="3393900" y="1899173"/>
            <a:ext cx="9408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109"/>
          <p:cNvCxnSpPr>
            <a:stCxn id="820" idx="4"/>
            <a:endCxn id="822" idx="0"/>
          </p:cNvCxnSpPr>
          <p:nvPr/>
        </p:nvCxnSpPr>
        <p:spPr>
          <a:xfrm>
            <a:off x="3182850" y="2110223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109"/>
          <p:cNvCxnSpPr>
            <a:stCxn id="819" idx="6"/>
          </p:cNvCxnSpPr>
          <p:nvPr/>
        </p:nvCxnSpPr>
        <p:spPr>
          <a:xfrm>
            <a:off x="4756708" y="1899173"/>
            <a:ext cx="978300" cy="4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109"/>
          <p:cNvCxnSpPr>
            <a:stCxn id="822" idx="7"/>
            <a:endCxn id="825" idx="3"/>
          </p:cNvCxnSpPr>
          <p:nvPr/>
        </p:nvCxnSpPr>
        <p:spPr>
          <a:xfrm flipH="1" rot="10800000">
            <a:off x="3332085" y="3121169"/>
            <a:ext cx="4314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109"/>
          <p:cNvCxnSpPr>
            <a:stCxn id="822" idx="1"/>
            <a:endCxn id="821" idx="5"/>
          </p:cNvCxnSpPr>
          <p:nvPr/>
        </p:nvCxnSpPr>
        <p:spPr>
          <a:xfrm rot="10800000">
            <a:off x="2071515" y="3121169"/>
            <a:ext cx="9621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109"/>
          <p:cNvCxnSpPr>
            <a:stCxn id="823" idx="1"/>
            <a:endCxn id="825" idx="5"/>
          </p:cNvCxnSpPr>
          <p:nvPr/>
        </p:nvCxnSpPr>
        <p:spPr>
          <a:xfrm rot="10800000">
            <a:off x="4061715" y="3121169"/>
            <a:ext cx="343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109"/>
          <p:cNvCxnSpPr>
            <a:stCxn id="823" idx="6"/>
          </p:cNvCxnSpPr>
          <p:nvPr/>
        </p:nvCxnSpPr>
        <p:spPr>
          <a:xfrm>
            <a:off x="4765500" y="4035704"/>
            <a:ext cx="960900" cy="19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109"/>
          <p:cNvCxnSpPr>
            <a:stCxn id="818" idx="4"/>
            <a:endCxn id="824" idx="0"/>
          </p:cNvCxnSpPr>
          <p:nvPr/>
        </p:nvCxnSpPr>
        <p:spPr>
          <a:xfrm>
            <a:off x="5926050" y="2110223"/>
            <a:ext cx="0" cy="1714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109"/>
          <p:cNvCxnSpPr>
            <a:stCxn id="826" idx="3"/>
            <a:endCxn id="824" idx="7"/>
          </p:cNvCxnSpPr>
          <p:nvPr/>
        </p:nvCxnSpPr>
        <p:spPr>
          <a:xfrm flipH="1">
            <a:off x="6075407" y="3121069"/>
            <a:ext cx="967500" cy="7653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0" name="Google Shape;840;p109"/>
          <p:cNvSpPr txBox="1"/>
          <p:nvPr/>
        </p:nvSpPr>
        <p:spPr>
          <a:xfrm>
            <a:off x="5108331" y="153891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9"/>
          <p:cNvSpPr txBox="1"/>
          <p:nvPr/>
        </p:nvSpPr>
        <p:spPr>
          <a:xfrm>
            <a:off x="6506308" y="2080169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9"/>
          <p:cNvSpPr txBox="1"/>
          <p:nvPr/>
        </p:nvSpPr>
        <p:spPr>
          <a:xfrm>
            <a:off x="6576646" y="3461617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9"/>
          <p:cNvSpPr txBox="1"/>
          <p:nvPr/>
        </p:nvSpPr>
        <p:spPr>
          <a:xfrm>
            <a:off x="5917223" y="2749532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09"/>
          <p:cNvSpPr txBox="1"/>
          <p:nvPr/>
        </p:nvSpPr>
        <p:spPr>
          <a:xfrm>
            <a:off x="5108331" y="253026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09"/>
          <p:cNvSpPr txBox="1"/>
          <p:nvPr/>
        </p:nvSpPr>
        <p:spPr>
          <a:xfrm>
            <a:off x="5073292" y="371333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09"/>
          <p:cNvSpPr txBox="1"/>
          <p:nvPr/>
        </p:nvSpPr>
        <p:spPr>
          <a:xfrm>
            <a:off x="4185074" y="2297255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09"/>
          <p:cNvSpPr txBox="1"/>
          <p:nvPr/>
        </p:nvSpPr>
        <p:spPr>
          <a:xfrm>
            <a:off x="3745523" y="368484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09"/>
          <p:cNvSpPr txBox="1"/>
          <p:nvPr/>
        </p:nvSpPr>
        <p:spPr>
          <a:xfrm>
            <a:off x="3583643" y="3314073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09"/>
          <p:cNvSpPr txBox="1"/>
          <p:nvPr/>
        </p:nvSpPr>
        <p:spPr>
          <a:xfrm>
            <a:off x="4233496" y="330299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09"/>
          <p:cNvSpPr txBox="1"/>
          <p:nvPr/>
        </p:nvSpPr>
        <p:spPr>
          <a:xfrm>
            <a:off x="2220188" y="342979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1" name="Google Shape;851;p109"/>
          <p:cNvCxnSpPr>
            <a:endCxn id="822" idx="6"/>
          </p:cNvCxnSpPr>
          <p:nvPr/>
        </p:nvCxnSpPr>
        <p:spPr>
          <a:xfrm rot="10800000">
            <a:off x="3393900" y="4035704"/>
            <a:ext cx="943800" cy="19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2" name="Google Shape;852;p109"/>
          <p:cNvSpPr txBox="1"/>
          <p:nvPr/>
        </p:nvSpPr>
        <p:spPr>
          <a:xfrm>
            <a:off x="3195746" y="2568151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09"/>
          <p:cNvSpPr txBox="1"/>
          <p:nvPr/>
        </p:nvSpPr>
        <p:spPr>
          <a:xfrm>
            <a:off x="3670789" y="1548884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109"/>
          <p:cNvSpPr txBox="1"/>
          <p:nvPr/>
        </p:nvSpPr>
        <p:spPr>
          <a:xfrm>
            <a:off x="2255486" y="2160326"/>
            <a:ext cx="58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88034" y="2222962"/>
            <a:ext cx="432619" cy="52656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0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7" name="Google Shape;857;p109"/>
          <p:cNvCxnSpPr>
            <a:endCxn id="822" idx="6"/>
          </p:cNvCxnSpPr>
          <p:nvPr/>
        </p:nvCxnSpPr>
        <p:spPr>
          <a:xfrm rot="10800000">
            <a:off x="3393900" y="4035704"/>
            <a:ext cx="958800" cy="507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109"/>
          <p:cNvCxnSpPr>
            <a:stCxn id="819" idx="3"/>
            <a:endCxn id="825" idx="0"/>
          </p:cNvCxnSpPr>
          <p:nvPr/>
        </p:nvCxnSpPr>
        <p:spPr>
          <a:xfrm flipH="1">
            <a:off x="3912523" y="2048407"/>
            <a:ext cx="483900" cy="7125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109"/>
          <p:cNvCxnSpPr>
            <a:endCxn id="823" idx="6"/>
          </p:cNvCxnSpPr>
          <p:nvPr/>
        </p:nvCxnSpPr>
        <p:spPr>
          <a:xfrm rot="10800000">
            <a:off x="4765500" y="4035704"/>
            <a:ext cx="968400" cy="40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109"/>
          <p:cNvCxnSpPr>
            <a:stCxn id="820" idx="3"/>
          </p:cNvCxnSpPr>
          <p:nvPr/>
        </p:nvCxnSpPr>
        <p:spPr>
          <a:xfrm flipH="1">
            <a:off x="2086215" y="2048407"/>
            <a:ext cx="947400" cy="8091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109"/>
          <p:cNvCxnSpPr>
            <a:stCxn id="819" idx="5"/>
            <a:endCxn id="824" idx="1"/>
          </p:cNvCxnSpPr>
          <p:nvPr/>
        </p:nvCxnSpPr>
        <p:spPr>
          <a:xfrm>
            <a:off x="4694893" y="2048407"/>
            <a:ext cx="1081800" cy="18381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109"/>
          <p:cNvCxnSpPr>
            <a:endCxn id="819" idx="6"/>
          </p:cNvCxnSpPr>
          <p:nvPr/>
        </p:nvCxnSpPr>
        <p:spPr>
          <a:xfrm rot="10800000">
            <a:off x="4756708" y="1899173"/>
            <a:ext cx="958200" cy="15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109"/>
          <p:cNvCxnSpPr>
            <a:endCxn id="820" idx="6"/>
          </p:cNvCxnSpPr>
          <p:nvPr/>
        </p:nvCxnSpPr>
        <p:spPr>
          <a:xfrm flipH="1">
            <a:off x="3393900" y="1895573"/>
            <a:ext cx="949500" cy="36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109"/>
          <p:cNvCxnSpPr>
            <a:stCxn id="818" idx="5"/>
            <a:endCxn id="826" idx="1"/>
          </p:cNvCxnSpPr>
          <p:nvPr/>
        </p:nvCxnSpPr>
        <p:spPr>
          <a:xfrm>
            <a:off x="6075285" y="2048407"/>
            <a:ext cx="967500" cy="774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10"/>
          <p:cNvSpPr/>
          <p:nvPr/>
        </p:nvSpPr>
        <p:spPr>
          <a:xfrm>
            <a:off x="4930514" y="2991572"/>
            <a:ext cx="1979252" cy="967373"/>
          </a:xfrm>
          <a:custGeom>
            <a:rect b="b" l="l" r="r" t="t"/>
            <a:pathLst>
              <a:path extrusionOk="0" h="1289830" w="2639003">
                <a:moveTo>
                  <a:pt x="2499645" y="208099"/>
                </a:moveTo>
                <a:cubicBezTo>
                  <a:pt x="2687214" y="339007"/>
                  <a:pt x="2653998" y="721960"/>
                  <a:pt x="2581706" y="899760"/>
                </a:cubicBezTo>
                <a:cubicBezTo>
                  <a:pt x="2509414" y="1077560"/>
                  <a:pt x="2456660" y="1241684"/>
                  <a:pt x="2065891" y="1274899"/>
                </a:cubicBezTo>
                <a:cubicBezTo>
                  <a:pt x="1675122" y="1308114"/>
                  <a:pt x="555568" y="1300298"/>
                  <a:pt x="237091" y="1099052"/>
                </a:cubicBezTo>
                <a:cubicBezTo>
                  <a:pt x="-81386" y="897806"/>
                  <a:pt x="-48171" y="231545"/>
                  <a:pt x="155029" y="67422"/>
                </a:cubicBezTo>
                <a:cubicBezTo>
                  <a:pt x="358229" y="-96701"/>
                  <a:pt x="1065522" y="86960"/>
                  <a:pt x="1456291" y="114314"/>
                </a:cubicBezTo>
                <a:cubicBezTo>
                  <a:pt x="1847060" y="141668"/>
                  <a:pt x="2312076" y="77191"/>
                  <a:pt x="2499645" y="208099"/>
                </a:cubicBezTo>
                <a:close/>
              </a:path>
            </a:pathLst>
          </a:custGeom>
          <a:solidFill>
            <a:srgbClr val="FFF2CC"/>
          </a:solidFill>
          <a:ln cap="flat" cmpd="sng" w="1667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10"/>
          <p:cNvSpPr/>
          <p:nvPr/>
        </p:nvSpPr>
        <p:spPr>
          <a:xfrm>
            <a:off x="5236160" y="4075307"/>
            <a:ext cx="887342" cy="826489"/>
          </a:xfrm>
          <a:custGeom>
            <a:rect b="b" l="l" r="r" t="t"/>
            <a:pathLst>
              <a:path extrusionOk="0" h="1101986" w="1183122">
                <a:moveTo>
                  <a:pt x="1126592" y="591366"/>
                </a:moveTo>
                <a:cubicBezTo>
                  <a:pt x="1163715" y="440920"/>
                  <a:pt x="1243823" y="202551"/>
                  <a:pt x="1103146" y="110720"/>
                </a:cubicBezTo>
                <a:cubicBezTo>
                  <a:pt x="962469" y="18889"/>
                  <a:pt x="466192" y="-45587"/>
                  <a:pt x="282531" y="40382"/>
                </a:cubicBezTo>
                <a:cubicBezTo>
                  <a:pt x="98870" y="126351"/>
                  <a:pt x="12900" y="454597"/>
                  <a:pt x="1177" y="626535"/>
                </a:cubicBezTo>
                <a:cubicBezTo>
                  <a:pt x="-10546" y="798473"/>
                  <a:pt x="65654" y="1007535"/>
                  <a:pt x="212192" y="1072012"/>
                </a:cubicBezTo>
                <a:cubicBezTo>
                  <a:pt x="358730" y="1136489"/>
                  <a:pt x="729962" y="1087643"/>
                  <a:pt x="880408" y="1013397"/>
                </a:cubicBezTo>
                <a:cubicBezTo>
                  <a:pt x="1030854" y="939151"/>
                  <a:pt x="1089469" y="741812"/>
                  <a:pt x="1126592" y="591366"/>
                </a:cubicBezTo>
                <a:close/>
              </a:path>
            </a:pathLst>
          </a:custGeom>
          <a:solidFill>
            <a:srgbClr val="FFF2CC"/>
          </a:solidFill>
          <a:ln cap="flat" cmpd="sng" w="1667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Union-find data structure</a:t>
            </a:r>
            <a:br>
              <a:rPr lang="en"/>
            </a:br>
            <a:r>
              <a:rPr lang="en" sz="2700"/>
              <a:t>also called disjoint-set data structure</a:t>
            </a:r>
            <a:endParaRPr/>
          </a:p>
        </p:txBody>
      </p:sp>
      <p:sp>
        <p:nvSpPr>
          <p:cNvPr id="872" name="Google Shape;872;p110"/>
          <p:cNvSpPr txBox="1"/>
          <p:nvPr>
            <p:ph idx="1" type="body"/>
          </p:nvPr>
        </p:nvSpPr>
        <p:spPr>
          <a:xfrm>
            <a:off x="1378744" y="1342842"/>
            <a:ext cx="63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Used for storing collections of sets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Supports: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b="1" lang="en">
                <a:solidFill>
                  <a:schemeClr val="accent4"/>
                </a:solidFill>
              </a:rPr>
              <a:t>makeSet(u): </a:t>
            </a:r>
            <a:r>
              <a:rPr lang="en">
                <a:solidFill>
                  <a:schemeClr val="accent4"/>
                </a:solidFill>
              </a:rPr>
              <a:t>create a set {u}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b="1" lang="en">
                <a:solidFill>
                  <a:schemeClr val="accent4"/>
                </a:solidFill>
              </a:rPr>
              <a:t>find(u): </a:t>
            </a:r>
            <a:r>
              <a:rPr lang="en">
                <a:solidFill>
                  <a:schemeClr val="accent4"/>
                </a:solidFill>
              </a:rPr>
              <a:t>return the set that u is in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b="1" lang="en">
                <a:solidFill>
                  <a:schemeClr val="accent4"/>
                </a:solidFill>
              </a:rPr>
              <a:t>union(u,v): </a:t>
            </a:r>
            <a:r>
              <a:rPr lang="en">
                <a:solidFill>
                  <a:schemeClr val="accent4"/>
                </a:solidFill>
              </a:rPr>
              <a:t>merge the set that u is in with the set that v is in.</a:t>
            </a:r>
            <a:endParaRPr/>
          </a:p>
        </p:txBody>
      </p:sp>
      <p:sp>
        <p:nvSpPr>
          <p:cNvPr id="873" name="Google Shape;873;p110"/>
          <p:cNvSpPr txBox="1"/>
          <p:nvPr/>
        </p:nvSpPr>
        <p:spPr>
          <a:xfrm>
            <a:off x="1614488" y="3279532"/>
            <a:ext cx="26922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makeSet(x)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makeSet(y)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makeSet(z)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union(x,y)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find(x)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10"/>
          <p:cNvSpPr/>
          <p:nvPr/>
        </p:nvSpPr>
        <p:spPr>
          <a:xfrm>
            <a:off x="5343527" y="3200401"/>
            <a:ext cx="351600" cy="378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10"/>
          <p:cNvSpPr txBox="1"/>
          <p:nvPr/>
        </p:nvSpPr>
        <p:spPr>
          <a:xfrm>
            <a:off x="2268416" y="747347"/>
            <a:ext cx="71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10"/>
          <p:cNvSpPr/>
          <p:nvPr/>
        </p:nvSpPr>
        <p:spPr>
          <a:xfrm>
            <a:off x="6242266" y="3279532"/>
            <a:ext cx="325500" cy="407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10"/>
          <p:cNvSpPr/>
          <p:nvPr/>
        </p:nvSpPr>
        <p:spPr>
          <a:xfrm>
            <a:off x="5501787" y="4295933"/>
            <a:ext cx="356100" cy="385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10"/>
          <p:cNvSpPr/>
          <p:nvPr/>
        </p:nvSpPr>
        <p:spPr>
          <a:xfrm rot="-1332016">
            <a:off x="4364167" y="3580127"/>
            <a:ext cx="608186" cy="2715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07B1A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Kruskal’s algorithm</a:t>
            </a:r>
            <a:endParaRPr/>
          </a:p>
        </p:txBody>
      </p:sp>
      <p:sp>
        <p:nvSpPr>
          <p:cNvPr id="885" name="Google Shape;885;p111"/>
          <p:cNvSpPr txBox="1"/>
          <p:nvPr>
            <p:ph idx="1" type="body"/>
          </p:nvPr>
        </p:nvSpPr>
        <p:spPr>
          <a:xfrm>
            <a:off x="1614488" y="1369219"/>
            <a:ext cx="6219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"/>
              <a:t>kruskal</a:t>
            </a:r>
            <a:r>
              <a:rPr lang="en"/>
              <a:t>(G = (V,E)):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Sort E by weight in non-decreasing order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/>
              <a:t>MST = {}                                   </a:t>
            </a:r>
            <a:r>
              <a:rPr lang="en" sz="1200">
                <a:solidFill>
                  <a:srgbClr val="7030A0"/>
                </a:solidFill>
              </a:rPr>
              <a:t>// initialize an empty tree</a:t>
            </a:r>
            <a:endParaRPr>
              <a:solidFill>
                <a:srgbClr val="7030A0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/>
              <a:t>for</a:t>
            </a:r>
            <a:r>
              <a:rPr lang="en"/>
              <a:t> v in V:</a:t>
            </a:r>
            <a:endParaRPr/>
          </a:p>
          <a:p>
            <a:pPr indent="-17145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b="1" lang="en"/>
              <a:t>makeSet</a:t>
            </a:r>
            <a:r>
              <a:rPr lang="en"/>
              <a:t>(v)                               </a:t>
            </a:r>
            <a:r>
              <a:rPr lang="en" sz="1200">
                <a:solidFill>
                  <a:srgbClr val="7030A0"/>
                </a:solidFill>
              </a:rPr>
              <a:t>// put each vertex in its own tree in the forest</a:t>
            </a:r>
            <a:endParaRPr sz="1200">
              <a:solidFill>
                <a:schemeClr val="accent4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/>
              <a:t>for</a:t>
            </a:r>
            <a:r>
              <a:rPr lang="en"/>
              <a:t> (u,v) in E:                           </a:t>
            </a:r>
            <a:r>
              <a:rPr lang="en" sz="1200">
                <a:solidFill>
                  <a:srgbClr val="7030A0"/>
                </a:solidFill>
              </a:rPr>
              <a:t>// go through the edges in sorted order</a:t>
            </a:r>
            <a:endParaRPr/>
          </a:p>
          <a:p>
            <a:pPr indent="-177800" lvl="2" marL="863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/>
              <a:t>if</a:t>
            </a:r>
            <a:r>
              <a:rPr lang="en" sz="1800"/>
              <a:t> </a:t>
            </a:r>
            <a:r>
              <a:rPr b="1" lang="en" sz="1800"/>
              <a:t>find</a:t>
            </a:r>
            <a:r>
              <a:rPr lang="en" sz="1800"/>
              <a:t>(u) != </a:t>
            </a:r>
            <a:r>
              <a:rPr b="1" lang="en" sz="1800"/>
              <a:t>find</a:t>
            </a:r>
            <a:r>
              <a:rPr lang="en" sz="1800"/>
              <a:t>(v):         </a:t>
            </a:r>
            <a:r>
              <a:rPr lang="en" sz="1200">
                <a:solidFill>
                  <a:srgbClr val="7030A0"/>
                </a:solidFill>
              </a:rPr>
              <a:t>// if u and v are not in the same tree</a:t>
            </a:r>
            <a:endParaRPr/>
          </a:p>
          <a:p>
            <a:pPr indent="-17145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add (u,v) to MST</a:t>
            </a:r>
            <a:endParaRPr/>
          </a:p>
          <a:p>
            <a:pPr indent="-171450" lvl="3" marL="12065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b="1" lang="en" sz="1500"/>
              <a:t>union</a:t>
            </a:r>
            <a:r>
              <a:rPr lang="en" sz="1500"/>
              <a:t>(u,v)                         </a:t>
            </a:r>
            <a:r>
              <a:rPr lang="en" sz="1200">
                <a:solidFill>
                  <a:srgbClr val="7030A0"/>
                </a:solidFill>
              </a:rPr>
              <a:t>// merge u’s tree with v’s tree</a:t>
            </a:r>
            <a:endParaRPr sz="1500">
              <a:solidFill>
                <a:srgbClr val="7030A0"/>
              </a:solidFill>
            </a:endParaRPr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/>
              <a:t>return</a:t>
            </a:r>
            <a:r>
              <a:rPr lang="en"/>
              <a:t> MST</a:t>
            </a:r>
            <a:endParaRPr/>
          </a:p>
        </p:txBody>
      </p:sp>
      <p:sp>
        <p:nvSpPr>
          <p:cNvPr id="886" name="Google Shape;886;p1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Compare and contrast</a:t>
            </a:r>
            <a:endParaRPr/>
          </a:p>
        </p:txBody>
      </p:sp>
      <p:sp>
        <p:nvSpPr>
          <p:cNvPr id="892" name="Google Shape;892;p112"/>
          <p:cNvSpPr txBox="1"/>
          <p:nvPr>
            <p:ph idx="1" type="body"/>
          </p:nvPr>
        </p:nvSpPr>
        <p:spPr>
          <a:xfrm>
            <a:off x="1614488" y="1369219"/>
            <a:ext cx="6118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Prim: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Grows a tree.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Time O(mlog(n)) with a red-black tree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Time O(m + nlog(n)) with a Fibonacci heap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Kruskal: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Grows a forest.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Time O(mlog(n)) with a union-find data structure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</a:pPr>
            <a:r>
              <a:rPr lang="en">
                <a:solidFill>
                  <a:schemeClr val="accent4"/>
                </a:solidFill>
              </a:rPr>
              <a:t>If you can do radixSort on the edge weights, close to O(m)</a:t>
            </a:r>
            <a:endParaRPr/>
          </a:p>
        </p:txBody>
      </p:sp>
      <p:sp>
        <p:nvSpPr>
          <p:cNvPr id="893" name="Google Shape;893;p112"/>
          <p:cNvSpPr txBox="1"/>
          <p:nvPr/>
        </p:nvSpPr>
        <p:spPr>
          <a:xfrm>
            <a:off x="5730446" y="1268017"/>
            <a:ext cx="2150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Prim might be a better idea on dense graphs if you can’t radixSort edge weights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12"/>
          <p:cNvSpPr txBox="1"/>
          <p:nvPr/>
        </p:nvSpPr>
        <p:spPr>
          <a:xfrm>
            <a:off x="5384032" y="4007612"/>
            <a:ext cx="2307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07B1A"/>
                </a:solidFill>
                <a:latin typeface="Calibri"/>
                <a:ea typeface="Calibri"/>
                <a:cs typeface="Calibri"/>
                <a:sym typeface="Calibri"/>
              </a:rPr>
              <a:t>Kruskal might be a better idea on sparse graphs if you can radixSort edge weights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1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min-cut max-flow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4"/>
          <p:cNvSpPr txBox="1"/>
          <p:nvPr>
            <p:ph type="title"/>
          </p:nvPr>
        </p:nvSpPr>
        <p:spPr>
          <a:xfrm>
            <a:off x="1570525" y="-73423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Cuts in graphs</a:t>
            </a:r>
            <a:endParaRPr/>
          </a:p>
        </p:txBody>
      </p:sp>
      <p:pic>
        <p:nvPicPr>
          <p:cNvPr id="906" name="Google Shape;90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269" y="1125143"/>
            <a:ext cx="6767447" cy="39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644" y="604331"/>
            <a:ext cx="6920155" cy="3641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1"/>
          <p:cNvSpPr txBox="1"/>
          <p:nvPr>
            <p:ph type="title"/>
          </p:nvPr>
        </p:nvSpPr>
        <p:spPr>
          <a:xfrm>
            <a:off x="1378744" y="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Pseudocode</a:t>
            </a:r>
            <a:endParaRPr/>
          </a:p>
        </p:txBody>
      </p:sp>
      <p:sp>
        <p:nvSpPr>
          <p:cNvPr id="310" name="Google Shape;310;p61"/>
          <p:cNvSpPr txBox="1"/>
          <p:nvPr/>
        </p:nvSpPr>
        <p:spPr>
          <a:xfrm>
            <a:off x="1378744" y="1364458"/>
            <a:ext cx="6386400" cy="263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90" l="-590" r="0" t="-96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1" name="Google Shape;311;p61"/>
          <p:cNvSpPr/>
          <p:nvPr/>
        </p:nvSpPr>
        <p:spPr>
          <a:xfrm>
            <a:off x="1378743" y="3943171"/>
            <a:ext cx="63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Shouldn’t be used on graphs with negative edges!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Runtime? Will need to use Fibonacci heaps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 make operations highlighted operations run faster!</a:t>
            </a:r>
            <a:endParaRPr/>
          </a:p>
        </p:txBody>
      </p:sp>
      <p:sp>
        <p:nvSpPr>
          <p:cNvPr id="312" name="Google Shape;312;p61"/>
          <p:cNvSpPr txBox="1"/>
          <p:nvPr/>
        </p:nvSpPr>
        <p:spPr>
          <a:xfrm>
            <a:off x="1378744" y="1006190"/>
            <a:ext cx="287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Dijkstra(G,s):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5"/>
          <p:cNvSpPr txBox="1"/>
          <p:nvPr>
            <p:ph type="title"/>
          </p:nvPr>
        </p:nvSpPr>
        <p:spPr>
          <a:xfrm>
            <a:off x="1334606" y="-68473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>
                <a:solidFill>
                  <a:srgbClr val="F27D00"/>
                </a:solidFill>
              </a:rPr>
              <a:t>s</a:t>
            </a:r>
            <a:r>
              <a:rPr b="1" lang="en"/>
              <a:t>-</a:t>
            </a:r>
            <a:r>
              <a:rPr b="1" lang="en">
                <a:solidFill>
                  <a:srgbClr val="005BFF"/>
                </a:solidFill>
              </a:rPr>
              <a:t>t</a:t>
            </a:r>
            <a:r>
              <a:rPr lang="en"/>
              <a:t> Cuts</a:t>
            </a:r>
            <a:endParaRPr/>
          </a:p>
        </p:txBody>
      </p:sp>
      <p:sp>
        <p:nvSpPr>
          <p:cNvPr id="913" name="Google Shape;913;p115"/>
          <p:cNvSpPr txBox="1"/>
          <p:nvPr/>
        </p:nvSpPr>
        <p:spPr>
          <a:xfrm>
            <a:off x="1549626" y="781382"/>
            <a:ext cx="646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Graphs are directed and edges have “capacities” 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(weights)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special </a:t>
            </a:r>
            <a:r>
              <a:rPr b="0" i="0" lang="en" sz="1800" u="none" cap="none" strike="noStrike">
                <a:solidFill>
                  <a:srgbClr val="F27D00"/>
                </a:solidFill>
                <a:latin typeface="Calibri"/>
                <a:ea typeface="Calibri"/>
                <a:cs typeface="Calibri"/>
                <a:sym typeface="Calibri"/>
              </a:rPr>
              <a:t>“source” vertex s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0" lang="en" sz="1800" u="none" cap="none" strike="noStrike">
                <a:solidFill>
                  <a:srgbClr val="005BFF"/>
                </a:solidFill>
                <a:latin typeface="Calibri"/>
                <a:ea typeface="Calibri"/>
                <a:cs typeface="Calibri"/>
                <a:sym typeface="Calibri"/>
              </a:rPr>
              <a:t>“sink” vertex 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7D00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F27D00"/>
                </a:solidFill>
                <a:latin typeface="Calibri"/>
                <a:ea typeface="Calibri"/>
                <a:cs typeface="Calibri"/>
                <a:sym typeface="Calibri"/>
              </a:rPr>
              <a:t>s has only outgoing edges*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BFF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rgbClr val="005BFF"/>
                </a:solidFill>
                <a:latin typeface="Calibri"/>
                <a:ea typeface="Calibri"/>
                <a:cs typeface="Calibri"/>
                <a:sym typeface="Calibri"/>
              </a:rPr>
              <a:t>t has only incoming edges*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and t are on different sides of the cut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15"/>
          <p:cNvSpPr txBox="1"/>
          <p:nvPr/>
        </p:nvSpPr>
        <p:spPr>
          <a:xfrm>
            <a:off x="6386901" y="4430564"/>
            <a:ext cx="1629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*at least for this class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Google Shape;915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631" y="2367666"/>
            <a:ext cx="5199638" cy="243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A minimum </a:t>
            </a:r>
            <a:r>
              <a:rPr b="1" lang="en"/>
              <a:t>s-t cut </a:t>
            </a:r>
            <a:br>
              <a:rPr lang="en" sz="2700">
                <a:solidFill>
                  <a:schemeClr val="accent4"/>
                </a:solidFill>
              </a:rPr>
            </a:br>
            <a:r>
              <a:rPr lang="en" sz="2700">
                <a:solidFill>
                  <a:schemeClr val="accent4"/>
                </a:solidFill>
              </a:rPr>
              <a:t>is a cut which separates s from t</a:t>
            </a:r>
            <a:br>
              <a:rPr lang="en" sz="2700">
                <a:solidFill>
                  <a:schemeClr val="accent4"/>
                </a:solidFill>
              </a:rPr>
            </a:br>
            <a:r>
              <a:rPr lang="en" sz="2700">
                <a:solidFill>
                  <a:schemeClr val="accent4"/>
                </a:solidFill>
              </a:rPr>
              <a:t>with minimum capacity.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21" name="Google Shape;921;p116"/>
          <p:cNvSpPr txBox="1"/>
          <p:nvPr>
            <p:ph idx="1" type="body"/>
          </p:nvPr>
        </p:nvSpPr>
        <p:spPr>
          <a:xfrm>
            <a:off x="1584040" y="1532085"/>
            <a:ext cx="6488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Question: how do we find a minimum s-t cut?</a:t>
            </a:r>
            <a:endParaRPr/>
          </a:p>
        </p:txBody>
      </p:sp>
      <p:pic>
        <p:nvPicPr>
          <p:cNvPr id="922" name="Google Shape;92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256" y="1968825"/>
            <a:ext cx="6368868" cy="297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7"/>
          <p:cNvSpPr txBox="1"/>
          <p:nvPr>
            <p:ph type="title"/>
          </p:nvPr>
        </p:nvSpPr>
        <p:spPr>
          <a:xfrm>
            <a:off x="1606940" y="-79598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Flows</a:t>
            </a:r>
            <a:endParaRPr/>
          </a:p>
        </p:txBody>
      </p:sp>
      <p:sp>
        <p:nvSpPr>
          <p:cNvPr id="928" name="Google Shape;928;p117"/>
          <p:cNvSpPr/>
          <p:nvPr/>
        </p:nvSpPr>
        <p:spPr>
          <a:xfrm>
            <a:off x="5731135" y="705991"/>
            <a:ext cx="681600" cy="301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17"/>
          <p:cNvSpPr txBox="1"/>
          <p:nvPr>
            <p:ph idx="1" type="body"/>
          </p:nvPr>
        </p:nvSpPr>
        <p:spPr>
          <a:xfrm>
            <a:off x="1614488" y="735351"/>
            <a:ext cx="6386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176847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In addition to a capacity, each edge has a</a:t>
            </a:r>
            <a:endParaRPr b="1">
              <a:solidFill>
                <a:schemeClr val="accent4"/>
              </a:solidFill>
            </a:endParaRPr>
          </a:p>
          <a:p>
            <a:pPr indent="-173355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">
                <a:solidFill>
                  <a:schemeClr val="accent4"/>
                </a:solidFill>
              </a:rPr>
              <a:t>(unmarked edges in the picture have flow 0)</a:t>
            </a:r>
            <a:endParaRPr/>
          </a:p>
          <a:p>
            <a:pPr indent="-17684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The flow on an edge must be less than or equal to its capacity.</a:t>
            </a:r>
            <a:endParaRPr/>
          </a:p>
          <a:p>
            <a:pPr indent="-176847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At each vertex </a:t>
            </a:r>
            <a:r>
              <a:rPr lang="en">
                <a:solidFill>
                  <a:srgbClr val="FF0000"/>
                </a:solidFill>
              </a:rPr>
              <a:t>other than s and t</a:t>
            </a:r>
            <a:r>
              <a:rPr lang="en"/>
              <a:t>, the incoming flows must equal the outgoing flows.</a:t>
            </a:r>
            <a:endParaRPr/>
          </a:p>
        </p:txBody>
      </p:sp>
      <p:pic>
        <p:nvPicPr>
          <p:cNvPr id="930" name="Google Shape;93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200" y="2236888"/>
            <a:ext cx="6056158" cy="264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But what is a “flow,” really?</a:t>
            </a:r>
            <a:endParaRPr/>
          </a:p>
        </p:txBody>
      </p:sp>
      <p:sp>
        <p:nvSpPr>
          <p:cNvPr id="936" name="Google Shape;936;p11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Think of s as a “water source” and t as a “water sink”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Each edge is a pipe, and the capacity is the amount of water that can flow through the edge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Clearly, for each pipe, as much water comes in must go out!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Some pipes will be the “bottleneck” pipes… could these be related to the min-cut somehow?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9"/>
          <p:cNvSpPr txBox="1"/>
          <p:nvPr>
            <p:ph type="title"/>
          </p:nvPr>
        </p:nvSpPr>
        <p:spPr>
          <a:xfrm>
            <a:off x="1606940" y="-79598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Flows</a:t>
            </a:r>
            <a:endParaRPr/>
          </a:p>
        </p:txBody>
      </p:sp>
      <p:sp>
        <p:nvSpPr>
          <p:cNvPr id="942" name="Google Shape;942;p119"/>
          <p:cNvSpPr txBox="1"/>
          <p:nvPr>
            <p:ph idx="1" type="body"/>
          </p:nvPr>
        </p:nvSpPr>
        <p:spPr>
          <a:xfrm>
            <a:off x="1382332" y="782599"/>
            <a:ext cx="6386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The value of a flow is: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7D00"/>
              </a:buClr>
              <a:buSzPts val="1800"/>
              <a:buChar char="•"/>
            </a:pPr>
            <a:r>
              <a:rPr lang="en">
                <a:solidFill>
                  <a:srgbClr val="F27D00"/>
                </a:solidFill>
              </a:rPr>
              <a:t>The amount of stuff coming out of 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BFF"/>
              </a:buClr>
              <a:buSzPts val="1800"/>
              <a:buChar char="•"/>
            </a:pPr>
            <a:r>
              <a:rPr lang="en">
                <a:solidFill>
                  <a:srgbClr val="005BFF"/>
                </a:solidFill>
              </a:rPr>
              <a:t>The amount of stuff flowing into t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en">
                <a:solidFill>
                  <a:srgbClr val="7030A0"/>
                </a:solidFill>
              </a:rPr>
              <a:t>These are the same!</a:t>
            </a:r>
            <a:endParaRPr/>
          </a:p>
        </p:txBody>
      </p:sp>
      <p:sp>
        <p:nvSpPr>
          <p:cNvPr id="943" name="Google Shape;943;p119"/>
          <p:cNvSpPr txBox="1"/>
          <p:nvPr/>
        </p:nvSpPr>
        <p:spPr>
          <a:xfrm>
            <a:off x="5577567" y="83093"/>
            <a:ext cx="2333400" cy="1331400"/>
          </a:xfrm>
          <a:prstGeom prst="rect">
            <a:avLst/>
          </a:prstGeom>
          <a:noFill/>
          <a:ln cap="flat" cmpd="sng" w="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Because of conservation of flows at vertices,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stuff you put in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stuff you take out</a:t>
            </a:r>
            <a:r>
              <a:rPr b="0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19"/>
          <p:cNvSpPr/>
          <p:nvPr/>
        </p:nvSpPr>
        <p:spPr>
          <a:xfrm>
            <a:off x="3912631" y="1475727"/>
            <a:ext cx="2895398" cy="600898"/>
          </a:xfrm>
          <a:custGeom>
            <a:rect b="b" l="l" r="r" t="t"/>
            <a:pathLst>
              <a:path extrusionOk="0" h="654930" w="3860531">
                <a:moveTo>
                  <a:pt x="3830594" y="0"/>
                </a:moveTo>
                <a:cubicBezTo>
                  <a:pt x="3865605" y="149311"/>
                  <a:pt x="3900616" y="298622"/>
                  <a:pt x="3744097" y="407773"/>
                </a:cubicBezTo>
                <a:cubicBezTo>
                  <a:pt x="3587578" y="516924"/>
                  <a:pt x="3515497" y="656967"/>
                  <a:pt x="2891481" y="654908"/>
                </a:cubicBezTo>
                <a:cubicBezTo>
                  <a:pt x="2267465" y="652849"/>
                  <a:pt x="1133732" y="524132"/>
                  <a:pt x="0" y="395416"/>
                </a:cubicBezTo>
              </a:path>
            </a:pathLst>
          </a:cu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19"/>
          <p:cNvSpPr txBox="1"/>
          <p:nvPr/>
        </p:nvSpPr>
        <p:spPr>
          <a:xfrm>
            <a:off x="1262096" y="4479574"/>
            <a:ext cx="1476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value of this flow is 4.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6" name="Google Shape;94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075" y="2153336"/>
            <a:ext cx="5538619" cy="25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0"/>
          <p:cNvSpPr txBox="1"/>
          <p:nvPr>
            <p:ph type="title"/>
          </p:nvPr>
        </p:nvSpPr>
        <p:spPr>
          <a:xfrm>
            <a:off x="1431232" y="14183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Theorem</a:t>
            </a:r>
            <a:br>
              <a:rPr lang="en" sz="2400">
                <a:solidFill>
                  <a:schemeClr val="accent4"/>
                </a:solidFill>
              </a:rPr>
            </a:br>
            <a:r>
              <a:rPr lang="en" sz="2400">
                <a:solidFill>
                  <a:schemeClr val="accent4"/>
                </a:solidFill>
              </a:rPr>
              <a:t>Max-flow min-cut theorem</a:t>
            </a:r>
            <a:endParaRPr sz="2700">
              <a:solidFill>
                <a:schemeClr val="accent4"/>
              </a:solidFill>
            </a:endParaRPr>
          </a:p>
        </p:txBody>
      </p:sp>
      <p:sp>
        <p:nvSpPr>
          <p:cNvPr id="952" name="Google Shape;952;p120"/>
          <p:cNvSpPr txBox="1"/>
          <p:nvPr/>
        </p:nvSpPr>
        <p:spPr>
          <a:xfrm>
            <a:off x="1654161" y="1195939"/>
            <a:ext cx="3966000" cy="900300"/>
          </a:xfrm>
          <a:prstGeom prst="rect">
            <a:avLst/>
          </a:prstGeom>
          <a:noFill/>
          <a:ln cap="flat" cmpd="sng" w="7150">
            <a:solidFill>
              <a:srgbClr val="F25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The value of a max flow from s to t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is equal to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the capacity of a min s-t cut.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20"/>
          <p:cNvSpPr txBox="1"/>
          <p:nvPr/>
        </p:nvSpPr>
        <p:spPr>
          <a:xfrm>
            <a:off x="5803346" y="1295675"/>
            <a:ext cx="200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Intuition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 a max flow, the min cut better fill up, and this is the bottleneck.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4" name="Google Shape;954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5172" y="108731"/>
            <a:ext cx="1075024" cy="118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6288" y="2156110"/>
            <a:ext cx="6008057" cy="281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Max-flow min-cut in water pipes</a:t>
            </a:r>
            <a:endParaRPr/>
          </a:p>
        </p:txBody>
      </p:sp>
      <p:sp>
        <p:nvSpPr>
          <p:cNvPr id="961" name="Google Shape;961;p121"/>
          <p:cNvSpPr txBox="1"/>
          <p:nvPr>
            <p:ph idx="1" type="body"/>
          </p:nvPr>
        </p:nvSpPr>
        <p:spPr>
          <a:xfrm>
            <a:off x="628650" y="1369219"/>
            <a:ext cx="8010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What does the max-flow min-cut theorem mean in the context of our water pipes example before?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Max-flow = maximum amount of water we can send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Min-cut = the minimum capacity of pipes, which when removed, completely disconnects the water source and sink (i.e., no water flows)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Intuitively makes sense!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2"/>
          <p:cNvSpPr txBox="1"/>
          <p:nvPr>
            <p:ph type="title"/>
          </p:nvPr>
        </p:nvSpPr>
        <p:spPr>
          <a:xfrm>
            <a:off x="1614488" y="1117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Ford-Fulkerson algorithm</a:t>
            </a:r>
            <a:endParaRPr/>
          </a:p>
        </p:txBody>
      </p:sp>
      <p:sp>
        <p:nvSpPr>
          <p:cNvPr id="967" name="Google Shape;967;p122"/>
          <p:cNvSpPr txBox="1"/>
          <p:nvPr/>
        </p:nvSpPr>
        <p:spPr>
          <a:xfrm>
            <a:off x="1308268" y="877622"/>
            <a:ext cx="3483000" cy="1085100"/>
          </a:xfrm>
          <a:prstGeom prst="rect">
            <a:avLst/>
          </a:prstGeom>
          <a:noFill/>
          <a:ln cap="flat" cmpd="sng" w="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 of algorithm: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Start with zero 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While we haven’t found the max flow: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</a:pPr>
            <a:r>
              <a:rPr b="0" i="0" lang="en" sz="15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Find a way to send more from s to 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22"/>
          <p:cNvSpPr/>
          <p:nvPr/>
        </p:nvSpPr>
        <p:spPr>
          <a:xfrm>
            <a:off x="5107994" y="2003459"/>
            <a:ext cx="331800" cy="331800"/>
          </a:xfrm>
          <a:prstGeom prst="ellipse">
            <a:avLst/>
          </a:prstGeom>
          <a:solidFill>
            <a:srgbClr val="F27D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22"/>
          <p:cNvSpPr/>
          <p:nvPr/>
        </p:nvSpPr>
        <p:spPr>
          <a:xfrm>
            <a:off x="6269482" y="1126673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22"/>
          <p:cNvSpPr/>
          <p:nvPr/>
        </p:nvSpPr>
        <p:spPr>
          <a:xfrm>
            <a:off x="6285537" y="2468963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22"/>
          <p:cNvSpPr/>
          <p:nvPr/>
        </p:nvSpPr>
        <p:spPr>
          <a:xfrm>
            <a:off x="7363666" y="1923178"/>
            <a:ext cx="331800" cy="331800"/>
          </a:xfrm>
          <a:prstGeom prst="ellipse">
            <a:avLst/>
          </a:prstGeom>
          <a:solidFill>
            <a:srgbClr val="005BFF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Google Shape;972;p122"/>
          <p:cNvCxnSpPr>
            <a:stCxn id="969" idx="4"/>
            <a:endCxn id="970" idx="0"/>
          </p:cNvCxnSpPr>
          <p:nvPr/>
        </p:nvCxnSpPr>
        <p:spPr>
          <a:xfrm>
            <a:off x="6435382" y="1458473"/>
            <a:ext cx="16200" cy="1010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73" name="Google Shape;973;p122"/>
          <p:cNvCxnSpPr>
            <a:stCxn id="969" idx="5"/>
            <a:endCxn id="971" idx="1"/>
          </p:cNvCxnSpPr>
          <p:nvPr/>
        </p:nvCxnSpPr>
        <p:spPr>
          <a:xfrm>
            <a:off x="6552691" y="1409882"/>
            <a:ext cx="859500" cy="5619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74" name="Google Shape;974;p122"/>
          <p:cNvCxnSpPr>
            <a:stCxn id="970" idx="6"/>
            <a:endCxn id="971" idx="3"/>
          </p:cNvCxnSpPr>
          <p:nvPr/>
        </p:nvCxnSpPr>
        <p:spPr>
          <a:xfrm flipH="1" rot="10800000">
            <a:off x="6617337" y="2206463"/>
            <a:ext cx="795000" cy="428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75" name="Google Shape;975;p122"/>
          <p:cNvSpPr txBox="1"/>
          <p:nvPr/>
        </p:nvSpPr>
        <p:spPr>
          <a:xfrm>
            <a:off x="5367347" y="1638467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22"/>
          <p:cNvSpPr txBox="1"/>
          <p:nvPr/>
        </p:nvSpPr>
        <p:spPr>
          <a:xfrm>
            <a:off x="5393748" y="2335154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22"/>
          <p:cNvSpPr txBox="1"/>
          <p:nvPr/>
        </p:nvSpPr>
        <p:spPr>
          <a:xfrm>
            <a:off x="6150530" y="1922726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22"/>
          <p:cNvSpPr txBox="1"/>
          <p:nvPr/>
        </p:nvSpPr>
        <p:spPr>
          <a:xfrm>
            <a:off x="6767023" y="2469854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22"/>
          <p:cNvSpPr txBox="1"/>
          <p:nvPr/>
        </p:nvSpPr>
        <p:spPr>
          <a:xfrm>
            <a:off x="6685927" y="1260245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0" name="Google Shape;980;p122"/>
          <p:cNvCxnSpPr>
            <a:stCxn id="968" idx="7"/>
            <a:endCxn id="969" idx="3"/>
          </p:cNvCxnSpPr>
          <p:nvPr/>
        </p:nvCxnSpPr>
        <p:spPr>
          <a:xfrm flipH="1" rot="10800000">
            <a:off x="5391203" y="1409750"/>
            <a:ext cx="927000" cy="642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81" name="Google Shape;981;p122"/>
          <p:cNvCxnSpPr>
            <a:stCxn id="968" idx="5"/>
            <a:endCxn id="970" idx="2"/>
          </p:cNvCxnSpPr>
          <p:nvPr/>
        </p:nvCxnSpPr>
        <p:spPr>
          <a:xfrm>
            <a:off x="5391203" y="2286668"/>
            <a:ext cx="894300" cy="348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82" name="Google Shape;982;p122"/>
          <p:cNvSpPr txBox="1"/>
          <p:nvPr/>
        </p:nvSpPr>
        <p:spPr>
          <a:xfrm>
            <a:off x="5106026" y="822356"/>
            <a:ext cx="1293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graph: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22"/>
          <p:cNvSpPr/>
          <p:nvPr/>
        </p:nvSpPr>
        <p:spPr>
          <a:xfrm>
            <a:off x="5156569" y="4283682"/>
            <a:ext cx="331800" cy="331800"/>
          </a:xfrm>
          <a:prstGeom prst="ellipse">
            <a:avLst/>
          </a:prstGeom>
          <a:solidFill>
            <a:srgbClr val="F27D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122"/>
          <p:cNvSpPr/>
          <p:nvPr/>
        </p:nvSpPr>
        <p:spPr>
          <a:xfrm>
            <a:off x="6318057" y="3406896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22"/>
          <p:cNvSpPr/>
          <p:nvPr/>
        </p:nvSpPr>
        <p:spPr>
          <a:xfrm>
            <a:off x="6334112" y="4749186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22"/>
          <p:cNvSpPr/>
          <p:nvPr/>
        </p:nvSpPr>
        <p:spPr>
          <a:xfrm>
            <a:off x="7412241" y="4203401"/>
            <a:ext cx="331800" cy="331800"/>
          </a:xfrm>
          <a:prstGeom prst="ellipse">
            <a:avLst/>
          </a:prstGeom>
          <a:solidFill>
            <a:srgbClr val="005BFF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7" name="Google Shape;987;p122"/>
          <p:cNvCxnSpPr>
            <a:stCxn id="984" idx="4"/>
            <a:endCxn id="985" idx="0"/>
          </p:cNvCxnSpPr>
          <p:nvPr/>
        </p:nvCxnSpPr>
        <p:spPr>
          <a:xfrm>
            <a:off x="6483957" y="3738696"/>
            <a:ext cx="16200" cy="1010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88" name="Google Shape;988;p122"/>
          <p:cNvCxnSpPr>
            <a:stCxn id="984" idx="5"/>
            <a:endCxn id="986" idx="1"/>
          </p:cNvCxnSpPr>
          <p:nvPr/>
        </p:nvCxnSpPr>
        <p:spPr>
          <a:xfrm>
            <a:off x="6601266" y="3690105"/>
            <a:ext cx="859500" cy="5619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89" name="Google Shape;989;p122"/>
          <p:cNvCxnSpPr>
            <a:stCxn id="985" idx="6"/>
            <a:endCxn id="986" idx="3"/>
          </p:cNvCxnSpPr>
          <p:nvPr/>
        </p:nvCxnSpPr>
        <p:spPr>
          <a:xfrm flipH="1" rot="10800000">
            <a:off x="6665912" y="4486686"/>
            <a:ext cx="795000" cy="428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90" name="Google Shape;990;p122"/>
          <p:cNvSpPr txBox="1"/>
          <p:nvPr/>
        </p:nvSpPr>
        <p:spPr>
          <a:xfrm>
            <a:off x="5415922" y="391869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22"/>
          <p:cNvSpPr txBox="1"/>
          <p:nvPr/>
        </p:nvSpPr>
        <p:spPr>
          <a:xfrm>
            <a:off x="5442323" y="4615376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22"/>
          <p:cNvSpPr txBox="1"/>
          <p:nvPr/>
        </p:nvSpPr>
        <p:spPr>
          <a:xfrm>
            <a:off x="6199105" y="4202948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22"/>
          <p:cNvSpPr txBox="1"/>
          <p:nvPr/>
        </p:nvSpPr>
        <p:spPr>
          <a:xfrm>
            <a:off x="6815598" y="4750077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22"/>
          <p:cNvSpPr txBox="1"/>
          <p:nvPr/>
        </p:nvSpPr>
        <p:spPr>
          <a:xfrm>
            <a:off x="6734503" y="3540467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22"/>
          <p:cNvSpPr/>
          <p:nvPr/>
        </p:nvSpPr>
        <p:spPr>
          <a:xfrm>
            <a:off x="6890654" y="3793711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6" name="Google Shape;996;p122"/>
          <p:cNvCxnSpPr>
            <a:stCxn id="983" idx="7"/>
            <a:endCxn id="984" idx="3"/>
          </p:cNvCxnSpPr>
          <p:nvPr/>
        </p:nvCxnSpPr>
        <p:spPr>
          <a:xfrm flipH="1" rot="10800000">
            <a:off x="5439778" y="3689973"/>
            <a:ext cx="927000" cy="642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997" name="Google Shape;997;p122"/>
          <p:cNvCxnSpPr>
            <a:stCxn id="983" idx="5"/>
            <a:endCxn id="985" idx="2"/>
          </p:cNvCxnSpPr>
          <p:nvPr/>
        </p:nvCxnSpPr>
        <p:spPr>
          <a:xfrm>
            <a:off x="5439778" y="4566891"/>
            <a:ext cx="894300" cy="348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998" name="Google Shape;998;p122"/>
          <p:cNvSpPr/>
          <p:nvPr/>
        </p:nvSpPr>
        <p:spPr>
          <a:xfrm>
            <a:off x="7040424" y="4545459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22"/>
          <p:cNvSpPr/>
          <p:nvPr/>
        </p:nvSpPr>
        <p:spPr>
          <a:xfrm>
            <a:off x="5751385" y="391299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22"/>
          <p:cNvSpPr/>
          <p:nvPr/>
        </p:nvSpPr>
        <p:spPr>
          <a:xfrm>
            <a:off x="5719349" y="4592459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22"/>
          <p:cNvSpPr/>
          <p:nvPr/>
        </p:nvSpPr>
        <p:spPr>
          <a:xfrm>
            <a:off x="6366555" y="4093778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22"/>
          <p:cNvSpPr txBox="1"/>
          <p:nvPr/>
        </p:nvSpPr>
        <p:spPr>
          <a:xfrm>
            <a:off x="5107994" y="3081484"/>
            <a:ext cx="2901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2: increase the flow again: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22"/>
          <p:cNvSpPr txBox="1"/>
          <p:nvPr/>
        </p:nvSpPr>
        <p:spPr>
          <a:xfrm>
            <a:off x="1374528" y="2898898"/>
            <a:ext cx="248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3: optimal flow!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22"/>
          <p:cNvSpPr/>
          <p:nvPr/>
        </p:nvSpPr>
        <p:spPr>
          <a:xfrm>
            <a:off x="1413899" y="4195145"/>
            <a:ext cx="331800" cy="331800"/>
          </a:xfrm>
          <a:prstGeom prst="ellipse">
            <a:avLst/>
          </a:prstGeom>
          <a:solidFill>
            <a:srgbClr val="F27D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22"/>
          <p:cNvSpPr/>
          <p:nvPr/>
        </p:nvSpPr>
        <p:spPr>
          <a:xfrm>
            <a:off x="2575387" y="3318359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22"/>
          <p:cNvSpPr/>
          <p:nvPr/>
        </p:nvSpPr>
        <p:spPr>
          <a:xfrm>
            <a:off x="2591442" y="4660649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22"/>
          <p:cNvSpPr/>
          <p:nvPr/>
        </p:nvSpPr>
        <p:spPr>
          <a:xfrm>
            <a:off x="3669571" y="4114864"/>
            <a:ext cx="331800" cy="331800"/>
          </a:xfrm>
          <a:prstGeom prst="ellipse">
            <a:avLst/>
          </a:prstGeom>
          <a:solidFill>
            <a:srgbClr val="005BFF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122"/>
          <p:cNvCxnSpPr>
            <a:stCxn id="1005" idx="4"/>
            <a:endCxn id="1006" idx="0"/>
          </p:cNvCxnSpPr>
          <p:nvPr/>
        </p:nvCxnSpPr>
        <p:spPr>
          <a:xfrm>
            <a:off x="2741287" y="3650159"/>
            <a:ext cx="16200" cy="1010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09" name="Google Shape;1009;p122"/>
          <p:cNvCxnSpPr>
            <a:stCxn id="1005" idx="5"/>
            <a:endCxn id="1007" idx="1"/>
          </p:cNvCxnSpPr>
          <p:nvPr/>
        </p:nvCxnSpPr>
        <p:spPr>
          <a:xfrm>
            <a:off x="2858596" y="3601568"/>
            <a:ext cx="859500" cy="5619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10" name="Google Shape;1010;p122"/>
          <p:cNvCxnSpPr>
            <a:stCxn id="1006" idx="6"/>
            <a:endCxn id="1007" idx="3"/>
          </p:cNvCxnSpPr>
          <p:nvPr/>
        </p:nvCxnSpPr>
        <p:spPr>
          <a:xfrm flipH="1" rot="10800000">
            <a:off x="2923242" y="4398149"/>
            <a:ext cx="795000" cy="428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11" name="Google Shape;1011;p122"/>
          <p:cNvSpPr txBox="1"/>
          <p:nvPr/>
        </p:nvSpPr>
        <p:spPr>
          <a:xfrm>
            <a:off x="1673252" y="3830153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22"/>
          <p:cNvSpPr txBox="1"/>
          <p:nvPr/>
        </p:nvSpPr>
        <p:spPr>
          <a:xfrm>
            <a:off x="1699653" y="452684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22"/>
          <p:cNvSpPr txBox="1"/>
          <p:nvPr/>
        </p:nvSpPr>
        <p:spPr>
          <a:xfrm>
            <a:off x="2456435" y="4114412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22"/>
          <p:cNvSpPr txBox="1"/>
          <p:nvPr/>
        </p:nvSpPr>
        <p:spPr>
          <a:xfrm>
            <a:off x="3072928" y="466154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22"/>
          <p:cNvSpPr txBox="1"/>
          <p:nvPr/>
        </p:nvSpPr>
        <p:spPr>
          <a:xfrm>
            <a:off x="2991833" y="3451931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122"/>
          <p:cNvSpPr/>
          <p:nvPr/>
        </p:nvSpPr>
        <p:spPr>
          <a:xfrm>
            <a:off x="3147983" y="3705174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7" name="Google Shape;1017;p122"/>
          <p:cNvCxnSpPr>
            <a:stCxn id="1004" idx="7"/>
            <a:endCxn id="1005" idx="3"/>
          </p:cNvCxnSpPr>
          <p:nvPr/>
        </p:nvCxnSpPr>
        <p:spPr>
          <a:xfrm flipH="1" rot="10800000">
            <a:off x="1697108" y="3601436"/>
            <a:ext cx="927000" cy="642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18" name="Google Shape;1018;p122"/>
          <p:cNvCxnSpPr>
            <a:stCxn id="1004" idx="5"/>
            <a:endCxn id="1006" idx="2"/>
          </p:cNvCxnSpPr>
          <p:nvPr/>
        </p:nvCxnSpPr>
        <p:spPr>
          <a:xfrm>
            <a:off x="1697108" y="4478354"/>
            <a:ext cx="894300" cy="348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19" name="Google Shape;1019;p122"/>
          <p:cNvSpPr/>
          <p:nvPr/>
        </p:nvSpPr>
        <p:spPr>
          <a:xfrm>
            <a:off x="3297754" y="445692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122"/>
          <p:cNvSpPr/>
          <p:nvPr/>
        </p:nvSpPr>
        <p:spPr>
          <a:xfrm>
            <a:off x="2008715" y="3824455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122"/>
          <p:cNvSpPr/>
          <p:nvPr/>
        </p:nvSpPr>
        <p:spPr>
          <a:xfrm>
            <a:off x="1976678" y="450392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122"/>
          <p:cNvSpPr/>
          <p:nvPr/>
        </p:nvSpPr>
        <p:spPr>
          <a:xfrm>
            <a:off x="2623885" y="4005241"/>
            <a:ext cx="234600" cy="234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122"/>
          <p:cNvSpPr txBox="1"/>
          <p:nvPr/>
        </p:nvSpPr>
        <p:spPr>
          <a:xfrm rot="-198533">
            <a:off x="3658555" y="3353590"/>
            <a:ext cx="2068649" cy="5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flow on this edge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22"/>
          <p:cNvSpPr txBox="1"/>
          <p:nvPr/>
        </p:nvSpPr>
        <p:spPr>
          <a:xfrm rot="346879">
            <a:off x="3962888" y="3915721"/>
            <a:ext cx="1209150" cy="7158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decreased flow</a:t>
            </a:r>
            <a:b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this edge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23"/>
          <p:cNvSpPr txBox="1"/>
          <p:nvPr>
            <p:ph type="title"/>
          </p:nvPr>
        </p:nvSpPr>
        <p:spPr>
          <a:xfrm>
            <a:off x="1614488" y="11171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2 key ideas</a:t>
            </a:r>
            <a:endParaRPr/>
          </a:p>
        </p:txBody>
      </p:sp>
      <p:sp>
        <p:nvSpPr>
          <p:cNvPr id="1030" name="Google Shape;1030;p123"/>
          <p:cNvSpPr/>
          <p:nvPr/>
        </p:nvSpPr>
        <p:spPr>
          <a:xfrm>
            <a:off x="5156569" y="4283682"/>
            <a:ext cx="331800" cy="331800"/>
          </a:xfrm>
          <a:prstGeom prst="ellipse">
            <a:avLst/>
          </a:prstGeom>
          <a:solidFill>
            <a:srgbClr val="F27D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23"/>
          <p:cNvSpPr/>
          <p:nvPr/>
        </p:nvSpPr>
        <p:spPr>
          <a:xfrm>
            <a:off x="6318057" y="3406896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23"/>
          <p:cNvSpPr/>
          <p:nvPr/>
        </p:nvSpPr>
        <p:spPr>
          <a:xfrm>
            <a:off x="6334112" y="4749186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23"/>
          <p:cNvSpPr/>
          <p:nvPr/>
        </p:nvSpPr>
        <p:spPr>
          <a:xfrm>
            <a:off x="7412241" y="4203401"/>
            <a:ext cx="331800" cy="331800"/>
          </a:xfrm>
          <a:prstGeom prst="ellipse">
            <a:avLst/>
          </a:prstGeom>
          <a:solidFill>
            <a:srgbClr val="005BFF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4" name="Google Shape;1034;p123"/>
          <p:cNvCxnSpPr>
            <a:stCxn id="1031" idx="4"/>
            <a:endCxn id="1032" idx="0"/>
          </p:cNvCxnSpPr>
          <p:nvPr/>
        </p:nvCxnSpPr>
        <p:spPr>
          <a:xfrm>
            <a:off x="6483957" y="3738696"/>
            <a:ext cx="16200" cy="1010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35" name="Google Shape;1035;p123"/>
          <p:cNvCxnSpPr>
            <a:stCxn id="1031" idx="5"/>
            <a:endCxn id="1033" idx="1"/>
          </p:cNvCxnSpPr>
          <p:nvPr/>
        </p:nvCxnSpPr>
        <p:spPr>
          <a:xfrm>
            <a:off x="6601266" y="3690105"/>
            <a:ext cx="859500" cy="5619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36" name="Google Shape;1036;p123"/>
          <p:cNvCxnSpPr>
            <a:stCxn id="1032" idx="6"/>
            <a:endCxn id="1033" idx="3"/>
          </p:cNvCxnSpPr>
          <p:nvPr/>
        </p:nvCxnSpPr>
        <p:spPr>
          <a:xfrm flipH="1" rot="10800000">
            <a:off x="6665912" y="4486686"/>
            <a:ext cx="795000" cy="428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37" name="Google Shape;1037;p123"/>
          <p:cNvSpPr txBox="1"/>
          <p:nvPr/>
        </p:nvSpPr>
        <p:spPr>
          <a:xfrm>
            <a:off x="5415922" y="391869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23"/>
          <p:cNvSpPr txBox="1"/>
          <p:nvPr/>
        </p:nvSpPr>
        <p:spPr>
          <a:xfrm>
            <a:off x="5442323" y="4615376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23"/>
          <p:cNvSpPr txBox="1"/>
          <p:nvPr/>
        </p:nvSpPr>
        <p:spPr>
          <a:xfrm>
            <a:off x="6199105" y="4202948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123"/>
          <p:cNvSpPr txBox="1"/>
          <p:nvPr/>
        </p:nvSpPr>
        <p:spPr>
          <a:xfrm>
            <a:off x="6815598" y="4750077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23"/>
          <p:cNvSpPr txBox="1"/>
          <p:nvPr/>
        </p:nvSpPr>
        <p:spPr>
          <a:xfrm>
            <a:off x="6734503" y="3540467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23"/>
          <p:cNvSpPr/>
          <p:nvPr/>
        </p:nvSpPr>
        <p:spPr>
          <a:xfrm>
            <a:off x="6890654" y="3793711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3" name="Google Shape;1043;p123"/>
          <p:cNvCxnSpPr>
            <a:stCxn id="1030" idx="7"/>
            <a:endCxn id="1031" idx="3"/>
          </p:cNvCxnSpPr>
          <p:nvPr/>
        </p:nvCxnSpPr>
        <p:spPr>
          <a:xfrm flipH="1" rot="10800000">
            <a:off x="5439778" y="3689973"/>
            <a:ext cx="927000" cy="642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44" name="Google Shape;1044;p123"/>
          <p:cNvCxnSpPr>
            <a:stCxn id="1030" idx="5"/>
            <a:endCxn id="1032" idx="2"/>
          </p:cNvCxnSpPr>
          <p:nvPr/>
        </p:nvCxnSpPr>
        <p:spPr>
          <a:xfrm>
            <a:off x="5439778" y="4566891"/>
            <a:ext cx="894300" cy="348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45" name="Google Shape;1045;p123"/>
          <p:cNvSpPr/>
          <p:nvPr/>
        </p:nvSpPr>
        <p:spPr>
          <a:xfrm>
            <a:off x="7040424" y="4545459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23"/>
          <p:cNvSpPr/>
          <p:nvPr/>
        </p:nvSpPr>
        <p:spPr>
          <a:xfrm>
            <a:off x="5751385" y="391299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23"/>
          <p:cNvSpPr/>
          <p:nvPr/>
        </p:nvSpPr>
        <p:spPr>
          <a:xfrm>
            <a:off x="5719349" y="4592459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23"/>
          <p:cNvSpPr/>
          <p:nvPr/>
        </p:nvSpPr>
        <p:spPr>
          <a:xfrm>
            <a:off x="6366555" y="4093778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23"/>
          <p:cNvSpPr txBox="1"/>
          <p:nvPr/>
        </p:nvSpPr>
        <p:spPr>
          <a:xfrm>
            <a:off x="5107994" y="3081484"/>
            <a:ext cx="2901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2: increase the flow again: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23"/>
          <p:cNvSpPr txBox="1"/>
          <p:nvPr/>
        </p:nvSpPr>
        <p:spPr>
          <a:xfrm>
            <a:off x="1374528" y="2898898"/>
            <a:ext cx="248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Iteration 3: optimal flow!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23"/>
          <p:cNvSpPr/>
          <p:nvPr/>
        </p:nvSpPr>
        <p:spPr>
          <a:xfrm>
            <a:off x="1413899" y="4195145"/>
            <a:ext cx="331800" cy="331800"/>
          </a:xfrm>
          <a:prstGeom prst="ellipse">
            <a:avLst/>
          </a:prstGeom>
          <a:solidFill>
            <a:srgbClr val="F27D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23"/>
          <p:cNvSpPr/>
          <p:nvPr/>
        </p:nvSpPr>
        <p:spPr>
          <a:xfrm>
            <a:off x="2575387" y="3318359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23"/>
          <p:cNvSpPr/>
          <p:nvPr/>
        </p:nvSpPr>
        <p:spPr>
          <a:xfrm>
            <a:off x="2591442" y="4660649"/>
            <a:ext cx="331800" cy="33180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23"/>
          <p:cNvSpPr/>
          <p:nvPr/>
        </p:nvSpPr>
        <p:spPr>
          <a:xfrm>
            <a:off x="3669571" y="4114864"/>
            <a:ext cx="331800" cy="331800"/>
          </a:xfrm>
          <a:prstGeom prst="ellipse">
            <a:avLst/>
          </a:prstGeom>
          <a:solidFill>
            <a:srgbClr val="005BFF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5" name="Google Shape;1055;p123"/>
          <p:cNvCxnSpPr>
            <a:stCxn id="1052" idx="4"/>
            <a:endCxn id="1053" idx="0"/>
          </p:cNvCxnSpPr>
          <p:nvPr/>
        </p:nvCxnSpPr>
        <p:spPr>
          <a:xfrm>
            <a:off x="2741287" y="3650159"/>
            <a:ext cx="16200" cy="1010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56" name="Google Shape;1056;p123"/>
          <p:cNvCxnSpPr>
            <a:stCxn id="1052" idx="5"/>
            <a:endCxn id="1054" idx="1"/>
          </p:cNvCxnSpPr>
          <p:nvPr/>
        </p:nvCxnSpPr>
        <p:spPr>
          <a:xfrm>
            <a:off x="2858596" y="3601568"/>
            <a:ext cx="859500" cy="5619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57" name="Google Shape;1057;p123"/>
          <p:cNvCxnSpPr>
            <a:stCxn id="1053" idx="6"/>
            <a:endCxn id="1054" idx="3"/>
          </p:cNvCxnSpPr>
          <p:nvPr/>
        </p:nvCxnSpPr>
        <p:spPr>
          <a:xfrm flipH="1" rot="10800000">
            <a:off x="2923242" y="4398149"/>
            <a:ext cx="795000" cy="4284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58" name="Google Shape;1058;p123"/>
          <p:cNvSpPr txBox="1"/>
          <p:nvPr/>
        </p:nvSpPr>
        <p:spPr>
          <a:xfrm>
            <a:off x="1673252" y="3830153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23"/>
          <p:cNvSpPr txBox="1"/>
          <p:nvPr/>
        </p:nvSpPr>
        <p:spPr>
          <a:xfrm>
            <a:off x="1699653" y="452684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23"/>
          <p:cNvSpPr txBox="1"/>
          <p:nvPr/>
        </p:nvSpPr>
        <p:spPr>
          <a:xfrm>
            <a:off x="2456435" y="4114412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23"/>
          <p:cNvSpPr txBox="1"/>
          <p:nvPr/>
        </p:nvSpPr>
        <p:spPr>
          <a:xfrm>
            <a:off x="3072928" y="4661540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23"/>
          <p:cNvSpPr txBox="1"/>
          <p:nvPr/>
        </p:nvSpPr>
        <p:spPr>
          <a:xfrm>
            <a:off x="2991833" y="3451931"/>
            <a:ext cx="35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23"/>
          <p:cNvSpPr/>
          <p:nvPr/>
        </p:nvSpPr>
        <p:spPr>
          <a:xfrm>
            <a:off x="3147983" y="3705174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4" name="Google Shape;1064;p123"/>
          <p:cNvCxnSpPr>
            <a:stCxn id="1051" idx="7"/>
            <a:endCxn id="1052" idx="3"/>
          </p:cNvCxnSpPr>
          <p:nvPr/>
        </p:nvCxnSpPr>
        <p:spPr>
          <a:xfrm flipH="1" rot="10800000">
            <a:off x="1697108" y="3601436"/>
            <a:ext cx="927000" cy="642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1065" name="Google Shape;1065;p123"/>
          <p:cNvCxnSpPr>
            <a:stCxn id="1051" idx="5"/>
            <a:endCxn id="1053" idx="2"/>
          </p:cNvCxnSpPr>
          <p:nvPr/>
        </p:nvCxnSpPr>
        <p:spPr>
          <a:xfrm>
            <a:off x="1697108" y="4478354"/>
            <a:ext cx="894300" cy="3483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066" name="Google Shape;1066;p123"/>
          <p:cNvSpPr/>
          <p:nvPr/>
        </p:nvSpPr>
        <p:spPr>
          <a:xfrm>
            <a:off x="3297754" y="445692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23"/>
          <p:cNvSpPr/>
          <p:nvPr/>
        </p:nvSpPr>
        <p:spPr>
          <a:xfrm>
            <a:off x="2008715" y="3824455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23"/>
          <p:cNvSpPr/>
          <p:nvPr/>
        </p:nvSpPr>
        <p:spPr>
          <a:xfrm>
            <a:off x="1976678" y="4503922"/>
            <a:ext cx="234600" cy="234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23"/>
          <p:cNvSpPr/>
          <p:nvPr/>
        </p:nvSpPr>
        <p:spPr>
          <a:xfrm>
            <a:off x="2623885" y="4005241"/>
            <a:ext cx="234600" cy="234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23"/>
          <p:cNvSpPr txBox="1"/>
          <p:nvPr/>
        </p:nvSpPr>
        <p:spPr>
          <a:xfrm rot="-198533">
            <a:off x="3658555" y="3353590"/>
            <a:ext cx="2068649" cy="5003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increased flow on this edge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23"/>
          <p:cNvSpPr txBox="1"/>
          <p:nvPr/>
        </p:nvSpPr>
        <p:spPr>
          <a:xfrm rot="346879">
            <a:off x="3962888" y="3915721"/>
            <a:ext cx="1209150" cy="7158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decreased flow</a:t>
            </a:r>
            <a:b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this edge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23"/>
          <p:cNvSpPr txBox="1"/>
          <p:nvPr/>
        </p:nvSpPr>
        <p:spPr>
          <a:xfrm>
            <a:off x="2293614" y="977165"/>
            <a:ext cx="4883100" cy="168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AutoNum type="arabicPeriod"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order to increase total flow, </a:t>
            </a:r>
            <a:b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b="0" i="1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decreased</a:t>
            </a: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flow on some edges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AutoNum type="arabicPeriod"/>
            </a:pPr>
            <a:r>
              <a:rPr b="0" i="0" lang="en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Decreasing flow in one direction = increasing flow in the opposite direction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23"/>
          <p:cNvSpPr txBox="1"/>
          <p:nvPr/>
        </p:nvSpPr>
        <p:spPr>
          <a:xfrm>
            <a:off x="4446435" y="2623067"/>
            <a:ext cx="2730000" cy="3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= “sending back” this flow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1092" y="3321051"/>
            <a:ext cx="6716269" cy="173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Why residual graphs?</a:t>
            </a:r>
            <a:endParaRPr/>
          </a:p>
        </p:txBody>
      </p:sp>
      <p:sp>
        <p:nvSpPr>
          <p:cNvPr id="1080" name="Google Shape;1080;p1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Let’s think of a greedy idea for finding flows:</a:t>
            </a:r>
            <a:br>
              <a:rPr lang="en"/>
            </a:b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Pick an arbitrary augmenting path, and push the maximum flow you can through this path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Keep repeating this until no paths exist!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We reach a “blocking” flow: no more paths exist, even though the flow is not optimal… what to do?</a:t>
            </a:r>
            <a:endParaRPr/>
          </a:p>
        </p:txBody>
      </p:sp>
      <p:sp>
        <p:nvSpPr>
          <p:cNvPr id="1081" name="Google Shape;1081;p124"/>
          <p:cNvSpPr txBox="1"/>
          <p:nvPr/>
        </p:nvSpPr>
        <p:spPr>
          <a:xfrm>
            <a:off x="2574527" y="4866501"/>
            <a:ext cx="481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62" title="Screenshot 2025-12-04 at 10.02.05 PM.png"/>
          <p:cNvPicPr preferRelativeResize="0"/>
          <p:nvPr/>
        </p:nvPicPr>
        <p:blipFill rotWithShape="1">
          <a:blip r:embed="rId3">
            <a:alphaModFix/>
          </a:blip>
          <a:srcRect b="0" l="0" r="-2030" t="0"/>
          <a:stretch/>
        </p:blipFill>
        <p:spPr>
          <a:xfrm>
            <a:off x="1132550" y="0"/>
            <a:ext cx="70187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125"/>
          <p:cNvPicPr preferRelativeResize="0"/>
          <p:nvPr/>
        </p:nvPicPr>
        <p:blipFill rotWithShape="1">
          <a:blip r:embed="rId3">
            <a:alphaModFix/>
          </a:blip>
          <a:srcRect b="0" l="28745" r="29274" t="0"/>
          <a:stretch/>
        </p:blipFill>
        <p:spPr>
          <a:xfrm>
            <a:off x="1032029" y="3000971"/>
            <a:ext cx="2817760" cy="177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25"/>
          <p:cNvPicPr preferRelativeResize="0"/>
          <p:nvPr/>
        </p:nvPicPr>
        <p:blipFill rotWithShape="1">
          <a:blip r:embed="rId4">
            <a:alphaModFix/>
          </a:blip>
          <a:srcRect b="0" l="28998" r="28668" t="0"/>
          <a:stretch/>
        </p:blipFill>
        <p:spPr>
          <a:xfrm>
            <a:off x="4643784" y="3000971"/>
            <a:ext cx="3077568" cy="1775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1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Why residual graphs?</a:t>
            </a:r>
            <a:endParaRPr/>
          </a:p>
        </p:txBody>
      </p:sp>
      <p:sp>
        <p:nvSpPr>
          <p:cNvPr id="1089" name="Google Shape;1089;p1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Fix this issue by allowing “</a:t>
            </a:r>
            <a:r>
              <a:rPr b="1" lang="en"/>
              <a:t>undo</a:t>
            </a:r>
            <a:r>
              <a:rPr lang="en"/>
              <a:t>” operations!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Akin to reversing our previous decision in a greedy algorithm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Encoding these operations is the main goal of a residual graph</a:t>
            </a:r>
            <a:endParaRPr/>
          </a:p>
        </p:txBody>
      </p:sp>
      <p:sp>
        <p:nvSpPr>
          <p:cNvPr id="1090" name="Google Shape;1090;p125"/>
          <p:cNvSpPr txBox="1"/>
          <p:nvPr/>
        </p:nvSpPr>
        <p:spPr>
          <a:xfrm>
            <a:off x="2574527" y="4866501"/>
            <a:ext cx="481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a residual graph?</a:t>
            </a:r>
            <a:endParaRPr/>
          </a:p>
        </p:txBody>
      </p:sp>
      <p:sp>
        <p:nvSpPr>
          <p:cNvPr id="1096" name="Google Shape;1096;p1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Stores how much flow can be pushed through an edge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Having the reverse edge capacities = current flow represents that the current flow can be “undone!”</a:t>
            </a:r>
            <a:endParaRPr/>
          </a:p>
        </p:txBody>
      </p:sp>
      <p:pic>
        <p:nvPicPr>
          <p:cNvPr id="1097" name="Google Shape;1097;p126"/>
          <p:cNvPicPr preferRelativeResize="0"/>
          <p:nvPr/>
        </p:nvPicPr>
        <p:blipFill rotWithShape="1">
          <a:blip r:embed="rId3">
            <a:alphaModFix/>
          </a:blip>
          <a:srcRect b="0" l="28745" r="29274" t="0"/>
          <a:stretch/>
        </p:blipFill>
        <p:spPr>
          <a:xfrm>
            <a:off x="491393" y="2767932"/>
            <a:ext cx="2817760" cy="177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26"/>
          <p:cNvPicPr preferRelativeResize="0"/>
          <p:nvPr/>
        </p:nvPicPr>
        <p:blipFill rotWithShape="1">
          <a:blip r:embed="rId4">
            <a:alphaModFix/>
          </a:blip>
          <a:srcRect b="0" l="29880" r="31375" t="0"/>
          <a:stretch/>
        </p:blipFill>
        <p:spPr>
          <a:xfrm>
            <a:off x="3163121" y="2767932"/>
            <a:ext cx="2817760" cy="175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26"/>
          <p:cNvPicPr preferRelativeResize="0"/>
          <p:nvPr/>
        </p:nvPicPr>
        <p:blipFill rotWithShape="1">
          <a:blip r:embed="rId5">
            <a:alphaModFix/>
          </a:blip>
          <a:srcRect b="0" l="30824" r="31550" t="0"/>
          <a:stretch/>
        </p:blipFill>
        <p:spPr>
          <a:xfrm>
            <a:off x="6071015" y="2767932"/>
            <a:ext cx="2581593" cy="196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26"/>
          <p:cNvSpPr txBox="1"/>
          <p:nvPr/>
        </p:nvSpPr>
        <p:spPr>
          <a:xfrm>
            <a:off x="2574527" y="4866501"/>
            <a:ext cx="481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Reference: https://cs.stackexchange.com/a/71505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27"/>
          <p:cNvSpPr txBox="1"/>
          <p:nvPr>
            <p:ph type="title"/>
          </p:nvPr>
        </p:nvSpPr>
        <p:spPr>
          <a:xfrm>
            <a:off x="1508070" y="-31690"/>
            <a:ext cx="5915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Time complexity of max flow?</a:t>
            </a:r>
            <a:endParaRPr/>
          </a:p>
        </p:txBody>
      </p:sp>
      <p:sp>
        <p:nvSpPr>
          <p:cNvPr id="1107" name="Google Shape;1107;p127"/>
          <p:cNvSpPr txBox="1"/>
          <p:nvPr>
            <p:ph idx="1" type="body"/>
          </p:nvPr>
        </p:nvSpPr>
        <p:spPr>
          <a:xfrm>
            <a:off x="1508070" y="781970"/>
            <a:ext cx="6803400" cy="411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00" r="-1810" t="-254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8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  <p:grpSp>
        <p:nvGrpSpPr>
          <p:cNvPr id="1113" name="Google Shape;1113;p128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114" name="Google Shape;1114;p128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28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28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28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8" name="Google Shape;1118;p128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19" name="Google Shape;1119;p128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20" name="Google Shape;1120;p128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21" name="Google Shape;1121;p128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28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28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8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5" name="Google Shape;1125;p128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26" name="Google Shape;1126;p128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27" name="Google Shape;1127;p128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28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28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28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1" name="Google Shape;1131;p128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128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3" name="Google Shape;1133;p128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134" name="Google Shape;1134;p128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28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28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28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8" name="Google Shape;1138;p128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39" name="Google Shape;1139;p128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40" name="Google Shape;1140;p128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41" name="Google Shape;1141;p128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28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28"/>
            <p:cNvSpPr txBox="1"/>
            <p:nvPr/>
          </p:nvSpPr>
          <p:spPr>
            <a:xfrm>
              <a:off x="5606457" y="2957861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4" name="Google Shape;1144;p128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45" name="Google Shape;1145;p128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146" name="Google Shape;1146;p128"/>
          <p:cNvSpPr txBox="1"/>
          <p:nvPr/>
        </p:nvSpPr>
        <p:spPr>
          <a:xfrm>
            <a:off x="5170196" y="332882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28"/>
          <p:cNvSpPr txBox="1"/>
          <p:nvPr/>
        </p:nvSpPr>
        <p:spPr>
          <a:xfrm>
            <a:off x="5401465" y="417256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128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129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154" name="Google Shape;1154;p129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29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29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29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8" name="Google Shape;1158;p129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59" name="Google Shape;1159;p129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60" name="Google Shape;1160;p129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61" name="Google Shape;1161;p129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29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29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29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5" name="Google Shape;1165;p129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66" name="Google Shape;1166;p129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67" name="Google Shape;1167;p129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29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29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29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1" name="Google Shape;1171;p129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129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3" name="Google Shape;1173;p129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174" name="Google Shape;1174;p129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29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29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29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8" name="Google Shape;1178;p129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79" name="Google Shape;1179;p129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80" name="Google Shape;1180;p129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181" name="Google Shape;1181;p129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29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29"/>
            <p:cNvSpPr txBox="1"/>
            <p:nvPr/>
          </p:nvSpPr>
          <p:spPr>
            <a:xfrm>
              <a:off x="5606457" y="2957861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4" name="Google Shape;1184;p129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185" name="Google Shape;1185;p129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186" name="Google Shape;1186;p129"/>
          <p:cNvSpPr txBox="1"/>
          <p:nvPr/>
        </p:nvSpPr>
        <p:spPr>
          <a:xfrm>
            <a:off x="5170196" y="332882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129"/>
          <p:cNvSpPr txBox="1"/>
          <p:nvPr/>
        </p:nvSpPr>
        <p:spPr>
          <a:xfrm>
            <a:off x="5401465" y="417256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29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29"/>
          <p:cNvSpPr/>
          <p:nvPr/>
        </p:nvSpPr>
        <p:spPr>
          <a:xfrm flipH="1" rot="10800000">
            <a:off x="4781672" y="3263348"/>
            <a:ext cx="3719893" cy="1548551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404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tr" dir="8100000" dist="5715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129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130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196" name="Google Shape;1196;p130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30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30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30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0" name="Google Shape;1200;p130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01" name="Google Shape;1201;p130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02" name="Google Shape;1202;p130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03" name="Google Shape;1203;p130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30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30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30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7" name="Google Shape;1207;p130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08" name="Google Shape;1208;p130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09" name="Google Shape;1209;p130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30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30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30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130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130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5" name="Google Shape;1215;p130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216" name="Google Shape;1216;p130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30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30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30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20" name="Google Shape;1220;p130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21" name="Google Shape;1221;p130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22" name="Google Shape;1222;p130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30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30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25" name="Google Shape;1225;p130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26" name="Google Shape;1226;p130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227" name="Google Shape;1227;p130"/>
          <p:cNvSpPr txBox="1"/>
          <p:nvPr/>
        </p:nvSpPr>
        <p:spPr>
          <a:xfrm>
            <a:off x="5170196" y="332882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130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130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0" name="Google Shape;1230;p130"/>
          <p:cNvCxnSpPr>
            <a:stCxn id="1218" idx="1"/>
            <a:endCxn id="1216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31" name="Google Shape;1231;p130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2" name="Google Shape;1232;p130"/>
          <p:cNvCxnSpPr>
            <a:stCxn id="1217" idx="4"/>
            <a:endCxn id="1218" idx="0"/>
          </p:cNvCxnSpPr>
          <p:nvPr/>
        </p:nvCxnSpPr>
        <p:spPr>
          <a:xfrm>
            <a:off x="6606402" y="3230373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33" name="Google Shape;1233;p130"/>
          <p:cNvSpPr txBox="1"/>
          <p:nvPr/>
        </p:nvSpPr>
        <p:spPr>
          <a:xfrm>
            <a:off x="6274900" y="3672394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4" name="Google Shape;1234;p130"/>
          <p:cNvCxnSpPr>
            <a:stCxn id="1219" idx="0"/>
            <a:endCxn id="1217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35" name="Google Shape;1235;p130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130"/>
          <p:cNvSpPr txBox="1"/>
          <p:nvPr/>
        </p:nvSpPr>
        <p:spPr>
          <a:xfrm>
            <a:off x="462688" y="3862605"/>
            <a:ext cx="3773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130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131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243" name="Google Shape;1243;p131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31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31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31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7" name="Google Shape;1247;p131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48" name="Google Shape;1248;p131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49" name="Google Shape;1249;p131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50" name="Google Shape;1250;p131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31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31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31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4" name="Google Shape;1254;p131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55" name="Google Shape;1255;p131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56" name="Google Shape;1256;p131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31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31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31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0" name="Google Shape;1260;p131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131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2" name="Google Shape;1262;p131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263" name="Google Shape;1263;p131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31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31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31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7" name="Google Shape;1267;p131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68" name="Google Shape;1268;p131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69" name="Google Shape;1269;p131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31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31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2" name="Google Shape;1272;p131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73" name="Google Shape;1273;p131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274" name="Google Shape;1274;p131"/>
          <p:cNvSpPr txBox="1"/>
          <p:nvPr/>
        </p:nvSpPr>
        <p:spPr>
          <a:xfrm>
            <a:off x="5170196" y="332882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131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131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7" name="Google Shape;1277;p131"/>
          <p:cNvCxnSpPr>
            <a:stCxn id="1265" idx="1"/>
            <a:endCxn id="1263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78" name="Google Shape;1278;p131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9" name="Google Shape;1279;p131"/>
          <p:cNvCxnSpPr>
            <a:stCxn id="1264" idx="4"/>
            <a:endCxn id="1265" idx="0"/>
          </p:cNvCxnSpPr>
          <p:nvPr/>
        </p:nvCxnSpPr>
        <p:spPr>
          <a:xfrm>
            <a:off x="6606402" y="3230373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80" name="Google Shape;1280;p131"/>
          <p:cNvSpPr txBox="1"/>
          <p:nvPr/>
        </p:nvSpPr>
        <p:spPr>
          <a:xfrm>
            <a:off x="6274900" y="3672394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1" name="Google Shape;1281;p131"/>
          <p:cNvCxnSpPr>
            <a:stCxn id="1266" idx="0"/>
            <a:endCxn id="1264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282" name="Google Shape;1282;p131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31"/>
          <p:cNvSpPr/>
          <p:nvPr/>
        </p:nvSpPr>
        <p:spPr>
          <a:xfrm>
            <a:off x="4922660" y="3248429"/>
            <a:ext cx="3719894" cy="1414096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404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tr" dir="8100000" dist="5715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31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132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290" name="Google Shape;1290;p132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32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32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32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94" name="Google Shape;1294;p132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95" name="Google Shape;1295;p132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296" name="Google Shape;1296;p132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297" name="Google Shape;1297;p132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32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32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32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01" name="Google Shape;1301;p132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02" name="Google Shape;1302;p132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03" name="Google Shape;1303;p132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132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32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32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7" name="Google Shape;1307;p132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32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132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310" name="Google Shape;1310;p132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32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32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32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4" name="Google Shape;1314;p132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15" name="Google Shape;1315;p132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16" name="Google Shape;1316;p132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132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32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9" name="Google Shape;1319;p132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20" name="Google Shape;1320;p132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321" name="Google Shape;1321;p132"/>
          <p:cNvSpPr txBox="1"/>
          <p:nvPr/>
        </p:nvSpPr>
        <p:spPr>
          <a:xfrm>
            <a:off x="5534081" y="3501788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132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132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4" name="Google Shape;1324;p132"/>
          <p:cNvCxnSpPr>
            <a:stCxn id="1312" idx="1"/>
            <a:endCxn id="1310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25" name="Google Shape;1325;p132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6" name="Google Shape;1326;p132"/>
          <p:cNvCxnSpPr>
            <a:stCxn id="1313" idx="0"/>
            <a:endCxn id="1311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27" name="Google Shape;1327;p132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8" name="Google Shape;1328;p132"/>
          <p:cNvCxnSpPr>
            <a:stCxn id="1313" idx="2"/>
            <a:endCxn id="1312" idx="7"/>
          </p:cNvCxnSpPr>
          <p:nvPr/>
        </p:nvCxnSpPr>
        <p:spPr>
          <a:xfrm flipH="1">
            <a:off x="6831777" y="4038946"/>
            <a:ext cx="1344600" cy="5493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29" name="Google Shape;1329;p132"/>
          <p:cNvSpPr txBox="1"/>
          <p:nvPr/>
        </p:nvSpPr>
        <p:spPr>
          <a:xfrm>
            <a:off x="7142873" y="400132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0" name="Google Shape;1330;p132"/>
          <p:cNvCxnSpPr>
            <a:stCxn id="1311" idx="2"/>
            <a:endCxn id="1310" idx="0"/>
          </p:cNvCxnSpPr>
          <p:nvPr/>
        </p:nvCxnSpPr>
        <p:spPr>
          <a:xfrm flipH="1">
            <a:off x="4641976" y="3017697"/>
            <a:ext cx="1683900" cy="911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31" name="Google Shape;1331;p132"/>
          <p:cNvSpPr txBox="1"/>
          <p:nvPr/>
        </p:nvSpPr>
        <p:spPr>
          <a:xfrm>
            <a:off x="5217844" y="300593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2" name="Google Shape;1332;p132"/>
          <p:cNvCxnSpPr>
            <a:stCxn id="1312" idx="0"/>
            <a:endCxn id="1311" idx="4"/>
          </p:cNvCxnSpPr>
          <p:nvPr/>
        </p:nvCxnSpPr>
        <p:spPr>
          <a:xfrm rot="10800000">
            <a:off x="6606256" y="3230357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33" name="Google Shape;1333;p132"/>
          <p:cNvSpPr txBox="1"/>
          <p:nvPr/>
        </p:nvSpPr>
        <p:spPr>
          <a:xfrm>
            <a:off x="6647318" y="3795130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132"/>
          <p:cNvSpPr txBox="1"/>
          <p:nvPr/>
        </p:nvSpPr>
        <p:spPr>
          <a:xfrm>
            <a:off x="462688" y="3862605"/>
            <a:ext cx="3773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re-appeared in the residual graph!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132"/>
          <p:cNvSpPr txBox="1"/>
          <p:nvPr/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b="0" i="1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pick the augmenting path</a:t>
            </a:r>
            <a:endParaRPr b="0" i="0" sz="23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133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341" name="Google Shape;1341;p133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133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33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33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5" name="Google Shape;1345;p133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46" name="Google Shape;1346;p133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47" name="Google Shape;1347;p133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48" name="Google Shape;1348;p133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33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33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33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2" name="Google Shape;1352;p133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53" name="Google Shape;1353;p133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54" name="Google Shape;1354;p133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33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33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33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8" name="Google Shape;1358;p133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33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0" name="Google Shape;1360;p133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361" name="Google Shape;1361;p133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33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33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33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5" name="Google Shape;1365;p133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66" name="Google Shape;1366;p133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67" name="Google Shape;1367;p133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133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33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0" name="Google Shape;1370;p133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71" name="Google Shape;1371;p133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372" name="Google Shape;1372;p133"/>
          <p:cNvSpPr txBox="1"/>
          <p:nvPr/>
        </p:nvSpPr>
        <p:spPr>
          <a:xfrm>
            <a:off x="5534081" y="3501788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133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133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5" name="Google Shape;1375;p133"/>
          <p:cNvCxnSpPr>
            <a:stCxn id="1363" idx="1"/>
            <a:endCxn id="1361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76" name="Google Shape;1376;p133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7" name="Google Shape;1377;p133"/>
          <p:cNvCxnSpPr>
            <a:stCxn id="1364" idx="0"/>
            <a:endCxn id="1362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78" name="Google Shape;1378;p133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9" name="Google Shape;1379;p133"/>
          <p:cNvCxnSpPr>
            <a:stCxn id="1364" idx="2"/>
            <a:endCxn id="1363" idx="7"/>
          </p:cNvCxnSpPr>
          <p:nvPr/>
        </p:nvCxnSpPr>
        <p:spPr>
          <a:xfrm flipH="1">
            <a:off x="6831777" y="4038946"/>
            <a:ext cx="1344600" cy="5493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80" name="Google Shape;1380;p133"/>
          <p:cNvSpPr txBox="1"/>
          <p:nvPr/>
        </p:nvSpPr>
        <p:spPr>
          <a:xfrm>
            <a:off x="7142873" y="400132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1" name="Google Shape;1381;p133"/>
          <p:cNvCxnSpPr>
            <a:stCxn id="1362" idx="2"/>
            <a:endCxn id="1361" idx="0"/>
          </p:cNvCxnSpPr>
          <p:nvPr/>
        </p:nvCxnSpPr>
        <p:spPr>
          <a:xfrm flipH="1">
            <a:off x="4641976" y="3017697"/>
            <a:ext cx="1683900" cy="911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82" name="Google Shape;1382;p133"/>
          <p:cNvSpPr txBox="1"/>
          <p:nvPr/>
        </p:nvSpPr>
        <p:spPr>
          <a:xfrm>
            <a:off x="5217844" y="300593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3" name="Google Shape;1383;p133"/>
          <p:cNvCxnSpPr>
            <a:stCxn id="1363" idx="0"/>
            <a:endCxn id="1362" idx="4"/>
          </p:cNvCxnSpPr>
          <p:nvPr/>
        </p:nvCxnSpPr>
        <p:spPr>
          <a:xfrm rot="10800000">
            <a:off x="6606256" y="3230357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4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384" name="Google Shape;1384;p133"/>
          <p:cNvSpPr txBox="1"/>
          <p:nvPr/>
        </p:nvSpPr>
        <p:spPr>
          <a:xfrm>
            <a:off x="6647318" y="3795130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33"/>
          <p:cNvSpPr/>
          <p:nvPr/>
        </p:nvSpPr>
        <p:spPr>
          <a:xfrm flipH="1" rot="10800000">
            <a:off x="4825214" y="3154492"/>
            <a:ext cx="3719893" cy="1548551"/>
          </a:xfrm>
          <a:custGeom>
            <a:rect b="b" l="l" r="r" t="t"/>
            <a:pathLst>
              <a:path extrusionOk="0" h="1854552" w="2628900">
                <a:moveTo>
                  <a:pt x="0" y="873135"/>
                </a:moveTo>
                <a:cubicBezTo>
                  <a:pt x="496490" y="371882"/>
                  <a:pt x="992981" y="-129371"/>
                  <a:pt x="1200150" y="30173"/>
                </a:cubicBezTo>
                <a:cubicBezTo>
                  <a:pt x="1407319" y="189717"/>
                  <a:pt x="1004888" y="1649423"/>
                  <a:pt x="1243013" y="1830398"/>
                </a:cubicBezTo>
                <a:cubicBezTo>
                  <a:pt x="1481138" y="2011373"/>
                  <a:pt x="2628900" y="1116023"/>
                  <a:pt x="2628900" y="1116023"/>
                </a:cubicBezTo>
              </a:path>
            </a:pathLst>
          </a:custGeom>
          <a:noFill/>
          <a:ln cap="flat" cmpd="sng" w="404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tr" dir="8100000" dist="5715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33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134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392" name="Google Shape;1392;p134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34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34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34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96" name="Google Shape;1396;p134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97" name="Google Shape;1397;p134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398" name="Google Shape;1398;p134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399" name="Google Shape;1399;p134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34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34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34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3" name="Google Shape;1403;p134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04" name="Google Shape;1404;p134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405" name="Google Shape;1405;p134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34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34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34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134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134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1" name="Google Shape;1411;p134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412" name="Google Shape;1412;p134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34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34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34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6" name="Google Shape;1416;p134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17" name="Google Shape;1417;p134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418" name="Google Shape;1418;p134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34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34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1" name="Google Shape;1421;p134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22" name="Google Shape;1422;p134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423" name="Google Shape;1423;p134"/>
          <p:cNvSpPr txBox="1"/>
          <p:nvPr/>
        </p:nvSpPr>
        <p:spPr>
          <a:xfrm>
            <a:off x="5534081" y="3501788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134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134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6" name="Google Shape;1426;p134"/>
          <p:cNvCxnSpPr>
            <a:stCxn id="1414" idx="1"/>
            <a:endCxn id="1412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27" name="Google Shape;1427;p134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8" name="Google Shape;1428;p134"/>
          <p:cNvCxnSpPr>
            <a:stCxn id="1415" idx="0"/>
            <a:endCxn id="1413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29" name="Google Shape;1429;p134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0" name="Google Shape;1430;p134"/>
          <p:cNvCxnSpPr>
            <a:stCxn id="1415" idx="2"/>
            <a:endCxn id="1414" idx="7"/>
          </p:cNvCxnSpPr>
          <p:nvPr/>
        </p:nvCxnSpPr>
        <p:spPr>
          <a:xfrm flipH="1">
            <a:off x="6831777" y="4038946"/>
            <a:ext cx="1344600" cy="5493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31" name="Google Shape;1431;p134"/>
          <p:cNvSpPr txBox="1"/>
          <p:nvPr/>
        </p:nvSpPr>
        <p:spPr>
          <a:xfrm>
            <a:off x="7142873" y="400132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2" name="Google Shape;1432;p134"/>
          <p:cNvCxnSpPr>
            <a:stCxn id="1413" idx="2"/>
            <a:endCxn id="1412" idx="0"/>
          </p:cNvCxnSpPr>
          <p:nvPr/>
        </p:nvCxnSpPr>
        <p:spPr>
          <a:xfrm flipH="1">
            <a:off x="4641976" y="3017697"/>
            <a:ext cx="1683900" cy="911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33" name="Google Shape;1433;p134"/>
          <p:cNvSpPr txBox="1"/>
          <p:nvPr/>
        </p:nvSpPr>
        <p:spPr>
          <a:xfrm>
            <a:off x="5217844" y="300593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4" name="Google Shape;1434;p134"/>
          <p:cNvCxnSpPr>
            <a:stCxn id="1413" idx="4"/>
            <a:endCxn id="1414" idx="0"/>
          </p:cNvCxnSpPr>
          <p:nvPr/>
        </p:nvCxnSpPr>
        <p:spPr>
          <a:xfrm>
            <a:off x="6606402" y="3230373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35" name="Google Shape;1435;p134"/>
          <p:cNvSpPr txBox="1"/>
          <p:nvPr/>
        </p:nvSpPr>
        <p:spPr>
          <a:xfrm>
            <a:off x="6572483" y="3614395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34"/>
          <p:cNvSpPr txBox="1"/>
          <p:nvPr/>
        </p:nvSpPr>
        <p:spPr>
          <a:xfrm>
            <a:off x="462688" y="3862605"/>
            <a:ext cx="3773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134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Dijkstra with </a:t>
            </a:r>
            <a:r>
              <a:rPr b="1" lang="en"/>
              <a:t>Fibonacci Heap</a:t>
            </a:r>
            <a:endParaRPr/>
          </a:p>
        </p:txBody>
      </p:sp>
      <p:sp>
        <p:nvSpPr>
          <p:cNvPr id="325" name="Google Shape;325;p63"/>
          <p:cNvSpPr txBox="1"/>
          <p:nvPr>
            <p:ph idx="1" type="body"/>
          </p:nvPr>
        </p:nvSpPr>
        <p:spPr>
          <a:xfrm>
            <a:off x="1614487" y="1369219"/>
            <a:ext cx="61953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T(extractMin) = O(log(n))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">
                <a:solidFill>
                  <a:schemeClr val="accent4"/>
                </a:solidFill>
              </a:rPr>
              <a:t>T(decreaseKey) = O(1)                        </a:t>
            </a:r>
            <a:r>
              <a:rPr lang="en">
                <a:solidFill>
                  <a:schemeClr val="accent2"/>
                </a:solidFill>
              </a:rPr>
              <a:t>(amortized time*)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5C00"/>
              </a:buClr>
              <a:buSzPts val="2100"/>
              <a:buChar char="●"/>
            </a:pPr>
            <a:r>
              <a:rPr lang="en">
                <a:solidFill>
                  <a:srgbClr val="FF5C00"/>
                </a:solidFill>
              </a:rPr>
              <a:t>See CS166 for more!  (or CLRS)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solidFill>
                <a:srgbClr val="FF5C00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Running time of Dijkstra  </a:t>
            </a:r>
            <a:endParaRPr sz="18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="/>
            </a:pPr>
            <a:r>
              <a:rPr lang="en"/>
              <a:t>O(n</a:t>
            </a:r>
            <a:r>
              <a:rPr lang="en">
                <a:solidFill>
                  <a:schemeClr val="accent4"/>
                </a:solidFill>
              </a:rPr>
              <a:t>( 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lang="en">
                <a:solidFill>
                  <a:schemeClr val="accent4"/>
                </a:solidFill>
              </a:rPr>
              <a:t>) ) </a:t>
            </a:r>
            <a:r>
              <a:rPr lang="en"/>
              <a:t>+ m </a:t>
            </a:r>
            <a:r>
              <a:rPr lang="en">
                <a:solidFill>
                  <a:schemeClr val="accent4"/>
                </a:solidFill>
              </a:rPr>
              <a:t>T(</a:t>
            </a:r>
            <a:r>
              <a:rPr lang="en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decreaseKey</a:t>
            </a:r>
            <a:r>
              <a:rPr lang="en">
                <a:solidFill>
                  <a:schemeClr val="accent4"/>
                </a:solidFill>
              </a:rPr>
              <a:t>)</a:t>
            </a:r>
            <a:r>
              <a:rPr lang="en"/>
              <a:t>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F5C00"/>
              </a:buClr>
              <a:buSzPts val="1800"/>
              <a:buFont typeface="Arial"/>
              <a:buChar char="="/>
            </a:pPr>
            <a:r>
              <a:rPr lang="en">
                <a:solidFill>
                  <a:srgbClr val="FF5C00"/>
                </a:solidFill>
              </a:rPr>
              <a:t>O(nlog(n) + m)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6" name="Google Shape;326;p63"/>
          <p:cNvSpPr txBox="1"/>
          <p:nvPr/>
        </p:nvSpPr>
        <p:spPr>
          <a:xfrm>
            <a:off x="1758895" y="4360382"/>
            <a:ext cx="62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*This means that any sequence of d 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extractMin</a:t>
            </a:r>
            <a:r>
              <a:rPr b="0" i="0" lang="en" sz="135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calls takes time at most O(dlog(n)).  But a few of the d may take longer than O(log(n)) and some may take less time..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135"/>
          <p:cNvGrpSpPr/>
          <p:nvPr/>
        </p:nvGrpSpPr>
        <p:grpSpPr>
          <a:xfrm>
            <a:off x="686048" y="1175676"/>
            <a:ext cx="4375881" cy="2146388"/>
            <a:chOff x="2524228" y="2472692"/>
            <a:chExt cx="4433966" cy="2868735"/>
          </a:xfrm>
        </p:grpSpPr>
        <p:sp>
          <p:nvSpPr>
            <p:cNvPr id="1444" name="Google Shape;1444;p135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35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35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35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8" name="Google Shape;1448;p135"/>
            <p:cNvCxnSpPr/>
            <p:nvPr/>
          </p:nvCxnSpPr>
          <p:spPr>
            <a:xfrm rot="10800000">
              <a:off x="4798749" y="3041027"/>
              <a:ext cx="27600" cy="17319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49" name="Google Shape;1449;p135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50" name="Google Shape;1450;p135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451" name="Google Shape;1451;p135"/>
            <p:cNvSpPr txBox="1"/>
            <p:nvPr/>
          </p:nvSpPr>
          <p:spPr>
            <a:xfrm>
              <a:off x="4952081" y="371153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35"/>
            <p:cNvSpPr txBox="1"/>
            <p:nvPr/>
          </p:nvSpPr>
          <p:spPr>
            <a:xfrm>
              <a:off x="5205392" y="4451944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35"/>
            <p:cNvSpPr txBox="1"/>
            <p:nvPr/>
          </p:nvSpPr>
          <p:spPr>
            <a:xfrm>
              <a:off x="5150235" y="2683819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35"/>
            <p:cNvSpPr/>
            <p:nvPr/>
          </p:nvSpPr>
          <p:spPr>
            <a:xfrm>
              <a:off x="5495867" y="3135563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5" name="Google Shape;1455;p135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56" name="Google Shape;1456;p135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457" name="Google Shape;1457;p135"/>
            <p:cNvSpPr/>
            <p:nvPr/>
          </p:nvSpPr>
          <p:spPr>
            <a:xfrm>
              <a:off x="5752524" y="4423807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35"/>
            <p:cNvSpPr/>
            <p:nvPr/>
          </p:nvSpPr>
          <p:spPr>
            <a:xfrm>
              <a:off x="3543543" y="3339970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35"/>
            <p:cNvSpPr/>
            <p:nvPr/>
          </p:nvSpPr>
          <p:spPr>
            <a:xfrm>
              <a:off x="3488644" y="4504348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35"/>
            <p:cNvSpPr/>
            <p:nvPr/>
          </p:nvSpPr>
          <p:spPr>
            <a:xfrm>
              <a:off x="4597738" y="3649776"/>
              <a:ext cx="402300" cy="401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1" name="Google Shape;1461;p135"/>
          <p:cNvSpPr txBox="1"/>
          <p:nvPr/>
        </p:nvSpPr>
        <p:spPr>
          <a:xfrm>
            <a:off x="1382718" y="2446925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135"/>
          <p:cNvSpPr txBox="1"/>
          <p:nvPr/>
        </p:nvSpPr>
        <p:spPr>
          <a:xfrm>
            <a:off x="1903148" y="1476447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3" name="Google Shape;1463;p135"/>
          <p:cNvGrpSpPr/>
          <p:nvPr/>
        </p:nvGrpSpPr>
        <p:grpSpPr>
          <a:xfrm>
            <a:off x="4361549" y="2805021"/>
            <a:ext cx="4375881" cy="2146388"/>
            <a:chOff x="2524228" y="2472692"/>
            <a:chExt cx="4433966" cy="2868735"/>
          </a:xfrm>
        </p:grpSpPr>
        <p:sp>
          <p:nvSpPr>
            <p:cNvPr id="1464" name="Google Shape;1464;p135"/>
            <p:cNvSpPr/>
            <p:nvPr/>
          </p:nvSpPr>
          <p:spPr>
            <a:xfrm>
              <a:off x="2524228" y="3975209"/>
              <a:ext cx="568500" cy="5685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35"/>
            <p:cNvSpPr/>
            <p:nvPr/>
          </p:nvSpPr>
          <p:spPr>
            <a:xfrm>
              <a:off x="4514629" y="2472692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35"/>
            <p:cNvSpPr/>
            <p:nvPr/>
          </p:nvSpPr>
          <p:spPr>
            <a:xfrm>
              <a:off x="4542143" y="4772927"/>
              <a:ext cx="568500" cy="5685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35"/>
            <p:cNvSpPr/>
            <p:nvPr/>
          </p:nvSpPr>
          <p:spPr>
            <a:xfrm>
              <a:off x="6389694" y="3837634"/>
              <a:ext cx="568500" cy="5685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8" name="Google Shape;1468;p135"/>
            <p:cNvCxnSpPr/>
            <p:nvPr/>
          </p:nvCxnSpPr>
          <p:spPr>
            <a:xfrm>
              <a:off x="4999798" y="2957861"/>
              <a:ext cx="1473000" cy="9630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69" name="Google Shape;1469;p135"/>
            <p:cNvCxnSpPr/>
            <p:nvPr/>
          </p:nvCxnSpPr>
          <p:spPr>
            <a:xfrm flipH="1" rot="10800000">
              <a:off x="5110554" y="4322733"/>
              <a:ext cx="1362300" cy="7344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470" name="Google Shape;1470;p135"/>
            <p:cNvSpPr txBox="1"/>
            <p:nvPr/>
          </p:nvSpPr>
          <p:spPr>
            <a:xfrm>
              <a:off x="4791313" y="3726116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35"/>
            <p:cNvSpPr txBox="1"/>
            <p:nvPr/>
          </p:nvSpPr>
          <p:spPr>
            <a:xfrm>
              <a:off x="5736367" y="4671907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35"/>
            <p:cNvSpPr txBox="1"/>
            <p:nvPr/>
          </p:nvSpPr>
          <p:spPr>
            <a:xfrm>
              <a:off x="5120546" y="3351760"/>
              <a:ext cx="6024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C-2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73" name="Google Shape;1473;p135"/>
            <p:cNvCxnSpPr/>
            <p:nvPr/>
          </p:nvCxnSpPr>
          <p:spPr>
            <a:xfrm flipH="1" rot="10800000">
              <a:off x="3009397" y="2957751"/>
              <a:ext cx="1588500" cy="1100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474" name="Google Shape;1474;p135"/>
            <p:cNvCxnSpPr/>
            <p:nvPr/>
          </p:nvCxnSpPr>
          <p:spPr>
            <a:xfrm>
              <a:off x="3009397" y="4460378"/>
              <a:ext cx="1532700" cy="596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</p:grpSp>
      <p:sp>
        <p:nvSpPr>
          <p:cNvPr id="1475" name="Google Shape;1475;p135"/>
          <p:cNvSpPr txBox="1"/>
          <p:nvPr/>
        </p:nvSpPr>
        <p:spPr>
          <a:xfrm>
            <a:off x="5534081" y="3501788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C-1</a:t>
            </a:r>
            <a:endParaRPr b="0" i="0" sz="18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135"/>
          <p:cNvSpPr txBox="1"/>
          <p:nvPr/>
        </p:nvSpPr>
        <p:spPr>
          <a:xfrm>
            <a:off x="5414803" y="4563463"/>
            <a:ext cx="594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C-2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135"/>
          <p:cNvSpPr txBox="1"/>
          <p:nvPr/>
        </p:nvSpPr>
        <p:spPr>
          <a:xfrm>
            <a:off x="7045296" y="1160924"/>
            <a:ext cx="1905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2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25200"/>
                </a:solidFill>
                <a:latin typeface="Calibri"/>
                <a:ea typeface="Calibri"/>
                <a:cs typeface="Calibri"/>
                <a:sym typeface="Calibri"/>
              </a:rPr>
              <a:t>Choose a really big number 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8" name="Google Shape;1478;p135"/>
          <p:cNvCxnSpPr>
            <a:stCxn id="1466" idx="1"/>
            <a:endCxn id="1464" idx="6"/>
          </p:cNvCxnSpPr>
          <p:nvPr/>
        </p:nvCxnSpPr>
        <p:spPr>
          <a:xfrm rot="10800000">
            <a:off x="4922594" y="4141948"/>
            <a:ext cx="1512600" cy="446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79" name="Google Shape;1479;p135"/>
          <p:cNvSpPr txBox="1"/>
          <p:nvPr/>
        </p:nvSpPr>
        <p:spPr>
          <a:xfrm>
            <a:off x="5380464" y="3950701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0" name="Google Shape;1480;p135"/>
          <p:cNvCxnSpPr>
            <a:stCxn id="1467" idx="0"/>
            <a:endCxn id="1465" idx="6"/>
          </p:cNvCxnSpPr>
          <p:nvPr/>
        </p:nvCxnSpPr>
        <p:spPr>
          <a:xfrm rot="10800000">
            <a:off x="6887004" y="3017771"/>
            <a:ext cx="1569900" cy="8085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81" name="Google Shape;1481;p135"/>
          <p:cNvSpPr txBox="1"/>
          <p:nvPr/>
        </p:nvSpPr>
        <p:spPr>
          <a:xfrm>
            <a:off x="7316329" y="2873327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2" name="Google Shape;1482;p135"/>
          <p:cNvCxnSpPr>
            <a:stCxn id="1467" idx="2"/>
            <a:endCxn id="1466" idx="7"/>
          </p:cNvCxnSpPr>
          <p:nvPr/>
        </p:nvCxnSpPr>
        <p:spPr>
          <a:xfrm flipH="1">
            <a:off x="6831777" y="4038946"/>
            <a:ext cx="1344600" cy="5493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83" name="Google Shape;1483;p135"/>
          <p:cNvSpPr txBox="1"/>
          <p:nvPr/>
        </p:nvSpPr>
        <p:spPr>
          <a:xfrm>
            <a:off x="7142873" y="400132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4" name="Google Shape;1484;p135"/>
          <p:cNvCxnSpPr>
            <a:stCxn id="1465" idx="2"/>
            <a:endCxn id="1464" idx="0"/>
          </p:cNvCxnSpPr>
          <p:nvPr/>
        </p:nvCxnSpPr>
        <p:spPr>
          <a:xfrm flipH="1">
            <a:off x="4641976" y="3017697"/>
            <a:ext cx="1683900" cy="9114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85" name="Google Shape;1485;p135"/>
          <p:cNvSpPr txBox="1"/>
          <p:nvPr/>
        </p:nvSpPr>
        <p:spPr>
          <a:xfrm>
            <a:off x="5217844" y="3005933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6" name="Google Shape;1486;p135"/>
          <p:cNvCxnSpPr>
            <a:stCxn id="1465" idx="4"/>
            <a:endCxn id="1466" idx="0"/>
          </p:cNvCxnSpPr>
          <p:nvPr/>
        </p:nvCxnSpPr>
        <p:spPr>
          <a:xfrm>
            <a:off x="6606402" y="3230373"/>
            <a:ext cx="27300" cy="1295700"/>
          </a:xfrm>
          <a:prstGeom prst="straightConnector1">
            <a:avLst/>
          </a:prstGeom>
          <a:noFill/>
          <a:ln cap="flat" cmpd="sng" w="40475">
            <a:solidFill>
              <a:schemeClr val="accent2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1487" name="Google Shape;1487;p135"/>
          <p:cNvSpPr txBox="1"/>
          <p:nvPr/>
        </p:nvSpPr>
        <p:spPr>
          <a:xfrm>
            <a:off x="6572483" y="3614395"/>
            <a:ext cx="94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135"/>
          <p:cNvSpPr txBox="1"/>
          <p:nvPr/>
        </p:nvSpPr>
        <p:spPr>
          <a:xfrm>
            <a:off x="462688" y="3862605"/>
            <a:ext cx="3773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b="1" i="0" lang="en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edge (b,a) disappeared from the residual graph!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35"/>
          <p:cNvSpPr/>
          <p:nvPr/>
        </p:nvSpPr>
        <p:spPr>
          <a:xfrm>
            <a:off x="4909982" y="1723347"/>
            <a:ext cx="4028100" cy="1023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rotWithShape="0" algn="tr" dir="8100000" dist="5715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go on for C steps, adding flow along (b,a) and then subtracting it again.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135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How </a:t>
            </a:r>
            <a:r>
              <a:rPr i="1" lang="en"/>
              <a:t>not</a:t>
            </a:r>
            <a:r>
              <a:rPr lang="en"/>
              <a:t> to pick the augmenting path</a:t>
            </a:r>
            <a:endParaRPr sz="23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136"/>
          <p:cNvGrpSpPr/>
          <p:nvPr/>
        </p:nvGrpSpPr>
        <p:grpSpPr>
          <a:xfrm>
            <a:off x="686167" y="1175592"/>
            <a:ext cx="4376010" cy="2146208"/>
            <a:chOff x="686167" y="1567456"/>
            <a:chExt cx="4376010" cy="2861610"/>
          </a:xfrm>
        </p:grpSpPr>
        <p:sp>
          <p:nvSpPr>
            <p:cNvPr id="1497" name="Google Shape;1497;p136"/>
            <p:cNvSpPr/>
            <p:nvPr/>
          </p:nvSpPr>
          <p:spPr>
            <a:xfrm>
              <a:off x="686167" y="3066299"/>
              <a:ext cx="561000" cy="5670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36"/>
            <p:cNvSpPr/>
            <p:nvPr/>
          </p:nvSpPr>
          <p:spPr>
            <a:xfrm>
              <a:off x="2650587" y="156745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36"/>
            <p:cNvSpPr/>
            <p:nvPr/>
          </p:nvSpPr>
          <p:spPr>
            <a:xfrm>
              <a:off x="2677742" y="386206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36"/>
            <p:cNvSpPr/>
            <p:nvPr/>
          </p:nvSpPr>
          <p:spPr>
            <a:xfrm>
              <a:off x="4501177" y="2929060"/>
              <a:ext cx="561000" cy="5670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1" name="Google Shape;1501;p136"/>
            <p:cNvCxnSpPr/>
            <p:nvPr/>
          </p:nvCxnSpPr>
          <p:spPr>
            <a:xfrm rot="10800000">
              <a:off x="2930939" y="2134366"/>
              <a:ext cx="27300" cy="1727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02" name="Google Shape;1502;p136"/>
            <p:cNvCxnSpPr/>
            <p:nvPr/>
          </p:nvCxnSpPr>
          <p:spPr>
            <a:xfrm>
              <a:off x="3129424" y="2051439"/>
              <a:ext cx="1453800" cy="960600"/>
            </a:xfrm>
            <a:prstGeom prst="straightConnector1">
              <a:avLst/>
            </a:prstGeom>
            <a:noFill/>
            <a:ln cap="flat" cmpd="sng" w="404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03" name="Google Shape;1503;p136"/>
            <p:cNvCxnSpPr/>
            <p:nvPr/>
          </p:nvCxnSpPr>
          <p:spPr>
            <a:xfrm flipH="1" rot="10800000">
              <a:off x="3238734" y="3412977"/>
              <a:ext cx="1344600" cy="732600"/>
            </a:xfrm>
            <a:prstGeom prst="straightConnector1">
              <a:avLst/>
            </a:prstGeom>
            <a:noFill/>
            <a:ln cap="flat" cmpd="sng" w="404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504" name="Google Shape;1504;p136"/>
            <p:cNvSpPr txBox="1"/>
            <p:nvPr/>
          </p:nvSpPr>
          <p:spPr>
            <a:xfrm>
              <a:off x="3082329" y="2803265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36"/>
            <p:cNvSpPr txBox="1"/>
            <p:nvPr/>
          </p:nvSpPr>
          <p:spPr>
            <a:xfrm>
              <a:off x="3332334" y="3541868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36"/>
            <p:cNvSpPr txBox="1"/>
            <p:nvPr/>
          </p:nvSpPr>
          <p:spPr>
            <a:xfrm>
              <a:off x="3277897" y="1778067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7" name="Google Shape;1507;p136"/>
            <p:cNvCxnSpPr/>
            <p:nvPr/>
          </p:nvCxnSpPr>
          <p:spPr>
            <a:xfrm flipH="1" rot="10800000">
              <a:off x="1165003" y="2051338"/>
              <a:ext cx="1567800" cy="1098000"/>
            </a:xfrm>
            <a:prstGeom prst="straightConnector1">
              <a:avLst/>
            </a:prstGeom>
            <a:noFill/>
            <a:ln cap="flat" cmpd="sng" w="404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08" name="Google Shape;1508;p136"/>
            <p:cNvCxnSpPr/>
            <p:nvPr/>
          </p:nvCxnSpPr>
          <p:spPr>
            <a:xfrm>
              <a:off x="1165003" y="3550281"/>
              <a:ext cx="1512600" cy="595200"/>
            </a:xfrm>
            <a:prstGeom prst="straightConnector1">
              <a:avLst/>
            </a:prstGeom>
            <a:noFill/>
            <a:ln cap="flat" cmpd="sng" w="404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509" name="Google Shape;1509;p136"/>
            <p:cNvSpPr txBox="1"/>
            <p:nvPr/>
          </p:nvSpPr>
          <p:spPr>
            <a:xfrm>
              <a:off x="1382718" y="326256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36"/>
            <p:cNvSpPr txBox="1"/>
            <p:nvPr/>
          </p:nvSpPr>
          <p:spPr>
            <a:xfrm>
              <a:off x="1903148" y="196859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1" name="Google Shape;1511;p136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 how should we pick the path?</a:t>
            </a:r>
            <a:endParaRPr sz="2300">
              <a:solidFill>
                <a:schemeClr val="accent4"/>
              </a:solidFill>
            </a:endParaRPr>
          </a:p>
        </p:txBody>
      </p:sp>
      <p:sp>
        <p:nvSpPr>
          <p:cNvPr id="1512" name="Google Shape;1512;p136"/>
          <p:cNvSpPr txBox="1"/>
          <p:nvPr/>
        </p:nvSpPr>
        <p:spPr>
          <a:xfrm>
            <a:off x="5037732" y="1333550"/>
            <a:ext cx="4118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</a:t>
            </a:r>
            <a:r>
              <a:rPr b="0" i="0" lang="e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b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paths would have been </a:t>
            </a:r>
            <a:b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better!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in a general graph?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136"/>
          <p:cNvSpPr txBox="1"/>
          <p:nvPr/>
        </p:nvSpPr>
        <p:spPr>
          <a:xfrm>
            <a:off x="782250" y="3237488"/>
            <a:ext cx="6461700" cy="173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00" l="-1210" r="0" t="-211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9" name="Google Shape;1519;p137"/>
          <p:cNvGrpSpPr/>
          <p:nvPr/>
        </p:nvGrpSpPr>
        <p:grpSpPr>
          <a:xfrm>
            <a:off x="686167" y="1175592"/>
            <a:ext cx="4376010" cy="2146208"/>
            <a:chOff x="686167" y="1567456"/>
            <a:chExt cx="4376010" cy="2861610"/>
          </a:xfrm>
        </p:grpSpPr>
        <p:sp>
          <p:nvSpPr>
            <p:cNvPr id="1520" name="Google Shape;1520;p137"/>
            <p:cNvSpPr/>
            <p:nvPr/>
          </p:nvSpPr>
          <p:spPr>
            <a:xfrm>
              <a:off x="686167" y="3066299"/>
              <a:ext cx="561000" cy="567000"/>
            </a:xfrm>
            <a:prstGeom prst="ellipse">
              <a:avLst/>
            </a:prstGeom>
            <a:solidFill>
              <a:srgbClr val="F27D00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37"/>
            <p:cNvSpPr/>
            <p:nvPr/>
          </p:nvSpPr>
          <p:spPr>
            <a:xfrm>
              <a:off x="2650587" y="156745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37"/>
            <p:cNvSpPr/>
            <p:nvPr/>
          </p:nvSpPr>
          <p:spPr>
            <a:xfrm>
              <a:off x="2677742" y="3862066"/>
              <a:ext cx="561000" cy="567000"/>
            </a:xfrm>
            <a:prstGeom prst="ellipse">
              <a:avLst/>
            </a:prstGeom>
            <a:solidFill>
              <a:srgbClr val="C5F5E8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37"/>
            <p:cNvSpPr/>
            <p:nvPr/>
          </p:nvSpPr>
          <p:spPr>
            <a:xfrm>
              <a:off x="4501177" y="2929060"/>
              <a:ext cx="561000" cy="567000"/>
            </a:xfrm>
            <a:prstGeom prst="ellipse">
              <a:avLst/>
            </a:prstGeom>
            <a:solidFill>
              <a:srgbClr val="005BFF"/>
            </a:solidFill>
            <a:ln cap="flat" cmpd="sng" w="9525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en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4" name="Google Shape;1524;p137"/>
            <p:cNvCxnSpPr/>
            <p:nvPr/>
          </p:nvCxnSpPr>
          <p:spPr>
            <a:xfrm rot="10800000">
              <a:off x="2930939" y="2134366"/>
              <a:ext cx="27300" cy="1727700"/>
            </a:xfrm>
            <a:prstGeom prst="straightConnector1">
              <a:avLst/>
            </a:prstGeom>
            <a:noFill/>
            <a:ln cap="flat" cmpd="sng" w="40475">
              <a:solidFill>
                <a:schemeClr val="accent4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25" name="Google Shape;1525;p137"/>
            <p:cNvCxnSpPr/>
            <p:nvPr/>
          </p:nvCxnSpPr>
          <p:spPr>
            <a:xfrm>
              <a:off x="3129424" y="2051439"/>
              <a:ext cx="1453800" cy="960600"/>
            </a:xfrm>
            <a:prstGeom prst="straightConnector1">
              <a:avLst/>
            </a:prstGeom>
            <a:noFill/>
            <a:ln cap="flat" cmpd="sng" w="404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26" name="Google Shape;1526;p137"/>
            <p:cNvCxnSpPr/>
            <p:nvPr/>
          </p:nvCxnSpPr>
          <p:spPr>
            <a:xfrm flipH="1" rot="10800000">
              <a:off x="3238734" y="3412977"/>
              <a:ext cx="1344600" cy="732600"/>
            </a:xfrm>
            <a:prstGeom prst="straightConnector1">
              <a:avLst/>
            </a:prstGeom>
            <a:noFill/>
            <a:ln cap="flat" cmpd="sng" w="404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527" name="Google Shape;1527;p137"/>
            <p:cNvSpPr txBox="1"/>
            <p:nvPr/>
          </p:nvSpPr>
          <p:spPr>
            <a:xfrm>
              <a:off x="3082329" y="2803265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37"/>
            <p:cNvSpPr txBox="1"/>
            <p:nvPr/>
          </p:nvSpPr>
          <p:spPr>
            <a:xfrm>
              <a:off x="3332334" y="3541868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37"/>
            <p:cNvSpPr txBox="1"/>
            <p:nvPr/>
          </p:nvSpPr>
          <p:spPr>
            <a:xfrm>
              <a:off x="3277897" y="1778067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0" name="Google Shape;1530;p137"/>
            <p:cNvCxnSpPr/>
            <p:nvPr/>
          </p:nvCxnSpPr>
          <p:spPr>
            <a:xfrm flipH="1" rot="10800000">
              <a:off x="1165003" y="2051338"/>
              <a:ext cx="1567800" cy="1098000"/>
            </a:xfrm>
            <a:prstGeom prst="straightConnector1">
              <a:avLst/>
            </a:prstGeom>
            <a:noFill/>
            <a:ln cap="flat" cmpd="sng" w="40475">
              <a:solidFill>
                <a:schemeClr val="accent1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cxnSp>
          <p:nvCxnSpPr>
            <p:cNvPr id="1531" name="Google Shape;1531;p137"/>
            <p:cNvCxnSpPr/>
            <p:nvPr/>
          </p:nvCxnSpPr>
          <p:spPr>
            <a:xfrm>
              <a:off x="1165003" y="3550281"/>
              <a:ext cx="1512600" cy="595200"/>
            </a:xfrm>
            <a:prstGeom prst="straightConnector1">
              <a:avLst/>
            </a:prstGeom>
            <a:noFill/>
            <a:ln cap="flat" cmpd="sng" w="40475">
              <a:solidFill>
                <a:srgbClr val="FF0000"/>
              </a:solidFill>
              <a:prstDash val="solid"/>
              <a:miter lim="800000"/>
              <a:headEnd len="sm" w="sm" type="none"/>
              <a:tailEnd len="lg" w="lg" type="stealth"/>
            </a:ln>
          </p:spPr>
        </p:cxnSp>
        <p:sp>
          <p:nvSpPr>
            <p:cNvPr id="1532" name="Google Shape;1532;p137"/>
            <p:cNvSpPr txBox="1"/>
            <p:nvPr/>
          </p:nvSpPr>
          <p:spPr>
            <a:xfrm>
              <a:off x="1382718" y="326256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37"/>
            <p:cNvSpPr txBox="1"/>
            <p:nvPr/>
          </p:nvSpPr>
          <p:spPr>
            <a:xfrm>
              <a:off x="1903148" y="1968596"/>
              <a:ext cx="594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Calibri"/>
                <a:buNone/>
              </a:pPr>
              <a:r>
                <a:rPr b="0" i="0" lang="en" sz="18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4" name="Google Shape;1534;p137"/>
          <p:cNvSpPr txBox="1"/>
          <p:nvPr>
            <p:ph type="title"/>
          </p:nvPr>
        </p:nvSpPr>
        <p:spPr>
          <a:xfrm>
            <a:off x="329783" y="273844"/>
            <a:ext cx="8621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 how should we pick the path?</a:t>
            </a:r>
            <a:endParaRPr sz="2300">
              <a:solidFill>
                <a:schemeClr val="accent4"/>
              </a:solidFill>
            </a:endParaRPr>
          </a:p>
        </p:txBody>
      </p:sp>
      <p:sp>
        <p:nvSpPr>
          <p:cNvPr id="1535" name="Google Shape;1535;p137"/>
          <p:cNvSpPr txBox="1"/>
          <p:nvPr/>
        </p:nvSpPr>
        <p:spPr>
          <a:xfrm>
            <a:off x="5037732" y="1333550"/>
            <a:ext cx="4118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</a:t>
            </a:r>
            <a:r>
              <a:rPr b="0" i="0" lang="en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br>
              <a:rPr b="0" i="0" lang="en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paths would have been </a:t>
            </a:r>
            <a:b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better!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in a general graph?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137"/>
          <p:cNvSpPr txBox="1"/>
          <p:nvPr/>
        </p:nvSpPr>
        <p:spPr>
          <a:xfrm>
            <a:off x="686150" y="3262457"/>
            <a:ext cx="7457700" cy="173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00" l="-1050" r="0" t="-211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Ford Fulkerson additional notes!</a:t>
            </a:r>
            <a:endParaRPr/>
          </a:p>
        </p:txBody>
      </p:sp>
      <p:sp>
        <p:nvSpPr>
          <p:cNvPr id="1543" name="Google Shape;1543;p138"/>
          <p:cNvSpPr txBox="1"/>
          <p:nvPr>
            <p:ph idx="1" type="body"/>
          </p:nvPr>
        </p:nvSpPr>
        <p:spPr>
          <a:xfrm>
            <a:off x="628649" y="1369219"/>
            <a:ext cx="82365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20" r="0" t="-232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1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0" name="Google Shape;1550;p139" title="Screenshot 2025-12-04 at 10.28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95" y="0"/>
            <a:ext cx="69386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4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7" name="Google Shape;1557;p140" title="Screenshot 2025-12-04 at 10.28.2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68" y="0"/>
            <a:ext cx="68796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1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4" name="Google Shape;1564;p141" title="Screenshot 2025-12-04 at 10.28.50 PM.png"/>
          <p:cNvPicPr preferRelativeResize="0"/>
          <p:nvPr/>
        </p:nvPicPr>
        <p:blipFill rotWithShape="1">
          <a:blip r:embed="rId3">
            <a:alphaModFix/>
          </a:blip>
          <a:srcRect b="1710" l="0" r="1961" t="0"/>
          <a:stretch/>
        </p:blipFill>
        <p:spPr>
          <a:xfrm>
            <a:off x="1150288" y="0"/>
            <a:ext cx="684343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1" name="Google Shape;1571;p142" title="Screenshot 2025-12-04 at 10.29.3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100" y="0"/>
            <a:ext cx="67657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Practice: Project Team Matching</a:t>
            </a:r>
            <a:endParaRPr/>
          </a:p>
        </p:txBody>
      </p:sp>
      <p:sp>
        <p:nvSpPr>
          <p:cNvPr id="1577" name="Google Shape;1577;p1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There are X students and Y project topics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Each student has the capacity for f(X) projects and g(X, Y) indicates if student X is interested in project Y (1 or 0)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projects can take on a max number of students, let’s call this h(Y)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we design a graph that maximizes assignments?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Check-In!</a:t>
            </a:r>
            <a:endParaRPr/>
          </a:p>
        </p:txBody>
      </p:sp>
      <p:sp>
        <p:nvSpPr>
          <p:cNvPr id="332" name="Google Shape;332;p6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Dijkstra’s runtime? With what data structure?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T/F: Dijkstra can be used for finding a single-source shortest path solution with negative edges but not negative cycles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T/F: Dijkstra is the most efficient way to solve for a shortest path in an unweighted graph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T/F: Adding a new positive edge to an undirected weighted graph w/ positive edges cannot increase the output values of Dijkstra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