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6"/>
  </p:notesMasterIdLst>
  <p:handoutMasterIdLst>
    <p:handoutMasterId r:id="rId12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12" r:id="rId11"/>
    <p:sldId id="391" r:id="rId12"/>
    <p:sldId id="389" r:id="rId13"/>
    <p:sldId id="305" r:id="rId14"/>
    <p:sldId id="392" r:id="rId15"/>
    <p:sldId id="409" r:id="rId16"/>
    <p:sldId id="306" r:id="rId17"/>
    <p:sldId id="393" r:id="rId18"/>
    <p:sldId id="307" r:id="rId19"/>
    <p:sldId id="394" r:id="rId20"/>
    <p:sldId id="382" r:id="rId21"/>
    <p:sldId id="381" r:id="rId22"/>
    <p:sldId id="410" r:id="rId23"/>
    <p:sldId id="383" r:id="rId24"/>
    <p:sldId id="384" r:id="rId25"/>
    <p:sldId id="386" r:id="rId26"/>
    <p:sldId id="387" r:id="rId27"/>
    <p:sldId id="411" r:id="rId28"/>
    <p:sldId id="395" r:id="rId29"/>
    <p:sldId id="390" r:id="rId30"/>
    <p:sldId id="267" r:id="rId31"/>
    <p:sldId id="269" r:id="rId32"/>
    <p:sldId id="270" r:id="rId33"/>
    <p:sldId id="271" r:id="rId34"/>
    <p:sldId id="272" r:id="rId35"/>
    <p:sldId id="273" r:id="rId36"/>
    <p:sldId id="275" r:id="rId37"/>
    <p:sldId id="274" r:id="rId38"/>
    <p:sldId id="276" r:id="rId39"/>
    <p:sldId id="277" r:id="rId40"/>
    <p:sldId id="278" r:id="rId41"/>
    <p:sldId id="279" r:id="rId42"/>
    <p:sldId id="331" r:id="rId43"/>
    <p:sldId id="396" r:id="rId44"/>
    <p:sldId id="333" r:id="rId45"/>
    <p:sldId id="405" r:id="rId46"/>
    <p:sldId id="397" r:id="rId47"/>
    <p:sldId id="335" r:id="rId48"/>
    <p:sldId id="336" r:id="rId49"/>
    <p:sldId id="337" r:id="rId50"/>
    <p:sldId id="280" r:id="rId51"/>
    <p:sldId id="398" r:id="rId52"/>
    <p:sldId id="399" r:id="rId53"/>
    <p:sldId id="400" r:id="rId54"/>
    <p:sldId id="287" r:id="rId55"/>
    <p:sldId id="286" r:id="rId56"/>
    <p:sldId id="285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42" r:id="rId74"/>
    <p:sldId id="318" r:id="rId75"/>
    <p:sldId id="404" r:id="rId76"/>
    <p:sldId id="319" r:id="rId77"/>
    <p:sldId id="320" r:id="rId78"/>
    <p:sldId id="322" r:id="rId79"/>
    <p:sldId id="321" r:id="rId80"/>
    <p:sldId id="323" r:id="rId81"/>
    <p:sldId id="324" r:id="rId82"/>
    <p:sldId id="327" r:id="rId83"/>
    <p:sldId id="328" r:id="rId84"/>
    <p:sldId id="325" r:id="rId85"/>
    <p:sldId id="329" r:id="rId86"/>
    <p:sldId id="330" r:id="rId87"/>
    <p:sldId id="341" r:id="rId88"/>
    <p:sldId id="343" r:id="rId89"/>
    <p:sldId id="348" r:id="rId90"/>
    <p:sldId id="349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45" r:id="rId111"/>
    <p:sldId id="401" r:id="rId112"/>
    <p:sldId id="407" r:id="rId113"/>
    <p:sldId id="408" r:id="rId114"/>
    <p:sldId id="402" r:id="rId115"/>
    <p:sldId id="403" r:id="rId116"/>
    <p:sldId id="372" r:id="rId117"/>
    <p:sldId id="373" r:id="rId118"/>
    <p:sldId id="374" r:id="rId119"/>
    <p:sldId id="375" r:id="rId120"/>
    <p:sldId id="376" r:id="rId121"/>
    <p:sldId id="377" r:id="rId122"/>
    <p:sldId id="380" r:id="rId123"/>
    <p:sldId id="266" r:id="rId124"/>
    <p:sldId id="378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E6C"/>
    <a:srgbClr val="EA53F1"/>
    <a:srgbClr val="C244C6"/>
    <a:srgbClr val="F05B00"/>
    <a:srgbClr val="F07B1A"/>
    <a:srgbClr val="DB6491"/>
    <a:srgbClr val="82FF00"/>
    <a:srgbClr val="FFE933"/>
    <a:srgbClr val="16B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38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2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7004-D586-A24C-BF4A-D57278439399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619EA-D89B-1F49-A74F-9FF760AB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9883A-C0C6-0D4F-8D25-228225C0BF7D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FD52-2DED-9840-9A18-401AF50F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F5B8-BB96-1549-B23D-83DAC7A93E0C}" type="datetime1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B59-FB07-0047-B846-BBEB6DD5A796}" type="datetime1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E42-2081-AD4C-BB8E-08478A905490}" type="datetime1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E2B-A20B-3240-9443-E0C21C1E2E72}" type="datetime1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DDCB-10E1-864E-9C2E-23D3CBBBBFCC}" type="datetime1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A1B-0FF4-F547-8213-A0A14B6DF2FE}" type="datetime1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B0A0-169B-7F4B-B023-267224717CAA}" type="datetime1">
              <a:rPr lang="en-US" smtClean="0"/>
              <a:t>3/2/24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D674-00E6-1143-98F6-8DF44D20DA89}" type="datetime1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A7C-4921-3C44-8801-94F8B47E0767}" type="datetime1">
              <a:rPr lang="en-US" smtClean="0"/>
              <a:t>3/2/24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2F83-613D-D442-9EE0-B8D5A7E6C66F}" type="datetime1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86F9-0792-2F45-8B5A-9D2917211AA5}" type="datetime1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3DA3-B2B6-804C-8251-E8652CC367F4}" type="datetime1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tiff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tiff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3.tiff"/><Relationship Id="rId9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3.tiff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3.tiff"/><Relationship Id="rId9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10" Type="http://schemas.openxmlformats.org/officeDocument/2006/relationships/image" Target="../media/image14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10" Type="http://schemas.openxmlformats.org/officeDocument/2006/relationships/image" Target="../media/image14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10" Type="http://schemas.openxmlformats.org/officeDocument/2006/relationships/image" Target="../media/image14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DA373-1944-8042-95A5-6F34E4BC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 MST?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0690"/>
            <a:ext cx="8398119" cy="51673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 we’ll see two greedy algorithms.</a:t>
            </a:r>
          </a:p>
          <a:p>
            <a:r>
              <a:rPr lang="en-US" dirty="0"/>
              <a:t>In order to prove that these greedy algorithms work, we’ll show something like: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Suppose that our choices so far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are consistent with an MST.  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Then the next greedy choice that we make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is still consistent with an MST.</a:t>
            </a:r>
          </a:p>
          <a:p>
            <a:pPr marL="0" indent="0" algn="ctr">
              <a:buNone/>
            </a:pPr>
            <a:endParaRPr lang="en-US" i="1" dirty="0">
              <a:solidFill>
                <a:srgbClr val="7030A0"/>
              </a:solidFill>
            </a:endParaRPr>
          </a:p>
          <a:p>
            <a:r>
              <a:rPr lang="en-US" dirty="0"/>
              <a:t>This is not the only way to prove that these algorithms work!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F92F1-CDB2-DB47-8DCF-848AA51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021987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2349" y="3745265"/>
            <a:ext cx="922639" cy="99697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305912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27CAB-38EB-C14E-B872-D0D4F054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83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8087076">
            <a:off x="2713655" y="2977239"/>
            <a:ext cx="2902605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305912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ABB1B-CFC9-F348-A7AD-D4D1FF1E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97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8087076">
            <a:off x="2713655" y="2977239"/>
            <a:ext cx="2902605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525099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5CDEF-6363-004B-BCB1-F30BA50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772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985" y="2076929"/>
            <a:ext cx="8413275" cy="4152730"/>
            <a:chOff x="383985" y="2076929"/>
            <a:chExt cx="8413275" cy="4152730"/>
          </a:xfrm>
        </p:grpSpPr>
        <p:sp>
          <p:nvSpPr>
            <p:cNvPr id="43" name="Freeform 42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9" idx="5"/>
              <a:endCxn id="14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8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6" idx="1"/>
              <a:endCxn id="8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6" idx="3"/>
              <a:endCxn id="14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4"/>
              <a:endCxn id="14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5"/>
              <a:endCxn id="13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6"/>
              <a:endCxn id="14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9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9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7"/>
              <a:endCxn id="10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5"/>
              <a:endCxn id="12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12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12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2" idx="0"/>
              <a:endCxn id="10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59C03E3-D2EF-D945-B4C6-EED01828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6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832928" y="2024382"/>
            <a:ext cx="5482757" cy="4376313"/>
          </a:xfrm>
          <a:custGeom>
            <a:avLst/>
            <a:gdLst>
              <a:gd name="connsiteX0" fmla="*/ 2586672 w 5482757"/>
              <a:gd name="connsiteY0" fmla="*/ 179556 h 4376313"/>
              <a:gd name="connsiteX1" fmla="*/ 816487 w 5482757"/>
              <a:gd name="connsiteY1" fmla="*/ 2828972 h 4376313"/>
              <a:gd name="connsiteX2" fmla="*/ 288949 w 5482757"/>
              <a:gd name="connsiteY2" fmla="*/ 4224018 h 4376313"/>
              <a:gd name="connsiteX3" fmla="*/ 5294703 w 5482757"/>
              <a:gd name="connsiteY3" fmla="*/ 4071618 h 4376313"/>
              <a:gd name="connsiteX4" fmla="*/ 4321687 w 5482757"/>
              <a:gd name="connsiteY4" fmla="*/ 1844233 h 4376313"/>
              <a:gd name="connsiteX5" fmla="*/ 3348672 w 5482757"/>
              <a:gd name="connsiteY5" fmla="*/ 414018 h 4376313"/>
              <a:gd name="connsiteX6" fmla="*/ 2586672 w 5482757"/>
              <a:gd name="connsiteY6" fmla="*/ 179556 h 437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2757" h="4376313">
                <a:moveTo>
                  <a:pt x="2586672" y="179556"/>
                </a:moveTo>
                <a:cubicBezTo>
                  <a:pt x="2164641" y="582048"/>
                  <a:pt x="1199441" y="2154895"/>
                  <a:pt x="816487" y="2828972"/>
                </a:cubicBezTo>
                <a:cubicBezTo>
                  <a:pt x="433533" y="3503049"/>
                  <a:pt x="-457420" y="4016910"/>
                  <a:pt x="288949" y="4224018"/>
                </a:cubicBezTo>
                <a:cubicBezTo>
                  <a:pt x="1035318" y="4431126"/>
                  <a:pt x="4622580" y="4468249"/>
                  <a:pt x="5294703" y="4071618"/>
                </a:cubicBezTo>
                <a:cubicBezTo>
                  <a:pt x="5966826" y="3674987"/>
                  <a:pt x="4646025" y="2453833"/>
                  <a:pt x="4321687" y="1844233"/>
                </a:cubicBezTo>
                <a:cubicBezTo>
                  <a:pt x="3997349" y="1234633"/>
                  <a:pt x="3633934" y="689510"/>
                  <a:pt x="3348672" y="414018"/>
                </a:cubicBezTo>
                <a:cubicBezTo>
                  <a:pt x="3063410" y="138526"/>
                  <a:pt x="3008703" y="-222936"/>
                  <a:pt x="2586672" y="1795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2796209">
            <a:off x="1405678" y="1927311"/>
            <a:ext cx="1183122" cy="3226507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01CBCC50-B150-6F4D-869F-1BEEAEA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6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1802292" y="1866687"/>
            <a:ext cx="5611147" cy="4673444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2796209">
            <a:off x="1405678" y="1927311"/>
            <a:ext cx="1183122" cy="3226507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C1F43-7B0D-CA44-B76E-70F8B8F5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92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-1430214" y="1866687"/>
            <a:ext cx="8843654" cy="4673444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21709-4BE3-7A46-ABF8-75F35B2A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51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-1430214" y="1594338"/>
            <a:ext cx="9964614" cy="4945793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5707" y="220506"/>
            <a:ext cx="448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07B1A"/>
                </a:solidFill>
              </a:rPr>
              <a:t>Stop when we have one big tree!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D0A5EC3-D198-D843-B6D5-B4E91C11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8942"/>
            <a:ext cx="7886700" cy="678228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848084"/>
            <a:ext cx="7886700" cy="5344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Sorting the edges takes O(m log(n))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practice, if the weights are small integers we can use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r>
              <a:rPr lang="en-US" dirty="0">
                <a:solidFill>
                  <a:schemeClr val="accent4"/>
                </a:solidFill>
              </a:rPr>
              <a:t> and take time O(m)</a:t>
            </a:r>
          </a:p>
          <a:p>
            <a:r>
              <a:rPr lang="en-US" dirty="0"/>
              <a:t>For the rest: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 calls to </a:t>
            </a:r>
            <a:r>
              <a:rPr lang="en-US" b="1" dirty="0" err="1">
                <a:solidFill>
                  <a:schemeClr val="accent4"/>
                </a:solidFill>
              </a:rPr>
              <a:t>makeSet</a:t>
            </a:r>
            <a:endParaRPr lang="en-US" b="1" dirty="0">
              <a:solidFill>
                <a:schemeClr val="accent4"/>
              </a:solidFill>
            </a:endParaRPr>
          </a:p>
          <a:p>
            <a:pPr lvl="2"/>
            <a:r>
              <a:rPr lang="en-US" dirty="0">
                <a:solidFill>
                  <a:schemeClr val="accent4"/>
                </a:solidFill>
              </a:rPr>
              <a:t>put each vertex in its own set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2m calls to </a:t>
            </a:r>
            <a:r>
              <a:rPr lang="en-US" b="1" dirty="0">
                <a:solidFill>
                  <a:schemeClr val="accent4"/>
                </a:solidFill>
              </a:rPr>
              <a:t>find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for each edge, </a:t>
            </a:r>
            <a:r>
              <a:rPr lang="en-US" b="1" dirty="0">
                <a:solidFill>
                  <a:schemeClr val="accent4"/>
                </a:solidFill>
              </a:rPr>
              <a:t>find</a:t>
            </a:r>
            <a:r>
              <a:rPr lang="en-US" dirty="0">
                <a:solidFill>
                  <a:schemeClr val="accent4"/>
                </a:solidFill>
              </a:rPr>
              <a:t> its endpoints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n-1 calls to </a:t>
            </a:r>
            <a:r>
              <a:rPr lang="en-US" b="1" dirty="0">
                <a:solidFill>
                  <a:schemeClr val="accent4"/>
                </a:solidFill>
              </a:rPr>
              <a:t>union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will never add more than n-1 edges to the tree,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so we will never call </a:t>
            </a:r>
            <a:r>
              <a:rPr lang="en-US" b="1" dirty="0">
                <a:solidFill>
                  <a:schemeClr val="accent4"/>
                </a:solidFill>
              </a:rPr>
              <a:t>union</a:t>
            </a:r>
            <a:r>
              <a:rPr lang="en-US" dirty="0">
                <a:solidFill>
                  <a:schemeClr val="accent4"/>
                </a:solidFill>
              </a:rPr>
              <a:t> more than n-1 times.</a:t>
            </a:r>
          </a:p>
          <a:p>
            <a:r>
              <a:rPr lang="en-US" dirty="0"/>
              <a:t>Total running time: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Worst-case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(n)), just like Prim with a </a:t>
            </a:r>
            <a:r>
              <a:rPr lang="en-US" dirty="0" err="1">
                <a:solidFill>
                  <a:schemeClr val="accent4"/>
                </a:solidFill>
              </a:rPr>
              <a:t>RBtree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Closer to O(m) if you can do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77354" y="2110116"/>
                <a:ext cx="2766646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07B1A"/>
                    </a:solidFill>
                  </a:rPr>
                  <a:t>In practice, each of </a:t>
                </a:r>
                <a:r>
                  <a:rPr lang="en-US" b="1" dirty="0" err="1">
                    <a:solidFill>
                      <a:srgbClr val="F07B1A"/>
                    </a:solidFill>
                  </a:rPr>
                  <a:t>makeSet</a:t>
                </a:r>
                <a:r>
                  <a:rPr lang="en-US" b="1" dirty="0">
                    <a:solidFill>
                      <a:srgbClr val="F07B1A"/>
                    </a:solidFill>
                  </a:rPr>
                  <a:t>, find, and union run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07B1A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F07B1A"/>
                    </a:solidFill>
                  </a:rPr>
                  <a:t> constant time*</a:t>
                </a:r>
              </a:p>
              <a:p>
                <a:r>
                  <a:rPr lang="en-US" sz="1600" dirty="0">
                    <a:solidFill>
                      <a:srgbClr val="F07B1A"/>
                    </a:solidFill>
                  </a:rPr>
                  <a:t>(There is a simpler way which does find and union in time O(log n)).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54" y="2110116"/>
                <a:ext cx="2766646" cy="1661993"/>
              </a:xfrm>
              <a:prstGeom prst="rect">
                <a:avLst/>
              </a:prstGeom>
              <a:blipFill>
                <a:blip r:embed="rId2"/>
                <a:stretch>
                  <a:fillRect l="-1835" t="-15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2" y="5920800"/>
                <a:ext cx="92026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07B1A"/>
                    </a:solidFill>
                  </a:rPr>
                  <a:t>*technically, they run in </a:t>
                </a:r>
                <a:r>
                  <a:rPr lang="en-US" i="1" dirty="0">
                    <a:solidFill>
                      <a:srgbClr val="F07B1A"/>
                    </a:solidFill>
                  </a:rPr>
                  <a:t>amortized time </a:t>
                </a:r>
                <a:r>
                  <a:rPr lang="en-US" dirty="0">
                    <a:solidFill>
                      <a:srgbClr val="F07B1A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),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 is the </a:t>
                </a:r>
                <a:r>
                  <a:rPr lang="en-US" i="1" dirty="0">
                    <a:solidFill>
                      <a:srgbClr val="F07B1A"/>
                    </a:solidFill>
                  </a:rPr>
                  <a:t>inverse Ackerman function</a:t>
                </a:r>
                <a:r>
                  <a:rPr lang="en-US" dirty="0">
                    <a:solidFill>
                      <a:srgbClr val="F07B1A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07B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07B1A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 provided that n is smaller than the number of atoms in the universe.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2" y="5920800"/>
                <a:ext cx="9202615" cy="646331"/>
              </a:xfrm>
              <a:prstGeom prst="rect">
                <a:avLst/>
              </a:prstGeom>
              <a:blipFill>
                <a:blip r:embed="rId3"/>
                <a:stretch>
                  <a:fillRect l="-413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C17AE-781D-4B4A-B788-6B18066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2"/>
            <a:r>
              <a:rPr lang="en-US" sz="2800" b="1" dirty="0">
                <a:solidFill>
                  <a:srgbClr val="F07B1A"/>
                </a:solidFill>
              </a:rPr>
              <a:t>Worst-case running time O(</a:t>
            </a:r>
            <a:r>
              <a:rPr lang="en-US" sz="2800" b="1" dirty="0" err="1">
                <a:solidFill>
                  <a:srgbClr val="F07B1A"/>
                </a:solidFill>
              </a:rPr>
              <a:t>mlog</a:t>
            </a:r>
            <a:r>
              <a:rPr lang="en-US" sz="2800" b="1" dirty="0">
                <a:solidFill>
                  <a:srgbClr val="F07B1A"/>
                </a:solidFill>
              </a:rPr>
              <a:t>(n)) using a union-find data structure.</a:t>
            </a:r>
          </a:p>
          <a:p>
            <a:pPr lvl="2"/>
            <a:endParaRPr lang="en-US" sz="2800" dirty="0"/>
          </a:p>
          <a:p>
            <a:pPr lvl="2"/>
            <a:endParaRPr lang="en-US" sz="3200" b="1" dirty="0"/>
          </a:p>
        </p:txBody>
      </p:sp>
      <p:sp>
        <p:nvSpPr>
          <p:cNvPr id="4" name="Left Arrow 3"/>
          <p:cNvSpPr/>
          <p:nvPr/>
        </p:nvSpPr>
        <p:spPr>
          <a:xfrm rot="20231924">
            <a:off x="6096001" y="1864552"/>
            <a:ext cx="984738" cy="43375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5754" y="2149002"/>
            <a:ext cx="21672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Now that we understand this “tree-merging” view, let’s do this one.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4DEE9-17F8-9849-B628-155A0B1E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greedy algorithms!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6781891" y="1830548"/>
            <a:ext cx="249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/>
              <a:t>Think</a:t>
            </a:r>
            <a:r>
              <a:rPr lang="en-US" sz="2000" dirty="0"/>
              <a:t>-share!</a:t>
            </a:r>
          </a:p>
          <a:p>
            <a:r>
              <a:rPr lang="en-US" sz="1400" dirty="0"/>
              <a:t>(You already did the thinking, so go ahead and share).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795" y="1052020"/>
            <a:ext cx="2496832" cy="9998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488134C-0394-FC4A-A339-C5E045CD6992}"/>
              </a:ext>
            </a:extLst>
          </p:cNvPr>
          <p:cNvSpPr txBox="1"/>
          <p:nvPr/>
        </p:nvSpPr>
        <p:spPr>
          <a:xfrm>
            <a:off x="94517" y="68074"/>
            <a:ext cx="52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Following your pre-lecture exercise…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205B803E-CEE6-BE4E-83BF-92DB447B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51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show that our greedy choices </a:t>
            </a:r>
            <a:r>
              <a:rPr lang="en-US" b="1" dirty="0"/>
              <a:t>don’t rule out success.</a:t>
            </a:r>
          </a:p>
          <a:p>
            <a:r>
              <a:rPr lang="en-US" dirty="0"/>
              <a:t>That is, at every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exists an MST that contains all of the edges we have added so far.</a:t>
            </a:r>
          </a:p>
          <a:p>
            <a:pPr lvl="1"/>
            <a:endParaRPr lang="en-US" dirty="0"/>
          </a:p>
          <a:p>
            <a:r>
              <a:rPr lang="en-US" dirty="0"/>
              <a:t>Now it is time to use our lemma!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  <a:p>
            <a:pPr lvl="1"/>
            <a:endParaRPr lang="en-US" b="1" dirty="0">
              <a:solidFill>
                <a:srgbClr val="F07B1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724401"/>
            <a:ext cx="193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07B1A"/>
                </a:solidFill>
              </a:rPr>
              <a:t>again!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11A01-BB03-1842-BE08-A23E7B9F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EF245-0B06-954E-9057-DA39F256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77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08741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5AE2-A7F8-6844-A2AA-602BB8D8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77009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1879-1D1E-8040-8EF7-D48642FE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113</a:t>
            </a:fld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9AB0656-F59C-0947-887E-B6B6BFD006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9" y="3617134"/>
            <a:ext cx="2752032" cy="110205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880347C-3A16-7E4A-A35C-3FCB3D6AF744}"/>
              </a:ext>
            </a:extLst>
          </p:cNvPr>
          <p:cNvSpPr txBox="1"/>
          <p:nvPr/>
        </p:nvSpPr>
        <p:spPr>
          <a:xfrm>
            <a:off x="-60672" y="2650675"/>
            <a:ext cx="424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can we use our lemma to show that our next choice also does not rule out success?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107294-3A9C-7B49-B3C1-77702558E0F7}"/>
              </a:ext>
            </a:extLst>
          </p:cNvPr>
          <p:cNvSpPr txBox="1"/>
          <p:nvPr/>
        </p:nvSpPr>
        <p:spPr>
          <a:xfrm>
            <a:off x="545669" y="4599274"/>
            <a:ext cx="26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</p:spTree>
    <p:extLst>
      <p:ext uri="{BB962C8B-B14F-4D97-AF65-F5344CB8AC3E}">
        <p14:creationId xmlns:p14="http://schemas.microsoft.com/office/powerpoint/2010/main" val="20707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77009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r>
              <a:rPr lang="en-US" dirty="0"/>
              <a:t>Consider the cut </a:t>
            </a:r>
            <a:r>
              <a:rPr lang="en-US" b="1" dirty="0"/>
              <a:t>{T1, V </a:t>
            </a:r>
            <a:r>
              <a:rPr lang="mr-IN" b="1" dirty="0"/>
              <a:t>–</a:t>
            </a:r>
            <a:r>
              <a:rPr lang="en-US" b="1" dirty="0"/>
              <a:t> T1}.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Our </a:t>
            </a:r>
            <a:r>
              <a:rPr lang="en-US" b="1" dirty="0">
                <a:solidFill>
                  <a:srgbClr val="C244C6"/>
                </a:solidFill>
              </a:rPr>
              <a:t>new edge is light </a:t>
            </a:r>
            <a:r>
              <a:rPr lang="en-US" dirty="0">
                <a:solidFill>
                  <a:schemeClr val="accent4"/>
                </a:solidFill>
              </a:rPr>
              <a:t>for the cut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stCxn id="50" idx="1"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721982" y="2813538"/>
            <a:ext cx="1901555" cy="3159663"/>
          </a:xfrm>
          <a:custGeom>
            <a:avLst/>
            <a:gdLst>
              <a:gd name="connsiteX0" fmla="*/ 2039888 w 2039888"/>
              <a:gd name="connsiteY0" fmla="*/ 0 h 3159663"/>
              <a:gd name="connsiteX1" fmla="*/ 1641304 w 2039888"/>
              <a:gd name="connsiteY1" fmla="*/ 668216 h 3159663"/>
              <a:gd name="connsiteX2" fmla="*/ 1817150 w 2039888"/>
              <a:gd name="connsiteY2" fmla="*/ 1652954 h 3159663"/>
              <a:gd name="connsiteX3" fmla="*/ 1559242 w 2039888"/>
              <a:gd name="connsiteY3" fmla="*/ 2872154 h 3159663"/>
              <a:gd name="connsiteX4" fmla="*/ 468996 w 2039888"/>
              <a:gd name="connsiteY4" fmla="*/ 3153508 h 3159663"/>
              <a:gd name="connsiteX5" fmla="*/ 73 w 2039888"/>
              <a:gd name="connsiteY5" fmla="*/ 2708031 h 3159663"/>
              <a:gd name="connsiteX6" fmla="*/ 433827 w 2039888"/>
              <a:gd name="connsiteY6" fmla="*/ 1887416 h 3159663"/>
              <a:gd name="connsiteX7" fmla="*/ 551058 w 2039888"/>
              <a:gd name="connsiteY7" fmla="*/ 808893 h 3159663"/>
              <a:gd name="connsiteX8" fmla="*/ 140750 w 2039888"/>
              <a:gd name="connsiteY8" fmla="*/ 422031 h 31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88" h="3159663">
                <a:moveTo>
                  <a:pt x="2039888" y="0"/>
                </a:moveTo>
                <a:cubicBezTo>
                  <a:pt x="1859157" y="196362"/>
                  <a:pt x="1678427" y="392724"/>
                  <a:pt x="1641304" y="668216"/>
                </a:cubicBezTo>
                <a:cubicBezTo>
                  <a:pt x="1604181" y="943708"/>
                  <a:pt x="1830827" y="1285631"/>
                  <a:pt x="1817150" y="1652954"/>
                </a:cubicBezTo>
                <a:cubicBezTo>
                  <a:pt x="1803473" y="2020277"/>
                  <a:pt x="1783934" y="2622062"/>
                  <a:pt x="1559242" y="2872154"/>
                </a:cubicBezTo>
                <a:cubicBezTo>
                  <a:pt x="1334550" y="3122246"/>
                  <a:pt x="728857" y="3180862"/>
                  <a:pt x="468996" y="3153508"/>
                </a:cubicBezTo>
                <a:cubicBezTo>
                  <a:pt x="209134" y="3126154"/>
                  <a:pt x="5935" y="2919046"/>
                  <a:pt x="73" y="2708031"/>
                </a:cubicBezTo>
                <a:cubicBezTo>
                  <a:pt x="-5789" y="2497016"/>
                  <a:pt x="341996" y="2203939"/>
                  <a:pt x="433827" y="1887416"/>
                </a:cubicBezTo>
                <a:cubicBezTo>
                  <a:pt x="525658" y="1570893"/>
                  <a:pt x="599904" y="1053124"/>
                  <a:pt x="551058" y="808893"/>
                </a:cubicBezTo>
                <a:cubicBezTo>
                  <a:pt x="502212" y="564662"/>
                  <a:pt x="140750" y="422031"/>
                  <a:pt x="140750" y="422031"/>
                </a:cubicBezTo>
              </a:path>
            </a:pathLst>
          </a:custGeom>
          <a:noFill/>
          <a:ln w="444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1879-1D1E-8040-8EF7-D48642FE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10" y="953359"/>
            <a:ext cx="8544506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r>
              <a:rPr lang="en-US" dirty="0"/>
              <a:t>Consider the cut </a:t>
            </a:r>
            <a:r>
              <a:rPr lang="en-US" b="1" dirty="0"/>
              <a:t>{T1, V </a:t>
            </a:r>
            <a:r>
              <a:rPr lang="mr-IN" b="1" dirty="0"/>
              <a:t>–</a:t>
            </a:r>
            <a:r>
              <a:rPr lang="en-US" b="1" dirty="0"/>
              <a:t> T1}.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Our </a:t>
            </a:r>
            <a:r>
              <a:rPr lang="en-US" b="1" dirty="0">
                <a:solidFill>
                  <a:srgbClr val="C244C6"/>
                </a:solidFill>
              </a:rPr>
              <a:t>new edge is light </a:t>
            </a:r>
            <a:r>
              <a:rPr lang="en-US" dirty="0">
                <a:solidFill>
                  <a:schemeClr val="accent4"/>
                </a:solidFill>
              </a:rPr>
              <a:t>for the cut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stCxn id="50" idx="1"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721982" y="2813538"/>
            <a:ext cx="1901555" cy="3159663"/>
          </a:xfrm>
          <a:custGeom>
            <a:avLst/>
            <a:gdLst>
              <a:gd name="connsiteX0" fmla="*/ 2039888 w 2039888"/>
              <a:gd name="connsiteY0" fmla="*/ 0 h 3159663"/>
              <a:gd name="connsiteX1" fmla="*/ 1641304 w 2039888"/>
              <a:gd name="connsiteY1" fmla="*/ 668216 h 3159663"/>
              <a:gd name="connsiteX2" fmla="*/ 1817150 w 2039888"/>
              <a:gd name="connsiteY2" fmla="*/ 1652954 h 3159663"/>
              <a:gd name="connsiteX3" fmla="*/ 1559242 w 2039888"/>
              <a:gd name="connsiteY3" fmla="*/ 2872154 h 3159663"/>
              <a:gd name="connsiteX4" fmla="*/ 468996 w 2039888"/>
              <a:gd name="connsiteY4" fmla="*/ 3153508 h 3159663"/>
              <a:gd name="connsiteX5" fmla="*/ 73 w 2039888"/>
              <a:gd name="connsiteY5" fmla="*/ 2708031 h 3159663"/>
              <a:gd name="connsiteX6" fmla="*/ 433827 w 2039888"/>
              <a:gd name="connsiteY6" fmla="*/ 1887416 h 3159663"/>
              <a:gd name="connsiteX7" fmla="*/ 551058 w 2039888"/>
              <a:gd name="connsiteY7" fmla="*/ 808893 h 3159663"/>
              <a:gd name="connsiteX8" fmla="*/ 140750 w 2039888"/>
              <a:gd name="connsiteY8" fmla="*/ 422031 h 31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88" h="3159663">
                <a:moveTo>
                  <a:pt x="2039888" y="0"/>
                </a:moveTo>
                <a:cubicBezTo>
                  <a:pt x="1859157" y="196362"/>
                  <a:pt x="1678427" y="392724"/>
                  <a:pt x="1641304" y="668216"/>
                </a:cubicBezTo>
                <a:cubicBezTo>
                  <a:pt x="1604181" y="943708"/>
                  <a:pt x="1830827" y="1285631"/>
                  <a:pt x="1817150" y="1652954"/>
                </a:cubicBezTo>
                <a:cubicBezTo>
                  <a:pt x="1803473" y="2020277"/>
                  <a:pt x="1783934" y="2622062"/>
                  <a:pt x="1559242" y="2872154"/>
                </a:cubicBezTo>
                <a:cubicBezTo>
                  <a:pt x="1334550" y="3122246"/>
                  <a:pt x="728857" y="3180862"/>
                  <a:pt x="468996" y="3153508"/>
                </a:cubicBezTo>
                <a:cubicBezTo>
                  <a:pt x="209134" y="3126154"/>
                  <a:pt x="5935" y="2919046"/>
                  <a:pt x="73" y="2708031"/>
                </a:cubicBezTo>
                <a:cubicBezTo>
                  <a:pt x="-5789" y="2497016"/>
                  <a:pt x="341996" y="2203939"/>
                  <a:pt x="433827" y="1887416"/>
                </a:cubicBezTo>
                <a:cubicBezTo>
                  <a:pt x="525658" y="1570893"/>
                  <a:pt x="599904" y="1053124"/>
                  <a:pt x="551058" y="808893"/>
                </a:cubicBezTo>
                <a:cubicBezTo>
                  <a:pt x="502212" y="564662"/>
                  <a:pt x="140750" y="422031"/>
                  <a:pt x="140750" y="422031"/>
                </a:cubicBezTo>
              </a:path>
            </a:pathLst>
          </a:custGeom>
          <a:noFill/>
          <a:ln w="444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6408" y="3873376"/>
            <a:ext cx="3474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By the Lemma, </a:t>
            </a:r>
            <a:r>
              <a:rPr lang="en-US" sz="2800" b="1" dirty="0">
                <a:solidFill>
                  <a:srgbClr val="C244C6"/>
                </a:solidFill>
              </a:rPr>
              <a:t>that edge </a:t>
            </a:r>
            <a:r>
              <a:rPr lang="en-US" sz="2800" dirty="0"/>
              <a:t>is safe to add.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AFE414-1DD4-F24C-B299-3DD19421F726}"/>
              </a:ext>
            </a:extLst>
          </p:cNvPr>
          <p:cNvSpPr/>
          <p:nvPr/>
        </p:nvSpPr>
        <p:spPr>
          <a:xfrm>
            <a:off x="579444" y="4815412"/>
            <a:ext cx="2098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There is still an MST extending the new set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879A0-63F4-AD47-BCFF-885DCCAA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Hooray!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greedy choices </a:t>
            </a:r>
            <a:r>
              <a:rPr lang="en-US" b="1" dirty="0"/>
              <a:t>don’t rule out success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enough </a:t>
            </a:r>
            <a:r>
              <a:rPr lang="en-US" dirty="0">
                <a:solidFill>
                  <a:schemeClr val="accent4"/>
                </a:solidFill>
              </a:rPr>
              <a:t>(along with an argument by induction) </a:t>
            </a:r>
            <a:r>
              <a:rPr lang="en-US" dirty="0"/>
              <a:t>to guarantee correctness of </a:t>
            </a:r>
            <a:r>
              <a:rPr lang="en-US" dirty="0" err="1"/>
              <a:t>Kruskal’s</a:t>
            </a:r>
            <a:r>
              <a:rPr lang="en-US" dirty="0"/>
              <a:t>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2348C-3A51-2B49-9DCE-ED159230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370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04" y="-60536"/>
            <a:ext cx="7886700" cy="1325563"/>
          </a:xfrm>
        </p:spPr>
        <p:txBody>
          <a:bodyPr/>
          <a:lstStyle/>
          <a:p>
            <a:r>
              <a:rPr lang="en-US" dirty="0"/>
              <a:t>Formally(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1" y="1207477"/>
            <a:ext cx="7886700" cy="52273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</a:t>
            </a:r>
            <a:r>
              <a:rPr lang="en-US" dirty="0" err="1">
                <a:solidFill>
                  <a:schemeClr val="accent4"/>
                </a:solidFill>
              </a:rPr>
              <a:t>t’th</a:t>
            </a:r>
            <a:r>
              <a:rPr lang="en-US" dirty="0">
                <a:solidFill>
                  <a:schemeClr val="accent4"/>
                </a:solidFill>
              </a:rPr>
              <a:t> edge, there exists an MST with the edges added so far.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the beginning, with no edges added, there exists an MST containing all the (zero) edges added so far. </a:t>
            </a:r>
            <a:r>
              <a:rPr lang="en-US" b="1" dirty="0">
                <a:solidFill>
                  <a:schemeClr val="accent4"/>
                </a:solidFill>
              </a:rPr>
              <a:t>YEP.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 inductive hypothesis holds for t (aka, the choices so far are safe), then it holds for t+1 (aka, the next edge we add is safe).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That’s what we just showed.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n-1’st edge, there exists an MST with the edges added so far.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this point , we have a spanning tree, so it better be a minimum spanning tree.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1446" y="105508"/>
            <a:ext cx="2110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07B1A"/>
                </a:solidFill>
              </a:rPr>
              <a:t>This is exactly the same slide that we had for Prim’s algorithm.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5CA9E-A487-5045-967B-F0957BBD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CACBB-5577-D84D-9503-AE18939CBAB4}"/>
              </a:ext>
            </a:extLst>
          </p:cNvPr>
          <p:cNvSpPr txBox="1"/>
          <p:nvPr/>
        </p:nvSpPr>
        <p:spPr>
          <a:xfrm>
            <a:off x="4467828" y="105508"/>
            <a:ext cx="2413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6585636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2"/>
            <a:r>
              <a:rPr lang="en-US" sz="3200" b="1" dirty="0">
                <a:solidFill>
                  <a:srgbClr val="F07B1A"/>
                </a:solidFill>
              </a:rPr>
              <a:t>Using a union-find data structure!</a:t>
            </a:r>
          </a:p>
          <a:p>
            <a:pPr lvl="2"/>
            <a:endParaRPr lang="en-US" sz="2800" dirty="0">
              <a:solidFill>
                <a:srgbClr val="F07B1A"/>
              </a:solidFill>
            </a:endParaRPr>
          </a:p>
          <a:p>
            <a:pPr lvl="2"/>
            <a:endParaRPr lang="en-US" sz="3200" b="1" dirty="0">
              <a:solidFill>
                <a:srgbClr val="F07B1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1065-1BDB-0946-BD72-C28DDF49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137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6058" cy="4351338"/>
          </a:xfrm>
        </p:spPr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 greedily grows a forest</a:t>
            </a:r>
          </a:p>
          <a:p>
            <a:r>
              <a:rPr lang="en-US" dirty="0"/>
              <a:t>It finds a Minimum Spanning Tree in time O(</a:t>
            </a:r>
            <a:r>
              <a:rPr lang="en-US" dirty="0" err="1"/>
              <a:t>mlog</a:t>
            </a:r>
            <a:r>
              <a:rPr lang="en-US" dirty="0"/>
              <a:t>(n))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we implement it with a Union-Find data structure</a:t>
            </a:r>
          </a:p>
          <a:p>
            <a:pPr lvl="1"/>
            <a:r>
              <a:rPr lang="en-US" sz="1800" dirty="0">
                <a:solidFill>
                  <a:schemeClr val="accent4"/>
                </a:solidFill>
              </a:rPr>
              <a:t>if the edge weights are reasonably-sized integers and we ignore the inverse Ackerman function, basically O(m) in practice.</a:t>
            </a:r>
          </a:p>
          <a:p>
            <a:endParaRPr lang="en-US" dirty="0"/>
          </a:p>
          <a:p>
            <a:r>
              <a:rPr lang="en-US" dirty="0"/>
              <a:t>To prove it worked, we followed the same recipe for greedy algorithms we saw last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that, at every step, we </a:t>
            </a:r>
            <a:r>
              <a:rPr lang="en-US" b="1" dirty="0">
                <a:solidFill>
                  <a:schemeClr val="accent4"/>
                </a:solidFill>
              </a:rPr>
              <a:t>don’t rule out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7CEA5-6630-6D46-8902-0FD020A2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aside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F6E6C"/>
                </a:solidFill>
              </a:rPr>
              <a:t>for a discussion of cuts in graphs!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F907B-4269-0E47-A1A9-B8B78CB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21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7494" cy="4351338"/>
          </a:xfrm>
        </p:spPr>
        <p:txBody>
          <a:bodyPr/>
          <a:lstStyle/>
          <a:p>
            <a:r>
              <a:rPr lang="en-US" dirty="0"/>
              <a:t>Prim: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Grows a tree.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with a red-black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O(m + 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 with a Fibonacci heap</a:t>
            </a:r>
          </a:p>
          <a:p>
            <a:r>
              <a:rPr lang="en-US" dirty="0" err="1"/>
              <a:t>Kruskal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Grows a forest.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with a union-find data structure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can do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r>
              <a:rPr lang="en-US" dirty="0">
                <a:solidFill>
                  <a:schemeClr val="accent4"/>
                </a:solidFill>
              </a:rPr>
              <a:t> on the weights, morally “O(m)”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6594" y="1690689"/>
            <a:ext cx="286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07B1A"/>
                </a:solidFill>
              </a:rPr>
              <a:t>Prim might be a better idea on dense graphs if you can’t </a:t>
            </a:r>
            <a:r>
              <a:rPr lang="en-US" dirty="0" err="1">
                <a:solidFill>
                  <a:srgbClr val="F07B1A"/>
                </a:solidFill>
              </a:rPr>
              <a:t>radixSort</a:t>
            </a:r>
            <a:r>
              <a:rPr lang="en-US" dirty="0">
                <a:solidFill>
                  <a:srgbClr val="F07B1A"/>
                </a:solidFill>
              </a:rPr>
              <a:t> edge weights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4708" y="5343483"/>
            <a:ext cx="307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07B1A"/>
                </a:solidFill>
              </a:rPr>
              <a:t>Kruskal</a:t>
            </a:r>
            <a:r>
              <a:rPr lang="en-US" dirty="0">
                <a:solidFill>
                  <a:srgbClr val="F07B1A"/>
                </a:solidFill>
              </a:rPr>
              <a:t> might be a better idea on sparse graphs if you can </a:t>
            </a:r>
            <a:r>
              <a:rPr lang="en-US" dirty="0" err="1">
                <a:solidFill>
                  <a:srgbClr val="F07B1A"/>
                </a:solidFill>
              </a:rPr>
              <a:t>radixSort</a:t>
            </a:r>
            <a:r>
              <a:rPr lang="en-US" dirty="0">
                <a:solidFill>
                  <a:srgbClr val="F07B1A"/>
                </a:solidFill>
              </a:rPr>
              <a:t> edge weights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62EF-8508-1948-BBC5-F181FB7B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54" y="-135112"/>
            <a:ext cx="7886700" cy="1325563"/>
          </a:xfrm>
        </p:spPr>
        <p:txBody>
          <a:bodyPr/>
          <a:lstStyle/>
          <a:p>
            <a:r>
              <a:rPr lang="en-US" dirty="0"/>
              <a:t>Both Prim and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54" y="1070979"/>
            <a:ext cx="8061436" cy="4351338"/>
          </a:xfrm>
        </p:spPr>
        <p:txBody>
          <a:bodyPr/>
          <a:lstStyle/>
          <a:p>
            <a:r>
              <a:rPr lang="en-US" dirty="0"/>
              <a:t>Greedy algorithms for MST.</a:t>
            </a:r>
          </a:p>
          <a:p>
            <a:r>
              <a:rPr lang="en-US" dirty="0"/>
              <a:t>Similar reasoning: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substructure: subgraphs generated by cuts.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way to make safe choices is to choose light edges crossing the cut.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F5B68-9100-B44C-AC85-F079AC06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do better?</a:t>
            </a:r>
            <a:br>
              <a:rPr lang="en-US" dirty="0"/>
            </a:br>
            <a:r>
              <a:rPr lang="en-US" sz="2700" dirty="0"/>
              <a:t>State-of-the-art MST on connected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796704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Karger-Klein-</a:t>
                </a:r>
                <a:r>
                  <a:rPr lang="en-US" dirty="0" err="1">
                    <a:solidFill>
                      <a:schemeClr val="tx1"/>
                    </a:solidFill>
                  </a:rPr>
                  <a:t>Tarjan</a:t>
                </a:r>
                <a:r>
                  <a:rPr lang="en-US" dirty="0">
                    <a:solidFill>
                      <a:schemeClr val="tx1"/>
                    </a:solidFill>
                  </a:rPr>
                  <a:t> 1995: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O(m) time randomized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Chazelle 2000:                 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O(m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) time deterministic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Pettie-Ramachandran 2002: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4"/>
                    </a:solidFill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time deterministic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796704" cy="4351338"/>
              </a:xfrm>
              <a:blipFill rotWithShape="0">
                <a:blip r:embed="rId2"/>
                <a:stretch>
                  <a:fillRect l="-124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35015" y="4161920"/>
            <a:ext cx="397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The optimal number of comparisons you need to solve the problem, whatever that is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endParaRPr lang="en-US" sz="20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37346" y="5354107"/>
                <a:ext cx="30714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07B1A"/>
                    </a:solidFill>
                  </a:rPr>
                  <a:t>What is this number?</a:t>
                </a:r>
              </a:p>
              <a:p>
                <a:r>
                  <a:rPr lang="en-US" dirty="0">
                    <a:solidFill>
                      <a:srgbClr val="F07B1A"/>
                    </a:solidFill>
                  </a:rPr>
                  <a:t>Do we need that silly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07B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07B1A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F07B1A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dirty="0">
                  <a:solidFill>
                    <a:srgbClr val="F07B1A"/>
                  </a:solidFill>
                </a:endParaRPr>
              </a:p>
              <a:p>
                <a:r>
                  <a:rPr lang="en-US" dirty="0">
                    <a:solidFill>
                      <a:srgbClr val="F07B1A"/>
                    </a:solidFill>
                  </a:rPr>
                  <a:t>Open questions!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46" y="5354107"/>
                <a:ext cx="3071446" cy="923330"/>
              </a:xfrm>
              <a:prstGeom prst="rect">
                <a:avLst/>
              </a:prstGeom>
              <a:blipFill>
                <a:blip r:embed="rId3"/>
                <a:stretch>
                  <a:fillRect l="-1646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12B0-2274-C245-9C94-FDCA5818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algorithms for Minimum Spanning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Prim’s algorithm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Kruskal’s</a:t>
            </a:r>
            <a:r>
              <a:rPr lang="en-US" dirty="0">
                <a:solidFill>
                  <a:schemeClr val="accent4"/>
                </a:solidFill>
              </a:rPr>
              <a:t> algorithm</a:t>
            </a:r>
          </a:p>
          <a:p>
            <a:pPr lvl="1"/>
            <a:endParaRPr lang="en-US" dirty="0"/>
          </a:p>
          <a:p>
            <a:r>
              <a:rPr lang="en-US" dirty="0"/>
              <a:t>Both are (more) examples of </a:t>
            </a:r>
            <a:r>
              <a:rPr lang="en-US" dirty="0">
                <a:solidFill>
                  <a:srgbClr val="DB6491"/>
                </a:solidFill>
              </a:rPr>
              <a:t>greedy algorithms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Make a </a:t>
            </a:r>
            <a:r>
              <a:rPr lang="en-US" b="1" dirty="0">
                <a:solidFill>
                  <a:schemeClr val="accent4"/>
                </a:solidFill>
              </a:rPr>
              <a:t>series of choices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 at each step, your choice </a:t>
            </a:r>
            <a:r>
              <a:rPr lang="en-US" b="1" dirty="0">
                <a:solidFill>
                  <a:schemeClr val="accent4"/>
                </a:solidFill>
              </a:rPr>
              <a:t>does not rule out success.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of the day, you haven’t ruled out success, so </a:t>
            </a:r>
            <a:r>
              <a:rPr lang="en-US" b="1" dirty="0">
                <a:solidFill>
                  <a:schemeClr val="accent4"/>
                </a:solidFill>
              </a:rPr>
              <a:t>you must be successful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3A04F-11CC-A947-9FDA-42F7DF6F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cuts … and max flows!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Pre-lecture exercise: routing on rickety bridges!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E5A3-0EC8-2B44-B837-5648328E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BA44C7-F6CD-5145-95D8-955A86A0F283}"/>
              </a:ext>
            </a:extLst>
          </p:cNvPr>
          <p:cNvSpPr txBox="1">
            <a:spLocks/>
          </p:cNvSpPr>
          <p:nvPr/>
        </p:nvSpPr>
        <p:spPr>
          <a:xfrm>
            <a:off x="628650" y="28967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05B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189936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78867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F6E6C"/>
                </a:solidFill>
              </a:rPr>
              <a:t>cut</a:t>
            </a:r>
            <a:r>
              <a:rPr lang="en-US" dirty="0"/>
              <a:t> is a partition of the vertices into two parts: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04800" y="1849325"/>
            <a:ext cx="8569569" cy="3057005"/>
          </a:xfrm>
          <a:custGeom>
            <a:avLst/>
            <a:gdLst>
              <a:gd name="connsiteX0" fmla="*/ 8569569 w 8569569"/>
              <a:gd name="connsiteY0" fmla="*/ 2992306 h 3057005"/>
              <a:gd name="connsiteX1" fmla="*/ 7795846 w 8569569"/>
              <a:gd name="connsiteY1" fmla="*/ 2968860 h 3057005"/>
              <a:gd name="connsiteX2" fmla="*/ 5943600 w 8569569"/>
              <a:gd name="connsiteY2" fmla="*/ 2136521 h 3057005"/>
              <a:gd name="connsiteX3" fmla="*/ 4783015 w 8569569"/>
              <a:gd name="connsiteY3" fmla="*/ 167044 h 3057005"/>
              <a:gd name="connsiteX4" fmla="*/ 3751385 w 8569569"/>
              <a:gd name="connsiteY4" fmla="*/ 342890 h 3057005"/>
              <a:gd name="connsiteX5" fmla="*/ 1500554 w 8569569"/>
              <a:gd name="connsiteY5" fmla="*/ 2242029 h 3057005"/>
              <a:gd name="connsiteX6" fmla="*/ 0 w 8569569"/>
              <a:gd name="connsiteY6" fmla="*/ 2910244 h 30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569" h="3057005">
                <a:moveTo>
                  <a:pt x="8569569" y="2992306"/>
                </a:moveTo>
                <a:cubicBezTo>
                  <a:pt x="8401538" y="3051898"/>
                  <a:pt x="8233507" y="3111491"/>
                  <a:pt x="7795846" y="2968860"/>
                </a:cubicBezTo>
                <a:cubicBezTo>
                  <a:pt x="7358185" y="2826229"/>
                  <a:pt x="6445738" y="2603490"/>
                  <a:pt x="5943600" y="2136521"/>
                </a:cubicBezTo>
                <a:cubicBezTo>
                  <a:pt x="5441461" y="1669552"/>
                  <a:pt x="5148384" y="465982"/>
                  <a:pt x="4783015" y="167044"/>
                </a:cubicBezTo>
                <a:cubicBezTo>
                  <a:pt x="4417646" y="-131895"/>
                  <a:pt x="4298462" y="-2941"/>
                  <a:pt x="3751385" y="342890"/>
                </a:cubicBezTo>
                <a:cubicBezTo>
                  <a:pt x="3204308" y="688721"/>
                  <a:pt x="2125785" y="1814137"/>
                  <a:pt x="1500554" y="2242029"/>
                </a:cubicBezTo>
                <a:cubicBezTo>
                  <a:pt x="875323" y="2669921"/>
                  <a:pt x="437661" y="2790082"/>
                  <a:pt x="0" y="2910244"/>
                </a:cubicBezTo>
              </a:path>
            </a:pathLst>
          </a:custGeom>
          <a:noFill/>
          <a:ln w="539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39042" y="6021118"/>
            <a:ext cx="639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This is the cut </a:t>
            </a:r>
            <a:r>
              <a:rPr lang="en-US" sz="2800" b="1" dirty="0">
                <a:solidFill>
                  <a:srgbClr val="CF6E6C"/>
                </a:solidFill>
              </a:rPr>
              <a:t>“{A,B,D,E} and {C,I,H,G,F}”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7802614" y="4202301"/>
            <a:ext cx="1493052" cy="1288040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473134A1-784F-264B-A4A4-65495F9E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8349314" cy="4351338"/>
          </a:xfrm>
        </p:spPr>
        <p:txBody>
          <a:bodyPr/>
          <a:lstStyle/>
          <a:p>
            <a:r>
              <a:rPr lang="en-US" dirty="0"/>
              <a:t>One or both of the two parts might be disconnected.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3508" y="6173369"/>
            <a:ext cx="639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This is the cut </a:t>
            </a:r>
            <a:r>
              <a:rPr lang="en-US" sz="2800" b="1" dirty="0">
                <a:solidFill>
                  <a:srgbClr val="CF6E6C"/>
                </a:solidFill>
              </a:rPr>
              <a:t>“{B,C,E,G,H} and {A,D,I,F}”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7930944" y="4203031"/>
            <a:ext cx="976848" cy="842716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7308192" y="3104058"/>
            <a:ext cx="1263611" cy="1554127"/>
          </a:xfrm>
          <a:custGeom>
            <a:avLst/>
            <a:gdLst>
              <a:gd name="connsiteX0" fmla="*/ 713590 w 1263611"/>
              <a:gd name="connsiteY0" fmla="*/ 13215 h 1554127"/>
              <a:gd name="connsiteX1" fmla="*/ 20863 w 1263611"/>
              <a:gd name="connsiteY1" fmla="*/ 761360 h 1554127"/>
              <a:gd name="connsiteX2" fmla="*/ 270244 w 1263611"/>
              <a:gd name="connsiteY2" fmla="*/ 1523360 h 1554127"/>
              <a:gd name="connsiteX3" fmla="*/ 1170790 w 1263611"/>
              <a:gd name="connsiteY3" fmla="*/ 1301687 h 1554127"/>
              <a:gd name="connsiteX4" fmla="*/ 1184644 w 1263611"/>
              <a:gd name="connsiteY4" fmla="*/ 359578 h 1554127"/>
              <a:gd name="connsiteX5" fmla="*/ 713590 w 1263611"/>
              <a:gd name="connsiteY5" fmla="*/ 13215 h 1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611" h="1554127">
                <a:moveTo>
                  <a:pt x="713590" y="13215"/>
                </a:moveTo>
                <a:cubicBezTo>
                  <a:pt x="519627" y="80179"/>
                  <a:pt x="94754" y="509669"/>
                  <a:pt x="20863" y="761360"/>
                </a:cubicBezTo>
                <a:cubicBezTo>
                  <a:pt x="-53028" y="1013051"/>
                  <a:pt x="78589" y="1433305"/>
                  <a:pt x="270244" y="1523360"/>
                </a:cubicBezTo>
                <a:cubicBezTo>
                  <a:pt x="461899" y="1613415"/>
                  <a:pt x="1018390" y="1495651"/>
                  <a:pt x="1170790" y="1301687"/>
                </a:cubicBezTo>
                <a:cubicBezTo>
                  <a:pt x="1323190" y="1107723"/>
                  <a:pt x="1258535" y="574323"/>
                  <a:pt x="1184644" y="359578"/>
                </a:cubicBezTo>
                <a:cubicBezTo>
                  <a:pt x="1110753" y="144833"/>
                  <a:pt x="907553" y="-53749"/>
                  <a:pt x="713590" y="13215"/>
                </a:cubicBezTo>
                <a:close/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004561" y="1790414"/>
            <a:ext cx="3220949" cy="4246671"/>
          </a:xfrm>
          <a:custGeom>
            <a:avLst/>
            <a:gdLst>
              <a:gd name="connsiteX0" fmla="*/ 2858384 w 3220949"/>
              <a:gd name="connsiteY0" fmla="*/ 204641 h 4246671"/>
              <a:gd name="connsiteX1" fmla="*/ 3218603 w 3220949"/>
              <a:gd name="connsiteY1" fmla="*/ 786531 h 4246671"/>
              <a:gd name="connsiteX2" fmla="*/ 2830675 w 3220949"/>
              <a:gd name="connsiteY2" fmla="*/ 1354568 h 4246671"/>
              <a:gd name="connsiteX3" fmla="*/ 1916275 w 3220949"/>
              <a:gd name="connsiteY3" fmla="*/ 980495 h 4246671"/>
              <a:gd name="connsiteX4" fmla="*/ 1375948 w 3220949"/>
              <a:gd name="connsiteY4" fmla="*/ 1576241 h 4246671"/>
              <a:gd name="connsiteX5" fmla="*/ 1029584 w 3220949"/>
              <a:gd name="connsiteY5" fmla="*/ 2573768 h 4246671"/>
              <a:gd name="connsiteX6" fmla="*/ 1140421 w 3220949"/>
              <a:gd name="connsiteY6" fmla="*/ 3266495 h 4246671"/>
              <a:gd name="connsiteX7" fmla="*/ 1791584 w 3220949"/>
              <a:gd name="connsiteY7" fmla="*/ 3058677 h 4246671"/>
              <a:gd name="connsiteX8" fmla="*/ 2678275 w 3220949"/>
              <a:gd name="connsiteY8" fmla="*/ 3114095 h 4246671"/>
              <a:gd name="connsiteX9" fmla="*/ 3107766 w 3220949"/>
              <a:gd name="connsiteY9" fmla="*/ 3571295 h 4246671"/>
              <a:gd name="connsiteX10" fmla="*/ 2262639 w 3220949"/>
              <a:gd name="connsiteY10" fmla="*/ 4236313 h 4246671"/>
              <a:gd name="connsiteX11" fmla="*/ 1126566 w 3220949"/>
              <a:gd name="connsiteY11" fmla="*/ 3986931 h 4246671"/>
              <a:gd name="connsiteX12" fmla="*/ 447694 w 3220949"/>
              <a:gd name="connsiteY12" fmla="*/ 4125477 h 4246671"/>
              <a:gd name="connsiteX13" fmla="*/ 129039 w 3220949"/>
              <a:gd name="connsiteY13" fmla="*/ 3612859 h 4246671"/>
              <a:gd name="connsiteX14" fmla="*/ 503112 w 3220949"/>
              <a:gd name="connsiteY14" fmla="*/ 2019586 h 4246671"/>
              <a:gd name="connsiteX15" fmla="*/ 4348 w 3220949"/>
              <a:gd name="connsiteY15" fmla="*/ 481731 h 4246671"/>
              <a:gd name="connsiteX16" fmla="*/ 849475 w 3220949"/>
              <a:gd name="connsiteY16" fmla="*/ 10677 h 4246671"/>
              <a:gd name="connsiteX17" fmla="*/ 2858384 w 3220949"/>
              <a:gd name="connsiteY17" fmla="*/ 204641 h 424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20949" h="4246671">
                <a:moveTo>
                  <a:pt x="2858384" y="204641"/>
                </a:moveTo>
                <a:cubicBezTo>
                  <a:pt x="3253239" y="333950"/>
                  <a:pt x="3223221" y="594877"/>
                  <a:pt x="3218603" y="786531"/>
                </a:cubicBezTo>
                <a:cubicBezTo>
                  <a:pt x="3213985" y="978186"/>
                  <a:pt x="3047730" y="1322241"/>
                  <a:pt x="2830675" y="1354568"/>
                </a:cubicBezTo>
                <a:cubicBezTo>
                  <a:pt x="2613620" y="1386895"/>
                  <a:pt x="2158729" y="943550"/>
                  <a:pt x="1916275" y="980495"/>
                </a:cubicBezTo>
                <a:cubicBezTo>
                  <a:pt x="1673821" y="1017440"/>
                  <a:pt x="1523730" y="1310696"/>
                  <a:pt x="1375948" y="1576241"/>
                </a:cubicBezTo>
                <a:cubicBezTo>
                  <a:pt x="1228166" y="1841786"/>
                  <a:pt x="1068838" y="2292059"/>
                  <a:pt x="1029584" y="2573768"/>
                </a:cubicBezTo>
                <a:cubicBezTo>
                  <a:pt x="990330" y="2855477"/>
                  <a:pt x="1013421" y="3185677"/>
                  <a:pt x="1140421" y="3266495"/>
                </a:cubicBezTo>
                <a:cubicBezTo>
                  <a:pt x="1267421" y="3347313"/>
                  <a:pt x="1535275" y="3084077"/>
                  <a:pt x="1791584" y="3058677"/>
                </a:cubicBezTo>
                <a:cubicBezTo>
                  <a:pt x="2047893" y="3033277"/>
                  <a:pt x="2458911" y="3028659"/>
                  <a:pt x="2678275" y="3114095"/>
                </a:cubicBezTo>
                <a:cubicBezTo>
                  <a:pt x="2897639" y="3199531"/>
                  <a:pt x="3177039" y="3384259"/>
                  <a:pt x="3107766" y="3571295"/>
                </a:cubicBezTo>
                <a:cubicBezTo>
                  <a:pt x="3038493" y="3758331"/>
                  <a:pt x="2592839" y="4167040"/>
                  <a:pt x="2262639" y="4236313"/>
                </a:cubicBezTo>
                <a:cubicBezTo>
                  <a:pt x="1932439" y="4305586"/>
                  <a:pt x="1429057" y="4005404"/>
                  <a:pt x="1126566" y="3986931"/>
                </a:cubicBezTo>
                <a:cubicBezTo>
                  <a:pt x="824075" y="3968458"/>
                  <a:pt x="613948" y="4187822"/>
                  <a:pt x="447694" y="4125477"/>
                </a:cubicBezTo>
                <a:cubicBezTo>
                  <a:pt x="281439" y="4063132"/>
                  <a:pt x="119803" y="3963841"/>
                  <a:pt x="129039" y="3612859"/>
                </a:cubicBezTo>
                <a:cubicBezTo>
                  <a:pt x="138275" y="3261877"/>
                  <a:pt x="523894" y="2541441"/>
                  <a:pt x="503112" y="2019586"/>
                </a:cubicBezTo>
                <a:cubicBezTo>
                  <a:pt x="482330" y="1497731"/>
                  <a:pt x="-53379" y="816549"/>
                  <a:pt x="4348" y="481731"/>
                </a:cubicBezTo>
                <a:cubicBezTo>
                  <a:pt x="62075" y="146913"/>
                  <a:pt x="373802" y="56859"/>
                  <a:pt x="849475" y="10677"/>
                </a:cubicBezTo>
                <a:cubicBezTo>
                  <a:pt x="1325148" y="-35505"/>
                  <a:pt x="2463529" y="75332"/>
                  <a:pt x="2858384" y="204641"/>
                </a:cubicBezTo>
                <a:close/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4167059" y="1487445"/>
            <a:ext cx="976848" cy="842716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8895C2E-6DF8-0B40-867A-B7F2EB85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8349314" cy="4351338"/>
          </a:xfrm>
        </p:spPr>
        <p:txBody>
          <a:bodyPr/>
          <a:lstStyle/>
          <a:p>
            <a:r>
              <a:rPr lang="en-US" dirty="0"/>
              <a:t>This is </a:t>
            </a:r>
            <a:r>
              <a:rPr lang="en-US" b="1" i="1" dirty="0"/>
              <a:t>not</a:t>
            </a:r>
            <a:r>
              <a:rPr lang="en-US" dirty="0"/>
              <a:t> a cut.  Cuts are partitions of vertices.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453" flipH="1">
            <a:off x="7015210" y="5084232"/>
            <a:ext cx="976848" cy="842716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8895C2E-6DF8-0B40-867A-B7F2EB85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15</a:t>
            </a:fld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9FDAFE6-6589-7C48-9B49-8344C56DD623}"/>
              </a:ext>
            </a:extLst>
          </p:cNvPr>
          <p:cNvSpPr/>
          <p:nvPr/>
        </p:nvSpPr>
        <p:spPr>
          <a:xfrm>
            <a:off x="6061005" y="4462143"/>
            <a:ext cx="1158678" cy="853011"/>
          </a:xfrm>
          <a:custGeom>
            <a:avLst/>
            <a:gdLst>
              <a:gd name="connsiteX0" fmla="*/ 1386673 w 1386673"/>
              <a:gd name="connsiteY0" fmla="*/ 934497 h 934497"/>
              <a:gd name="connsiteX1" fmla="*/ 864159 w 1386673"/>
              <a:gd name="connsiteY1" fmla="*/ 341644 h 934497"/>
              <a:gd name="connsiteX2" fmla="*/ 0 w 1386673"/>
              <a:gd name="connsiteY2" fmla="*/ 0 h 93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673" h="934497">
                <a:moveTo>
                  <a:pt x="1386673" y="934497"/>
                </a:moveTo>
                <a:cubicBezTo>
                  <a:pt x="1240972" y="715945"/>
                  <a:pt x="1095271" y="497393"/>
                  <a:pt x="864159" y="341644"/>
                </a:cubicBezTo>
                <a:cubicBezTo>
                  <a:pt x="633047" y="185895"/>
                  <a:pt x="316523" y="92947"/>
                  <a:pt x="0" y="0"/>
                </a:cubicBezTo>
              </a:path>
            </a:pathLst>
          </a:custGeom>
          <a:noFill/>
          <a:ln w="38100">
            <a:solidFill>
              <a:srgbClr val="CF6E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1" y="153738"/>
            <a:ext cx="7886700" cy="680618"/>
          </a:xfrm>
        </p:spPr>
        <p:txBody>
          <a:bodyPr>
            <a:normAutofit fontScale="90000"/>
          </a:bodyPr>
          <a:lstStyle/>
          <a:p>
            <a:r>
              <a:rPr lang="en-US" dirty="0"/>
              <a:t>Let S be a set of edges in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4" y="981619"/>
            <a:ext cx="8228135" cy="1424948"/>
          </a:xfrm>
        </p:spPr>
        <p:txBody>
          <a:bodyPr>
            <a:normAutofit/>
          </a:bodyPr>
          <a:lstStyle/>
          <a:p>
            <a:r>
              <a:rPr lang="en-US" dirty="0"/>
              <a:t>We say a cut </a:t>
            </a:r>
            <a:r>
              <a:rPr lang="en-US" b="1" dirty="0"/>
              <a:t>respects</a:t>
            </a:r>
            <a:r>
              <a:rPr lang="en-US" dirty="0"/>
              <a:t> S if no edges in S cross the cut.</a:t>
            </a:r>
          </a:p>
          <a:p>
            <a:r>
              <a:rPr lang="en-US" dirty="0"/>
              <a:t>An edge crossing a cut is called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light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if it has the smallest weight of any edge crossing the cut. 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91904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919041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91904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4349256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4349256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4349256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735778" y="3399342"/>
            <a:ext cx="1442629" cy="2450814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18185" y="3200395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576301" y="3399342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576301" y="4829557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377354" y="3481749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891716" y="4829557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829908" y="6049103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692769" y="3399342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01108" y="3200395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237905" y="3399342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237905" y="4829557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01108" y="6049103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18701" y="4829557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29555" y="313662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344176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528369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433425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404189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561932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7312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558133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50869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507219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524127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19754" y="3481749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409241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73338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354864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04800" y="2517536"/>
            <a:ext cx="8569569" cy="3057005"/>
          </a:xfrm>
          <a:custGeom>
            <a:avLst/>
            <a:gdLst>
              <a:gd name="connsiteX0" fmla="*/ 8569569 w 8569569"/>
              <a:gd name="connsiteY0" fmla="*/ 2992306 h 3057005"/>
              <a:gd name="connsiteX1" fmla="*/ 7795846 w 8569569"/>
              <a:gd name="connsiteY1" fmla="*/ 2968860 h 3057005"/>
              <a:gd name="connsiteX2" fmla="*/ 5943600 w 8569569"/>
              <a:gd name="connsiteY2" fmla="*/ 2136521 h 3057005"/>
              <a:gd name="connsiteX3" fmla="*/ 4783015 w 8569569"/>
              <a:gd name="connsiteY3" fmla="*/ 167044 h 3057005"/>
              <a:gd name="connsiteX4" fmla="*/ 3751385 w 8569569"/>
              <a:gd name="connsiteY4" fmla="*/ 342890 h 3057005"/>
              <a:gd name="connsiteX5" fmla="*/ 1500554 w 8569569"/>
              <a:gd name="connsiteY5" fmla="*/ 2242029 h 3057005"/>
              <a:gd name="connsiteX6" fmla="*/ 0 w 8569569"/>
              <a:gd name="connsiteY6" fmla="*/ 2910244 h 30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569" h="3057005">
                <a:moveTo>
                  <a:pt x="8569569" y="2992306"/>
                </a:moveTo>
                <a:cubicBezTo>
                  <a:pt x="8401538" y="3051898"/>
                  <a:pt x="8233507" y="3111491"/>
                  <a:pt x="7795846" y="2968860"/>
                </a:cubicBezTo>
                <a:cubicBezTo>
                  <a:pt x="7358185" y="2826229"/>
                  <a:pt x="6445738" y="2603490"/>
                  <a:pt x="5943600" y="2136521"/>
                </a:cubicBezTo>
                <a:cubicBezTo>
                  <a:pt x="5441461" y="1669552"/>
                  <a:pt x="5148384" y="465982"/>
                  <a:pt x="4783015" y="167044"/>
                </a:cubicBezTo>
                <a:cubicBezTo>
                  <a:pt x="4417646" y="-131895"/>
                  <a:pt x="4298462" y="-2941"/>
                  <a:pt x="3751385" y="342890"/>
                </a:cubicBezTo>
                <a:cubicBezTo>
                  <a:pt x="3204308" y="688721"/>
                  <a:pt x="2125785" y="1814137"/>
                  <a:pt x="1500554" y="2242029"/>
                </a:cubicBezTo>
                <a:cubicBezTo>
                  <a:pt x="875323" y="2669921"/>
                  <a:pt x="437661" y="2790082"/>
                  <a:pt x="0" y="2910244"/>
                </a:cubicBezTo>
              </a:path>
            </a:pathLst>
          </a:custGeom>
          <a:noFill/>
          <a:ln w="539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67200" y="6362630"/>
            <a:ext cx="40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 is the set of  </a:t>
            </a:r>
            <a:r>
              <a:rPr lang="en-US" sz="2400" b="1" dirty="0">
                <a:solidFill>
                  <a:schemeClr val="accent6"/>
                </a:solidFill>
              </a:rPr>
              <a:t>thick orange </a:t>
            </a:r>
            <a:r>
              <a:rPr lang="en-US" dirty="0">
                <a:solidFill>
                  <a:schemeClr val="accent6"/>
                </a:solidFill>
              </a:rPr>
              <a:t>edges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5F9518AE-CC1F-F240-BC89-AC67A54A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1" y="153738"/>
            <a:ext cx="7886700" cy="680618"/>
          </a:xfrm>
        </p:spPr>
        <p:txBody>
          <a:bodyPr>
            <a:normAutofit fontScale="90000"/>
          </a:bodyPr>
          <a:lstStyle/>
          <a:p>
            <a:r>
              <a:rPr lang="en-US" dirty="0"/>
              <a:t>Let S be a set of edges in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4" y="981619"/>
            <a:ext cx="8228135" cy="1424948"/>
          </a:xfrm>
        </p:spPr>
        <p:txBody>
          <a:bodyPr>
            <a:normAutofit/>
          </a:bodyPr>
          <a:lstStyle/>
          <a:p>
            <a:r>
              <a:rPr lang="en-US" dirty="0"/>
              <a:t>We say a cut </a:t>
            </a:r>
            <a:r>
              <a:rPr lang="en-US" b="1" dirty="0"/>
              <a:t>respects</a:t>
            </a:r>
            <a:r>
              <a:rPr lang="en-US" dirty="0"/>
              <a:t> S if no edges in S cross the cut.</a:t>
            </a:r>
          </a:p>
          <a:p>
            <a:r>
              <a:rPr lang="en-US" dirty="0"/>
              <a:t>An edge crossing a cut is called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light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if it has the smallest weight of any edge crossing the cut.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04800" y="2517536"/>
            <a:ext cx="8569569" cy="4306759"/>
            <a:chOff x="304800" y="2517536"/>
            <a:chExt cx="8569569" cy="4306759"/>
          </a:xfrm>
        </p:grpSpPr>
        <p:sp>
          <p:nvSpPr>
            <p:cNvPr id="4" name="Oval 3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9" idx="5"/>
              <a:endCxn id="14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8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6" idx="1"/>
              <a:endCxn id="8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6" idx="3"/>
              <a:endCxn id="14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4"/>
              <a:endCxn id="14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5"/>
              <a:endCxn id="13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6"/>
              <a:endCxn id="14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9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9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7"/>
              <a:endCxn id="10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5"/>
              <a:endCxn id="12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12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12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2" idx="0"/>
              <a:endCxn id="10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67200" y="6362630"/>
              <a:ext cx="4044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673" y="2517536"/>
              <a:ext cx="1995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5715001" y="2870832"/>
              <a:ext cx="357553" cy="187081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06577C40-D602-1F4A-BC74-31398A0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1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BBC57-8BC4-1840-A6B3-E63511A5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73117"/>
            <a:ext cx="6827710" cy="3467271"/>
            <a:chOff x="304800" y="2253158"/>
            <a:chExt cx="9071647" cy="4736268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77451" y="2253158"/>
              <a:ext cx="3798996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It’s </a:t>
              </a:r>
              <a:r>
                <a:rPr lang="en-US">
                  <a:solidFill>
                    <a:srgbClr val="EA53F1"/>
                  </a:solidFill>
                </a:rPr>
                <a:t>”safe” to add this edge!</a:t>
              </a:r>
              <a:endParaRPr lang="en-US" dirty="0">
                <a:solidFill>
                  <a:srgbClr val="EA53F1"/>
                </a:solidFill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93024"/>
              <a:ext cx="351693" cy="364888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190212" y="3307378"/>
            <a:ext cx="2215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Aka: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If we haven’t ruled out the possibility of success so far, then adding a light edge still won’t rule it out.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CB649-18E6-1349-B377-2C5513E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B6491"/>
                </a:solidFill>
              </a:rPr>
              <a:t>Greedy algorithms</a:t>
            </a:r>
          </a:p>
          <a:p>
            <a:pPr lvl="1"/>
            <a:r>
              <a:rPr lang="en-US" dirty="0"/>
              <a:t>Make a series of choices.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Choose this activity, then that one, ..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backtrack.</a:t>
            </a:r>
          </a:p>
          <a:p>
            <a:pPr lvl="1"/>
            <a:r>
              <a:rPr lang="en-US" dirty="0"/>
              <a:t>Show that, at each step, your choice does not rule out success.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At every step, there exists an optimal solution consistent with the choices we’ve made so far.</a:t>
            </a:r>
          </a:p>
          <a:p>
            <a:pPr lvl="1"/>
            <a:r>
              <a:rPr lang="en-US" dirty="0"/>
              <a:t>At the end of the day: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you’ve built only one solution,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having ruled out success, 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so your solution must be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B144E-BF4F-1B47-B2F2-7EB7EEC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rgbClr val="CF6E6C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DAADCD-08A5-F54A-BF31-F82363F5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93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ED1D328-155E-C54E-9A91-0151B2B4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If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in T, we are done.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 is an MST containing       both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 and S.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76200">
            <a:solidFill>
              <a:srgbClr val="EA53F1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ED1D328-155E-C54E-9A91-0151B2B4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18250" cy="4699855"/>
          </a:xfrm>
        </p:spPr>
        <p:txBody>
          <a:bodyPr>
            <a:normAutofit/>
          </a:bodyPr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Say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not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r>
              <a:rPr lang="en-US" dirty="0"/>
              <a:t>Note that adding          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to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  will make a cycle.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80975" cmpd="sng">
            <a:solidFill>
              <a:srgbClr val="EA5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5602" y="156167"/>
            <a:ext cx="37044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Claim: </a:t>
            </a:r>
            <a:r>
              <a:rPr lang="en-US" dirty="0">
                <a:solidFill>
                  <a:schemeClr val="accent1"/>
                </a:solidFill>
              </a:rPr>
              <a:t>Adding any additional edge to a spanning tree will create a cycle.</a:t>
            </a:r>
          </a:p>
          <a:p>
            <a:pPr algn="ctr"/>
            <a:endParaRPr lang="en-US" sz="700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Proof: </a:t>
            </a:r>
            <a:r>
              <a:rPr lang="en-US" dirty="0">
                <a:solidFill>
                  <a:schemeClr val="accent1"/>
                </a:solidFill>
              </a:rPr>
              <a:t>Both endpoints are already in the tree and connected to each other.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E417D2-48AF-4641-A36B-187B5B0A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18250" cy="5380892"/>
          </a:xfrm>
        </p:spPr>
        <p:txBody>
          <a:bodyPr>
            <a:normAutofit/>
          </a:bodyPr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Say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not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r>
              <a:rPr lang="en-US" dirty="0"/>
              <a:t>Note that adding          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to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  will make a cycle.</a:t>
            </a:r>
          </a:p>
          <a:p>
            <a:r>
              <a:rPr lang="en-US" dirty="0"/>
              <a:t>There is at least one other edge, </a:t>
            </a:r>
            <a:r>
              <a:rPr lang="en-US" b="1" dirty="0"/>
              <a:t>{</a:t>
            </a:r>
            <a:r>
              <a:rPr lang="en-US" b="1" dirty="0" err="1"/>
              <a:t>x,y</a:t>
            </a:r>
            <a:r>
              <a:rPr lang="en-US" b="1" dirty="0"/>
              <a:t>}</a:t>
            </a:r>
            <a:r>
              <a:rPr lang="en-US" dirty="0"/>
              <a:t>, in this cycle crossing the cut. 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71450" cmpd="sng">
            <a:solidFill>
              <a:srgbClr val="EA53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5602" y="156167"/>
            <a:ext cx="370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Claim: </a:t>
            </a:r>
            <a:r>
              <a:rPr lang="en-US" dirty="0">
                <a:solidFill>
                  <a:schemeClr val="accent1"/>
                </a:solidFill>
              </a:rPr>
              <a:t>Adding any additional edge to a spanning tree will create a cycle.</a:t>
            </a:r>
          </a:p>
          <a:p>
            <a:pPr algn="ctr"/>
            <a:endParaRPr lang="en-US" sz="800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Proof: </a:t>
            </a:r>
            <a:r>
              <a:rPr lang="en-US" dirty="0">
                <a:solidFill>
                  <a:schemeClr val="accent1"/>
                </a:solidFill>
              </a:rPr>
              <a:t>Both endpoints are already in the tree and connected to each other.</a:t>
            </a:r>
          </a:p>
        </p:txBody>
      </p:sp>
      <p:sp>
        <p:nvSpPr>
          <p:cNvPr id="18" name="Left Arrow 17"/>
          <p:cNvSpPr/>
          <p:nvPr/>
        </p:nvSpPr>
        <p:spPr>
          <a:xfrm rot="18168627">
            <a:off x="7043910" y="2385441"/>
            <a:ext cx="1258280" cy="433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51B4C07-8CEA-384E-96CE-C435F032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6686204" cy="5380892"/>
          </a:xfrm>
        </p:spPr>
        <p:txBody>
          <a:bodyPr>
            <a:normAutofit/>
          </a:bodyPr>
          <a:lstStyle/>
          <a:p>
            <a:r>
              <a:rPr lang="en-US" dirty="0"/>
              <a:t>Consider swapping {</a:t>
            </a:r>
            <a:r>
              <a:rPr lang="en-US" dirty="0" err="1"/>
              <a:t>u,v</a:t>
            </a:r>
            <a:r>
              <a:rPr lang="en-US" dirty="0"/>
              <a:t>} for {</a:t>
            </a:r>
            <a:r>
              <a:rPr lang="en-US" dirty="0" err="1"/>
              <a:t>x,y</a:t>
            </a:r>
            <a:r>
              <a:rPr lang="en-US" dirty="0"/>
              <a:t>}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Call the resulting tree </a:t>
            </a:r>
            <a:r>
              <a:rPr lang="en-US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8168627">
            <a:off x="7043910" y="2385441"/>
            <a:ext cx="1258280" cy="433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71450" cmpd="sng">
            <a:solidFill>
              <a:srgbClr val="EA53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9E4E66B-5A6D-E143-A162-1493B1BF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0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5432" y="2430770"/>
            <a:ext cx="489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Claim</a:t>
            </a:r>
            <a:r>
              <a:rPr lang="en-US" sz="2800" dirty="0"/>
              <a:t>: </a:t>
            </a:r>
            <a:r>
              <a:rPr lang="en-US" sz="28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800" dirty="0"/>
              <a:t>is still an MST.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is still a spanning tree (why?)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has cost at most that of </a:t>
            </a:r>
            <a:r>
              <a:rPr lang="en-US" sz="2400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because {</a:t>
            </a:r>
            <a:r>
              <a:rPr lang="en-US" sz="2000" dirty="0" err="1">
                <a:solidFill>
                  <a:schemeClr val="accent4"/>
                </a:solidFill>
              </a:rPr>
              <a:t>u,v</a:t>
            </a:r>
            <a:r>
              <a:rPr lang="en-US" sz="2000" dirty="0">
                <a:solidFill>
                  <a:schemeClr val="accent4"/>
                </a:solidFill>
              </a:rPr>
              <a:t>} was light.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 </a:t>
            </a:r>
            <a:r>
              <a:rPr lang="en-US" sz="2400" dirty="0">
                <a:solidFill>
                  <a:schemeClr val="accent4"/>
                </a:solidFill>
              </a:rPr>
              <a:t> had minimal cost.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So </a:t>
            </a:r>
            <a:r>
              <a:rPr lang="en-US" sz="24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400" dirty="0">
                <a:solidFill>
                  <a:schemeClr val="accent4"/>
                </a:solidFill>
              </a:rPr>
              <a:t>does too.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108"/>
            <a:ext cx="6428881" cy="8671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swapping {</a:t>
            </a:r>
            <a:r>
              <a:rPr lang="en-US" dirty="0" err="1"/>
              <a:t>u,v</a:t>
            </a:r>
            <a:r>
              <a:rPr lang="en-US" dirty="0"/>
              <a:t>} for {</a:t>
            </a:r>
            <a:r>
              <a:rPr lang="en-US" dirty="0" err="1"/>
              <a:t>x,y</a:t>
            </a:r>
            <a:r>
              <a:rPr lang="en-US" dirty="0"/>
              <a:t>}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>
                <a:solidFill>
                  <a:schemeClr val="accent5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Call the resulting tree </a:t>
            </a:r>
            <a:r>
              <a:rPr lang="en-US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33350" cmpd="sng">
            <a:solidFill>
              <a:srgbClr val="EA53F1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0278" y="5100220"/>
            <a:ext cx="38110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So </a:t>
            </a:r>
            <a:r>
              <a:rPr lang="en-US" sz="28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800" dirty="0"/>
              <a:t>is an MST containing S and {</a:t>
            </a:r>
            <a:r>
              <a:rPr lang="en-US" sz="2800" dirty="0" err="1"/>
              <a:t>u,v</a:t>
            </a:r>
            <a:r>
              <a:rPr lang="en-US" sz="2800" dirty="0"/>
              <a:t>}.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This is what we wanted.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799E07D-0C3E-FE47-9825-4D7F3EA7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  <p:bldP spid="20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F7D1-6241-954C-BEAA-6E6CC7E8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T’ still a spanning tree?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E55E-1EDC-AC45-8B51-21FB136F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spans because we didn’t change which vertices it touches. </a:t>
            </a:r>
            <a:r>
              <a:rPr lang="en-US" dirty="0">
                <a:solidFill>
                  <a:schemeClr val="accent4"/>
                </a:solidFill>
              </a:rPr>
              <a:t>Also need to argue that it is connected!</a:t>
            </a:r>
          </a:p>
          <a:p>
            <a:r>
              <a:rPr lang="en-US" dirty="0"/>
              <a:t>To see that it’s still a tree, note that it touches n vertices and has n-1 edges, so it must be a tree.</a:t>
            </a:r>
          </a:p>
          <a:p>
            <a:r>
              <a:rPr lang="en-US" dirty="0"/>
              <a:t>ALTERNATIVE reason it’s still a tree:</a:t>
            </a:r>
          </a:p>
          <a:p>
            <a:pPr lvl="1"/>
            <a:r>
              <a:rPr lang="en-US" dirty="0"/>
              <a:t>Suppose there were a cycle in T’.</a:t>
            </a:r>
          </a:p>
          <a:p>
            <a:pPr lvl="1"/>
            <a:r>
              <a:rPr lang="en-US" dirty="0"/>
              <a:t>But then we had a cycle in T! </a:t>
            </a:r>
          </a:p>
          <a:p>
            <a:pPr lvl="1"/>
            <a:r>
              <a:rPr lang="en-US" dirty="0"/>
              <a:t>Contradiction.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AA083-E6AB-F040-85EA-57BE19353D29}"/>
              </a:ext>
            </a:extLst>
          </p:cNvPr>
          <p:cNvGrpSpPr/>
          <p:nvPr/>
        </p:nvGrpSpPr>
        <p:grpSpPr>
          <a:xfrm>
            <a:off x="6018335" y="3627455"/>
            <a:ext cx="2497015" cy="2549508"/>
            <a:chOff x="4333142" y="2614344"/>
            <a:chExt cx="4072304" cy="39623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25BE73-6B3F-2743-B8D8-E9761092810D}"/>
                </a:ext>
              </a:extLst>
            </p:cNvPr>
            <p:cNvSpPr/>
            <p:nvPr/>
          </p:nvSpPr>
          <p:spPr>
            <a:xfrm>
              <a:off x="7831015" y="3153503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2E0DD-8ACF-344F-A43C-8DA400901896}"/>
                </a:ext>
              </a:extLst>
            </p:cNvPr>
            <p:cNvSpPr/>
            <p:nvPr/>
          </p:nvSpPr>
          <p:spPr>
            <a:xfrm>
              <a:off x="6013938" y="3153503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0970B4-C393-D94C-B2B8-23FC2A3A295C}"/>
                </a:ext>
              </a:extLst>
            </p:cNvPr>
            <p:cNvSpPr/>
            <p:nvPr/>
          </p:nvSpPr>
          <p:spPr>
            <a:xfrm>
              <a:off x="4333142" y="45837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B42D3-1C12-B148-ACEE-F66788600B2E}"/>
                </a:ext>
              </a:extLst>
            </p:cNvPr>
            <p:cNvSpPr/>
            <p:nvPr/>
          </p:nvSpPr>
          <p:spPr>
            <a:xfrm>
              <a:off x="6013938" y="600221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1E98C6-2E57-5F42-A83E-7AB2314EDDE9}"/>
                </a:ext>
              </a:extLst>
            </p:cNvPr>
            <p:cNvSpPr/>
            <p:nvPr/>
          </p:nvSpPr>
          <p:spPr>
            <a:xfrm>
              <a:off x="7842738" y="600221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EB2304-F712-2A45-AB75-0022E1E8D25A}"/>
                </a:ext>
              </a:extLst>
            </p:cNvPr>
            <p:cNvSpPr/>
            <p:nvPr/>
          </p:nvSpPr>
          <p:spPr>
            <a:xfrm>
              <a:off x="6986953" y="45837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8D56C0-6723-844B-AF9E-FA80DE145CFC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7467254" y="5064019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0CC277-9C81-C645-873A-D212726F26EF}"/>
                </a:ext>
              </a:extLst>
            </p:cNvPr>
            <p:cNvCxnSpPr>
              <a:endCxn id="12" idx="3"/>
            </p:cNvCxnSpPr>
            <p:nvPr/>
          </p:nvCxnSpPr>
          <p:spPr>
            <a:xfrm flipV="1">
              <a:off x="7268307" y="3633804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DE4D9A-BF25-0343-9B79-58125380259D}"/>
                </a:ext>
              </a:extLst>
            </p:cNvPr>
            <p:cNvCxnSpPr>
              <a:stCxn id="13" idx="6"/>
              <a:endCxn id="12" idx="2"/>
            </p:cNvCxnSpPr>
            <p:nvPr/>
          </p:nvCxnSpPr>
          <p:spPr>
            <a:xfrm>
              <a:off x="6576646" y="3434857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2F0D8D-929B-A54D-8E0F-7016B2F9B747}"/>
                </a:ext>
              </a:extLst>
            </p:cNvPr>
            <p:cNvCxnSpPr>
              <a:stCxn id="14" idx="7"/>
              <a:endCxn id="13" idx="3"/>
            </p:cNvCxnSpPr>
            <p:nvPr/>
          </p:nvCxnSpPr>
          <p:spPr>
            <a:xfrm flipV="1">
              <a:off x="4813443" y="3633804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221396-15E7-EF42-A32E-95BBF80870CE}"/>
                </a:ext>
              </a:extLst>
            </p:cNvPr>
            <p:cNvCxnSpPr>
              <a:stCxn id="14" idx="5"/>
              <a:endCxn id="15" idx="1"/>
            </p:cNvCxnSpPr>
            <p:nvPr/>
          </p:nvCxnSpPr>
          <p:spPr>
            <a:xfrm>
              <a:off x="4813443" y="5064019"/>
              <a:ext cx="1282902" cy="1020599"/>
            </a:xfrm>
            <a:prstGeom prst="line">
              <a:avLst/>
            </a:prstGeom>
            <a:ln w="133350" cmpd="sng">
              <a:solidFill>
                <a:srgbClr val="EA53F1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F739E5-FF5F-8A4F-9030-74D5783E29AA}"/>
                </a:ext>
              </a:extLst>
            </p:cNvPr>
            <p:cNvCxnSpPr>
              <a:stCxn id="16" idx="2"/>
              <a:endCxn id="15" idx="6"/>
            </p:cNvCxnSpPr>
            <p:nvPr/>
          </p:nvCxnSpPr>
          <p:spPr>
            <a:xfrm flipH="1">
              <a:off x="6576646" y="6283565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C1273D-C96B-F844-9AB8-A49ED03960E3}"/>
                </a:ext>
              </a:extLst>
            </p:cNvPr>
            <p:cNvCxnSpPr>
              <a:endCxn id="15" idx="7"/>
            </p:cNvCxnSpPr>
            <p:nvPr/>
          </p:nvCxnSpPr>
          <p:spPr>
            <a:xfrm flipH="1">
              <a:off x="6494239" y="5064019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FA4E51-F5F6-B246-B5CB-86258F8A0842}"/>
                </a:ext>
              </a:extLst>
            </p:cNvPr>
            <p:cNvCxnSpPr>
              <a:stCxn id="15" idx="0"/>
              <a:endCxn id="13" idx="4"/>
            </p:cNvCxnSpPr>
            <p:nvPr/>
          </p:nvCxnSpPr>
          <p:spPr>
            <a:xfrm flipV="1">
              <a:off x="6295292" y="3716211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A7B595-9073-CB44-944C-430D41A896DB}"/>
                </a:ext>
              </a:extLst>
            </p:cNvPr>
            <p:cNvSpPr/>
            <p:nvPr/>
          </p:nvSpPr>
          <p:spPr>
            <a:xfrm>
              <a:off x="5112179" y="2614344"/>
              <a:ext cx="2097752" cy="3962302"/>
            </a:xfrm>
            <a:custGeom>
              <a:avLst/>
              <a:gdLst>
                <a:gd name="connsiteX0" fmla="*/ 1898221 w 2097752"/>
                <a:gd name="connsiteY0" fmla="*/ 0 h 4302369"/>
                <a:gd name="connsiteX1" fmla="*/ 2097513 w 2097752"/>
                <a:gd name="connsiteY1" fmla="*/ 703385 h 4302369"/>
                <a:gd name="connsiteX2" fmla="*/ 1863052 w 2097752"/>
                <a:gd name="connsiteY2" fmla="*/ 1840523 h 4302369"/>
                <a:gd name="connsiteX3" fmla="*/ 831421 w 2097752"/>
                <a:gd name="connsiteY3" fmla="*/ 2719754 h 4302369"/>
                <a:gd name="connsiteX4" fmla="*/ 92867 w 2097752"/>
                <a:gd name="connsiteY4" fmla="*/ 3481754 h 4302369"/>
                <a:gd name="connsiteX5" fmla="*/ 10806 w 2097752"/>
                <a:gd name="connsiteY5" fmla="*/ 4302369 h 43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752" h="4302369">
                  <a:moveTo>
                    <a:pt x="1898221" y="0"/>
                  </a:moveTo>
                  <a:cubicBezTo>
                    <a:pt x="2000797" y="198315"/>
                    <a:pt x="2103374" y="396631"/>
                    <a:pt x="2097513" y="703385"/>
                  </a:cubicBezTo>
                  <a:cubicBezTo>
                    <a:pt x="2091652" y="1010139"/>
                    <a:pt x="2074067" y="1504462"/>
                    <a:pt x="1863052" y="1840523"/>
                  </a:cubicBezTo>
                  <a:cubicBezTo>
                    <a:pt x="1652037" y="2176585"/>
                    <a:pt x="1126452" y="2446216"/>
                    <a:pt x="831421" y="2719754"/>
                  </a:cubicBezTo>
                  <a:cubicBezTo>
                    <a:pt x="536390" y="2993292"/>
                    <a:pt x="229636" y="3217985"/>
                    <a:pt x="92867" y="3481754"/>
                  </a:cubicBezTo>
                  <a:cubicBezTo>
                    <a:pt x="-43902" y="3745523"/>
                    <a:pt x="10806" y="4302369"/>
                    <a:pt x="10806" y="4302369"/>
                  </a:cubicBezTo>
                </a:path>
              </a:pathLst>
            </a:custGeom>
            <a:noFill/>
            <a:ln w="57150">
              <a:solidFill>
                <a:srgbClr val="FF0000">
                  <a:alpha val="2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17">
            <a:extLst>
              <a:ext uri="{FF2B5EF4-FFF2-40B4-BE49-F238E27FC236}">
                <a16:creationId xmlns:a16="http://schemas.microsoft.com/office/drawing/2014/main" id="{7B7B835A-23DC-B943-B448-19AA7C7E8D5E}"/>
              </a:ext>
            </a:extLst>
          </p:cNvPr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D20C1-8F6A-D64F-AFAE-6EC332FBCEE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B778A94-70B3-2245-9468-292F87073CEB}"/>
              </a:ext>
            </a:extLst>
          </p:cNvPr>
          <p:cNvSpPr/>
          <p:nvPr/>
        </p:nvSpPr>
        <p:spPr>
          <a:xfrm>
            <a:off x="5330180" y="5147984"/>
            <a:ext cx="1842378" cy="1439859"/>
          </a:xfrm>
          <a:custGeom>
            <a:avLst/>
            <a:gdLst>
              <a:gd name="connsiteX0" fmla="*/ 1842378 w 1842378"/>
              <a:gd name="connsiteY0" fmla="*/ 1024932 h 1439859"/>
              <a:gd name="connsiteX1" fmla="*/ 1681604 w 1842378"/>
              <a:gd name="connsiteY1" fmla="*/ 1436914 h 1439859"/>
              <a:gd name="connsiteX2" fmla="*/ 1068655 w 1842378"/>
              <a:gd name="connsiteY2" fmla="*/ 1215851 h 1439859"/>
              <a:gd name="connsiteX3" fmla="*/ 415512 w 1842378"/>
              <a:gd name="connsiteY3" fmla="*/ 1336431 h 1439859"/>
              <a:gd name="connsiteX4" fmla="*/ 636576 w 1842378"/>
              <a:gd name="connsiteY4" fmla="*/ 954594 h 1439859"/>
              <a:gd name="connsiteX5" fmla="*/ 144206 w 1842378"/>
              <a:gd name="connsiteY5" fmla="*/ 854110 h 1439859"/>
              <a:gd name="connsiteX6" fmla="*/ 415512 w 1842378"/>
              <a:gd name="connsiteY6" fmla="*/ 622998 h 1439859"/>
              <a:gd name="connsiteX7" fmla="*/ 3529 w 1842378"/>
              <a:gd name="connsiteY7" fmla="*/ 321547 h 1439859"/>
              <a:gd name="connsiteX8" fmla="*/ 696866 w 1842378"/>
              <a:gd name="connsiteY8" fmla="*/ 0 h 143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378" h="1439859" extrusionOk="0">
                <a:moveTo>
                  <a:pt x="1842378" y="1024932"/>
                </a:moveTo>
                <a:cubicBezTo>
                  <a:pt x="1808324" y="1203821"/>
                  <a:pt x="1799710" y="1409165"/>
                  <a:pt x="1681604" y="1436914"/>
                </a:cubicBezTo>
                <a:cubicBezTo>
                  <a:pt x="1584921" y="1475528"/>
                  <a:pt x="1246112" y="1233665"/>
                  <a:pt x="1068655" y="1215851"/>
                </a:cubicBezTo>
                <a:cubicBezTo>
                  <a:pt x="856598" y="1200121"/>
                  <a:pt x="487145" y="1382074"/>
                  <a:pt x="415512" y="1336431"/>
                </a:cubicBezTo>
                <a:cubicBezTo>
                  <a:pt x="336624" y="1289126"/>
                  <a:pt x="695679" y="1041615"/>
                  <a:pt x="636576" y="954594"/>
                </a:cubicBezTo>
                <a:cubicBezTo>
                  <a:pt x="593498" y="874461"/>
                  <a:pt x="186842" y="897456"/>
                  <a:pt x="144206" y="854110"/>
                </a:cubicBezTo>
                <a:cubicBezTo>
                  <a:pt x="100701" y="797824"/>
                  <a:pt x="435567" y="714950"/>
                  <a:pt x="415512" y="622998"/>
                </a:cubicBezTo>
                <a:cubicBezTo>
                  <a:pt x="390572" y="519993"/>
                  <a:pt x="-48103" y="431967"/>
                  <a:pt x="3529" y="321547"/>
                </a:cubicBezTo>
                <a:cubicBezTo>
                  <a:pt x="65535" y="226176"/>
                  <a:pt x="389679" y="112713"/>
                  <a:pt x="696866" y="0"/>
                </a:cubicBezTo>
              </a:path>
            </a:pathLst>
          </a:custGeom>
          <a:noFill/>
          <a:ln w="38100"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842378 w 1842378"/>
                      <a:gd name="connsiteY0" fmla="*/ 1024932 h 1439859"/>
                      <a:gd name="connsiteX1" fmla="*/ 1681604 w 1842378"/>
                      <a:gd name="connsiteY1" fmla="*/ 1436914 h 1439859"/>
                      <a:gd name="connsiteX2" fmla="*/ 1068655 w 1842378"/>
                      <a:gd name="connsiteY2" fmla="*/ 1215851 h 1439859"/>
                      <a:gd name="connsiteX3" fmla="*/ 415512 w 1842378"/>
                      <a:gd name="connsiteY3" fmla="*/ 1336431 h 1439859"/>
                      <a:gd name="connsiteX4" fmla="*/ 636576 w 1842378"/>
                      <a:gd name="connsiteY4" fmla="*/ 954594 h 1439859"/>
                      <a:gd name="connsiteX5" fmla="*/ 144206 w 1842378"/>
                      <a:gd name="connsiteY5" fmla="*/ 854110 h 1439859"/>
                      <a:gd name="connsiteX6" fmla="*/ 415512 w 1842378"/>
                      <a:gd name="connsiteY6" fmla="*/ 622998 h 1439859"/>
                      <a:gd name="connsiteX7" fmla="*/ 3529 w 1842378"/>
                      <a:gd name="connsiteY7" fmla="*/ 321547 h 1439859"/>
                      <a:gd name="connsiteX8" fmla="*/ 696866 w 1842378"/>
                      <a:gd name="connsiteY8" fmla="*/ 0 h 1439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42378" h="1439859">
                        <a:moveTo>
                          <a:pt x="1842378" y="1024932"/>
                        </a:moveTo>
                        <a:cubicBezTo>
                          <a:pt x="1826468" y="1215013"/>
                          <a:pt x="1810558" y="1405094"/>
                          <a:pt x="1681604" y="1436914"/>
                        </a:cubicBezTo>
                        <a:cubicBezTo>
                          <a:pt x="1552650" y="1468734"/>
                          <a:pt x="1279670" y="1232598"/>
                          <a:pt x="1068655" y="1215851"/>
                        </a:cubicBezTo>
                        <a:cubicBezTo>
                          <a:pt x="857640" y="1199104"/>
                          <a:pt x="487525" y="1379974"/>
                          <a:pt x="415512" y="1336431"/>
                        </a:cubicBezTo>
                        <a:cubicBezTo>
                          <a:pt x="343499" y="1292888"/>
                          <a:pt x="681794" y="1034981"/>
                          <a:pt x="636576" y="954594"/>
                        </a:cubicBezTo>
                        <a:cubicBezTo>
                          <a:pt x="591358" y="874207"/>
                          <a:pt x="181050" y="909376"/>
                          <a:pt x="144206" y="854110"/>
                        </a:cubicBezTo>
                        <a:cubicBezTo>
                          <a:pt x="107362" y="798844"/>
                          <a:pt x="438958" y="711758"/>
                          <a:pt x="415512" y="622998"/>
                        </a:cubicBezTo>
                        <a:cubicBezTo>
                          <a:pt x="392066" y="534238"/>
                          <a:pt x="-43363" y="425380"/>
                          <a:pt x="3529" y="321547"/>
                        </a:cubicBezTo>
                        <a:cubicBezTo>
                          <a:pt x="50421" y="217714"/>
                          <a:pt x="373643" y="108857"/>
                          <a:pt x="696866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2">
                <a:satMod val="175000"/>
                <a:alpha val="8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006B3A6-10F6-7945-AA92-149454FA66B2}"/>
              </a:ext>
            </a:extLst>
          </p:cNvPr>
          <p:cNvSpPr/>
          <p:nvPr/>
        </p:nvSpPr>
        <p:spPr>
          <a:xfrm>
            <a:off x="5151994" y="3928330"/>
            <a:ext cx="3498038" cy="2847078"/>
          </a:xfrm>
          <a:custGeom>
            <a:avLst/>
            <a:gdLst>
              <a:gd name="connsiteX0" fmla="*/ 856920 w 3498038"/>
              <a:gd name="connsiteY0" fmla="*/ 995362 h 2847078"/>
              <a:gd name="connsiteX1" fmla="*/ 83197 w 3498038"/>
              <a:gd name="connsiteY1" fmla="*/ 1417393 h 2847078"/>
              <a:gd name="connsiteX2" fmla="*/ 43004 w 3498038"/>
              <a:gd name="connsiteY2" fmla="*/ 1668602 h 2847078"/>
              <a:gd name="connsiteX3" fmla="*/ 274116 w 3498038"/>
              <a:gd name="connsiteY3" fmla="*/ 1859521 h 2847078"/>
              <a:gd name="connsiteX4" fmla="*/ 113342 w 3498038"/>
              <a:gd name="connsiteY4" fmla="*/ 2120778 h 2847078"/>
              <a:gd name="connsiteX5" fmla="*/ 575566 w 3498038"/>
              <a:gd name="connsiteY5" fmla="*/ 2291600 h 2847078"/>
              <a:gd name="connsiteX6" fmla="*/ 444938 w 3498038"/>
              <a:gd name="connsiteY6" fmla="*/ 2653340 h 2847078"/>
              <a:gd name="connsiteX7" fmla="*/ 1178468 w 3498038"/>
              <a:gd name="connsiteY7" fmla="*/ 2542808 h 2847078"/>
              <a:gd name="connsiteX8" fmla="*/ 1922046 w 3498038"/>
              <a:gd name="connsiteY8" fmla="*/ 2844259 h 2847078"/>
              <a:gd name="connsiteX9" fmla="*/ 2163206 w 3498038"/>
              <a:gd name="connsiteY9" fmla="*/ 2331793 h 2847078"/>
              <a:gd name="connsiteX10" fmla="*/ 3459443 w 3498038"/>
              <a:gd name="connsiteY10" fmla="*/ 2221261 h 2847078"/>
              <a:gd name="connsiteX11" fmla="*/ 2936929 w 3498038"/>
              <a:gd name="connsiteY11" fmla="*/ 1075749 h 2847078"/>
              <a:gd name="connsiteX12" fmla="*/ 3469492 w 3498038"/>
              <a:gd name="connsiteY12" fmla="*/ 131204 h 2847078"/>
              <a:gd name="connsiteX13" fmla="*/ 1871804 w 3498038"/>
              <a:gd name="connsiteY13" fmla="*/ 101059 h 2847078"/>
              <a:gd name="connsiteX14" fmla="*/ 856920 w 3498038"/>
              <a:gd name="connsiteY14" fmla="*/ 995362 h 284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8038" h="2847078">
                <a:moveTo>
                  <a:pt x="856920" y="995362"/>
                </a:moveTo>
                <a:cubicBezTo>
                  <a:pt x="558819" y="1214751"/>
                  <a:pt x="218850" y="1305186"/>
                  <a:pt x="83197" y="1417393"/>
                </a:cubicBezTo>
                <a:cubicBezTo>
                  <a:pt x="-52456" y="1529600"/>
                  <a:pt x="11184" y="1594914"/>
                  <a:pt x="43004" y="1668602"/>
                </a:cubicBezTo>
                <a:cubicBezTo>
                  <a:pt x="74824" y="1742290"/>
                  <a:pt x="262393" y="1784158"/>
                  <a:pt x="274116" y="1859521"/>
                </a:cubicBezTo>
                <a:cubicBezTo>
                  <a:pt x="285839" y="1934884"/>
                  <a:pt x="63100" y="2048765"/>
                  <a:pt x="113342" y="2120778"/>
                </a:cubicBezTo>
                <a:cubicBezTo>
                  <a:pt x="163584" y="2192791"/>
                  <a:pt x="520300" y="2202840"/>
                  <a:pt x="575566" y="2291600"/>
                </a:cubicBezTo>
                <a:cubicBezTo>
                  <a:pt x="630832" y="2380360"/>
                  <a:pt x="344454" y="2611472"/>
                  <a:pt x="444938" y="2653340"/>
                </a:cubicBezTo>
                <a:cubicBezTo>
                  <a:pt x="545422" y="2695208"/>
                  <a:pt x="932283" y="2510988"/>
                  <a:pt x="1178468" y="2542808"/>
                </a:cubicBezTo>
                <a:cubicBezTo>
                  <a:pt x="1424653" y="2574628"/>
                  <a:pt x="1757923" y="2879428"/>
                  <a:pt x="1922046" y="2844259"/>
                </a:cubicBezTo>
                <a:cubicBezTo>
                  <a:pt x="2086169" y="2809090"/>
                  <a:pt x="1906973" y="2435626"/>
                  <a:pt x="2163206" y="2331793"/>
                </a:cubicBezTo>
                <a:cubicBezTo>
                  <a:pt x="2419439" y="2227960"/>
                  <a:pt x="3330489" y="2430602"/>
                  <a:pt x="3459443" y="2221261"/>
                </a:cubicBezTo>
                <a:cubicBezTo>
                  <a:pt x="3588397" y="2011920"/>
                  <a:pt x="2935254" y="1424092"/>
                  <a:pt x="2936929" y="1075749"/>
                </a:cubicBezTo>
                <a:cubicBezTo>
                  <a:pt x="2938604" y="727406"/>
                  <a:pt x="3647013" y="293652"/>
                  <a:pt x="3469492" y="131204"/>
                </a:cubicBezTo>
                <a:cubicBezTo>
                  <a:pt x="3291971" y="-31244"/>
                  <a:pt x="2307233" y="-44642"/>
                  <a:pt x="1871804" y="101059"/>
                </a:cubicBezTo>
                <a:cubicBezTo>
                  <a:pt x="1436375" y="246760"/>
                  <a:pt x="1155021" y="775973"/>
                  <a:pt x="856920" y="99536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7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E6606-A5D1-3A41-B4C0-472474E0D61C}"/>
              </a:ext>
            </a:extLst>
          </p:cNvPr>
          <p:cNvSpPr txBox="1"/>
          <p:nvPr/>
        </p:nvSpPr>
        <p:spPr>
          <a:xfrm>
            <a:off x="6610349" y="148281"/>
            <a:ext cx="24224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6394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1" y="4189851"/>
            <a:ext cx="2023793" cy="1720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41E65-0E5B-CB4C-AD89-26B70BB5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aside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F6E6C"/>
                </a:solidFill>
              </a:rPr>
              <a:t>Back to MSTs!</a:t>
            </a:r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6498-57A7-F549-BF76-68E54CFC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for </a:t>
            </a:r>
            <a:r>
              <a:rPr lang="en-US" dirty="0">
                <a:solidFill>
                  <a:schemeClr val="accent4"/>
                </a:solidFill>
              </a:rPr>
              <a:t>Minimum Spanning Tree.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Agenda: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What is a Minimum Spanning Tree?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Short break to introduce some graph theory tools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Prim’s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chemeClr val="accent4"/>
                </a:solidFill>
              </a:rPr>
              <a:t>Kruskal’s</a:t>
            </a:r>
            <a:r>
              <a:rPr lang="en-US" dirty="0">
                <a:solidFill>
                  <a:schemeClr val="accent4"/>
                </a:solidFill>
              </a:rPr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1F690-B702-B44B-A85D-E73712D0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one?</a:t>
            </a:r>
          </a:p>
          <a:p>
            <a:r>
              <a:rPr lang="en-US" dirty="0"/>
              <a:t>Today we’ll see </a:t>
            </a:r>
            <a:r>
              <a:rPr lang="en-US" b="1" dirty="0">
                <a:solidFill>
                  <a:srgbClr val="DB6491"/>
                </a:solidFill>
              </a:rPr>
              <a:t>two greedy algorithms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strategy:</a:t>
            </a:r>
          </a:p>
          <a:p>
            <a:pPr lvl="1"/>
            <a:r>
              <a:rPr lang="en-US" dirty="0"/>
              <a:t>Make a </a:t>
            </a:r>
            <a:r>
              <a:rPr lang="en-US" b="1" dirty="0">
                <a:solidFill>
                  <a:srgbClr val="DB6491"/>
                </a:solidFill>
              </a:rPr>
              <a:t>series of choices</a:t>
            </a:r>
            <a:r>
              <a:rPr lang="en-US" dirty="0">
                <a:solidFill>
                  <a:srgbClr val="DB6491"/>
                </a:solidFill>
              </a:rPr>
              <a:t>,</a:t>
            </a:r>
            <a:r>
              <a:rPr lang="en-US" dirty="0"/>
              <a:t> adding edges to the tree.</a:t>
            </a:r>
          </a:p>
          <a:p>
            <a:pPr lvl="1"/>
            <a:r>
              <a:rPr lang="en-US" dirty="0"/>
              <a:t>Show that each edge we add is </a:t>
            </a:r>
            <a:r>
              <a:rPr lang="en-US" b="1" dirty="0"/>
              <a:t>safe to add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do not rule out the possibility of success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will choose </a:t>
            </a:r>
            <a:r>
              <a:rPr lang="en-US" b="1" dirty="0">
                <a:solidFill>
                  <a:schemeClr val="accent4"/>
                </a:solidFill>
              </a:rPr>
              <a:t>light edges </a:t>
            </a:r>
            <a:r>
              <a:rPr lang="en-US" dirty="0">
                <a:solidFill>
                  <a:schemeClr val="accent4"/>
                </a:solidFill>
              </a:rPr>
              <a:t>crossing </a:t>
            </a:r>
            <a:r>
              <a:rPr lang="en-US" b="1" dirty="0">
                <a:solidFill>
                  <a:schemeClr val="accent4"/>
                </a:solidFill>
              </a:rPr>
              <a:t>cuts </a:t>
            </a:r>
            <a:r>
              <a:rPr lang="en-US" dirty="0">
                <a:solidFill>
                  <a:schemeClr val="accent4"/>
                </a:solidFill>
              </a:rPr>
              <a:t>and </a:t>
            </a:r>
            <a:r>
              <a:rPr lang="en-US" b="1" dirty="0">
                <a:solidFill>
                  <a:schemeClr val="accent4"/>
                </a:solidFill>
              </a:rPr>
              <a:t>use the Lemma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b="1" dirty="0"/>
              <a:t>Keep going </a:t>
            </a:r>
            <a:r>
              <a:rPr lang="en-US" dirty="0"/>
              <a:t>until we have an MST.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E525-CB0F-3E48-9868-6FB07C6C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85B13-1DF6-D144-A0CD-FB974B87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57F21-1226-F446-8609-B63F256B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4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9371D-5421-5A46-B8B7-E6299C8B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1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03B92-4AA0-8440-8D53-6ACED7B5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1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B2CAB-9C9D-9C47-8544-7FB2A799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1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52942-57DC-984B-BDF0-50AA7B58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2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B7E7A-0CA9-3E46-95C0-715B11C1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7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989C6-BBFB-8E42-9F48-3AFC2C0B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5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AFCAB-BAC4-DD47-BA23-AC44A136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 </a:t>
            </a:r>
            <a:r>
              <a:rPr lang="en-US" sz="1600" dirty="0"/>
              <a:t>is a connected graph with no cycles!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296D5-0108-694E-8295-30FD1367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FD937-9DF0-844B-8CF0-F515500C5D11}"/>
              </a:ext>
            </a:extLst>
          </p:cNvPr>
          <p:cNvSpPr txBox="1"/>
          <p:nvPr/>
        </p:nvSpPr>
        <p:spPr>
          <a:xfrm>
            <a:off x="6025835" y="135798"/>
            <a:ext cx="298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For today, we will focus on connected graphs!  </a:t>
            </a:r>
          </a:p>
        </p:txBody>
      </p:sp>
    </p:spTree>
    <p:extLst>
      <p:ext uri="{BB962C8B-B14F-4D97-AF65-F5344CB8AC3E}">
        <p14:creationId xmlns:p14="http://schemas.microsoft.com/office/powerpoint/2010/main" val="21318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16058" cy="1325563"/>
          </a:xfrm>
        </p:spPr>
        <p:txBody>
          <a:bodyPr/>
          <a:lstStyle/>
          <a:p>
            <a:r>
              <a:rPr lang="en-US" sz="2800" dirty="0"/>
              <a:t>We’ve discovered </a:t>
            </a:r>
            <a:br>
              <a:rPr lang="en-US" dirty="0"/>
            </a:br>
            <a:r>
              <a:rPr lang="en-US" dirty="0"/>
              <a:t>Prim’s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slowPrim</a:t>
            </a:r>
            <a:r>
              <a:rPr lang="en-US" sz="2400" dirty="0"/>
              <a:t>( G = (V,E), starting vertex s ):</a:t>
            </a:r>
          </a:p>
          <a:p>
            <a:pPr lvl="1"/>
            <a:r>
              <a:rPr lang="en-US" dirty="0"/>
              <a:t>MST = {}</a:t>
            </a:r>
          </a:p>
          <a:p>
            <a:pPr lvl="1"/>
            <a:r>
              <a:rPr lang="en-US" dirty="0" err="1"/>
              <a:t>verticesVisited</a:t>
            </a:r>
            <a:r>
              <a:rPr lang="en-US" dirty="0"/>
              <a:t> = { s }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|</a:t>
            </a:r>
            <a:r>
              <a:rPr lang="en-US" dirty="0" err="1"/>
              <a:t>verticesVisited</a:t>
            </a:r>
            <a:r>
              <a:rPr lang="en-US" dirty="0"/>
              <a:t>| &lt; |V|:</a:t>
            </a:r>
          </a:p>
          <a:p>
            <a:pPr lvl="2"/>
            <a:r>
              <a:rPr lang="en-US" sz="2400" dirty="0"/>
              <a:t>find the lightest edge {</a:t>
            </a:r>
            <a:r>
              <a:rPr lang="en-US" sz="2400" dirty="0" err="1"/>
              <a:t>x,v</a:t>
            </a:r>
            <a:r>
              <a:rPr lang="en-US" sz="2400" dirty="0"/>
              <a:t>} in E so that:</a:t>
            </a:r>
          </a:p>
          <a:p>
            <a:pPr lvl="3"/>
            <a:r>
              <a:rPr lang="en-US" sz="2400" dirty="0"/>
              <a:t>x is in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3"/>
            <a:r>
              <a:rPr lang="en-US" sz="2400" dirty="0"/>
              <a:t>v is not in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2"/>
            <a:r>
              <a:rPr lang="en-US" sz="2400" dirty="0"/>
              <a:t>add {</a:t>
            </a:r>
            <a:r>
              <a:rPr lang="en-US" sz="2400" dirty="0" err="1"/>
              <a:t>x,v</a:t>
            </a:r>
            <a:r>
              <a:rPr lang="en-US" sz="2400" dirty="0"/>
              <a:t>} to MST</a:t>
            </a:r>
          </a:p>
          <a:p>
            <a:pPr lvl="2"/>
            <a:r>
              <a:rPr lang="en-US" sz="2400" dirty="0"/>
              <a:t>add v to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1"/>
            <a:r>
              <a:rPr lang="en-US" b="1" dirty="0"/>
              <a:t>return </a:t>
            </a:r>
            <a:r>
              <a:rPr lang="en-US" dirty="0"/>
              <a:t>MST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1" y="5865623"/>
                <a:ext cx="4398752" cy="86177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Naively, the running time is O(nm):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>
                    <a:solidFill>
                      <a:schemeClr val="accent4"/>
                    </a:solidFill>
                  </a:rPr>
                  <a:t>For each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chemeClr val="accent4"/>
                    </a:solidFill>
                  </a:rPr>
                  <a:t>n-1 iterations of the while loop: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</a:rPr>
                  <a:t>Go through all the edges.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5865623"/>
                <a:ext cx="4398752" cy="861774"/>
              </a:xfrm>
              <a:prstGeom prst="rect">
                <a:avLst/>
              </a:prstGeom>
              <a:blipFill>
                <a:blip r:embed="rId2"/>
                <a:stretch>
                  <a:fillRect l="-860" t="-2857" b="-7143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57596" y="2864801"/>
            <a:ext cx="1957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At most n-1 iterations of this while loop.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8015" y="3894914"/>
            <a:ext cx="195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Time at most m to go through all the edges and find the lightest.</a:t>
            </a:r>
          </a:p>
        </p:txBody>
      </p:sp>
      <p:cxnSp>
        <p:nvCxnSpPr>
          <p:cNvPr id="8" name="Straight Arrow Connector 7"/>
          <p:cNvCxnSpPr>
            <a:cxnSpLocks/>
            <a:stCxn id="5" idx="1"/>
          </p:cNvCxnSpPr>
          <p:nvPr/>
        </p:nvCxnSpPr>
        <p:spPr>
          <a:xfrm flipH="1" flipV="1">
            <a:off x="5146431" y="3210339"/>
            <a:ext cx="1411165" cy="116127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6" idx="1"/>
          </p:cNvCxnSpPr>
          <p:nvPr/>
        </p:nvCxnSpPr>
        <p:spPr>
          <a:xfrm flipH="1" flipV="1">
            <a:off x="5575852" y="3788131"/>
            <a:ext cx="1112163" cy="706948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D22-81B5-034E-A534-48FC95D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5AF59-0B69-A543-AF1D-924E1EC75F3E}"/>
              </a:ext>
            </a:extLst>
          </p:cNvPr>
          <p:cNvSpPr txBox="1"/>
          <p:nvPr/>
        </p:nvSpPr>
        <p:spPr>
          <a:xfrm>
            <a:off x="5152028" y="237820"/>
            <a:ext cx="3231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Jarnik</a:t>
            </a:r>
            <a:r>
              <a:rPr lang="en-US" sz="2800" dirty="0">
                <a:solidFill>
                  <a:srgbClr val="0070C0"/>
                </a:solidFill>
              </a:rPr>
              <a:t> [</a:t>
            </a:r>
            <a:r>
              <a:rPr lang="en-US" sz="2800">
                <a:solidFill>
                  <a:srgbClr val="0070C0"/>
                </a:solidFill>
              </a:rPr>
              <a:t>1930]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Prim [</a:t>
            </a:r>
            <a:r>
              <a:rPr lang="en-US" sz="2800">
                <a:solidFill>
                  <a:srgbClr val="0070C0"/>
                </a:solidFill>
              </a:rPr>
              <a:t>1957]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Dijkstra [1959]</a:t>
            </a:r>
          </a:p>
        </p:txBody>
      </p:sp>
    </p:spTree>
    <p:extLst>
      <p:ext uri="{BB962C8B-B14F-4D97-AF65-F5344CB8AC3E}">
        <p14:creationId xmlns:p14="http://schemas.microsoft.com/office/powerpoint/2010/main" val="20423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58F2D-66B6-FB49-A473-3BD7CD95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show that our greedy choices </a:t>
            </a:r>
            <a:r>
              <a:rPr lang="en-US" b="1" dirty="0"/>
              <a:t>don’t rule out success.</a:t>
            </a:r>
          </a:p>
          <a:p>
            <a:r>
              <a:rPr lang="en-US" dirty="0"/>
              <a:t>That is, at every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exists an MST that contains all of the edges S we have added so far…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…then when we make our next choice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}, there is still an MST containing S and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}.</a:t>
            </a:r>
          </a:p>
          <a:p>
            <a:pPr lvl="1"/>
            <a:endParaRPr lang="en-US" dirty="0"/>
          </a:p>
          <a:p>
            <a:r>
              <a:rPr lang="en-US" dirty="0"/>
              <a:t>Now it is time to use our lemma!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  <a:p>
            <a:pPr lvl="1"/>
            <a:endParaRPr lang="en-US" b="1" dirty="0">
              <a:solidFill>
                <a:srgbClr val="F07B1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C7E65-8549-144D-9B87-E274BD40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:r>
                  <a:rPr lang="en-US" dirty="0"/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82EFE-7A0E-0F40-95CC-0498F188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5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762275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those choices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CB182DE-EDDB-5945-BAD9-B5FE60B0C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7" y="3184576"/>
            <a:ext cx="2752032" cy="11020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C5A6431-238B-E944-B486-906D75812663}"/>
              </a:ext>
            </a:extLst>
          </p:cNvPr>
          <p:cNvSpPr txBox="1"/>
          <p:nvPr/>
        </p:nvSpPr>
        <p:spPr>
          <a:xfrm>
            <a:off x="1592476" y="2278922"/>
            <a:ext cx="596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can we use our lemma to show that our next choice also does not rule out success?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FE6D6E-B440-3E4C-9FF5-3EF254CF4E1F}"/>
              </a:ext>
            </a:extLst>
          </p:cNvPr>
          <p:cNvSpPr txBox="1"/>
          <p:nvPr/>
        </p:nvSpPr>
        <p:spPr>
          <a:xfrm>
            <a:off x="846947" y="4166716"/>
            <a:ext cx="26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98AF215E-9472-4646-B7EA-0C4E35B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762275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those choices</a:t>
            </a:r>
          </a:p>
          <a:p>
            <a:r>
              <a:rPr lang="en-US" dirty="0"/>
              <a:t>Consider the cut </a:t>
            </a:r>
            <a:r>
              <a:rPr lang="en-US" dirty="0">
                <a:solidFill>
                  <a:schemeClr val="accent4"/>
                </a:solidFill>
              </a:rPr>
              <a:t>{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visited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b="1" dirty="0">
                <a:solidFill>
                  <a:srgbClr val="16B4A1"/>
                </a:solidFill>
              </a:rPr>
              <a:t>unvisited</a:t>
            </a:r>
            <a:r>
              <a:rPr lang="en-US" dirty="0">
                <a:solidFill>
                  <a:schemeClr val="accent4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2461846" y="4044257"/>
            <a:ext cx="5270859" cy="2735050"/>
          </a:xfrm>
          <a:custGeom>
            <a:avLst/>
            <a:gdLst>
              <a:gd name="connsiteX0" fmla="*/ 0 w 5903905"/>
              <a:gd name="connsiteY0" fmla="*/ 1617785 h 3250864"/>
              <a:gd name="connsiteX1" fmla="*/ 199293 w 5903905"/>
              <a:gd name="connsiteY1" fmla="*/ 2227385 h 3250864"/>
              <a:gd name="connsiteX2" fmla="*/ 1019908 w 5903905"/>
              <a:gd name="connsiteY2" fmla="*/ 2168769 h 3250864"/>
              <a:gd name="connsiteX3" fmla="*/ 2321170 w 5903905"/>
              <a:gd name="connsiteY3" fmla="*/ 1934308 h 3250864"/>
              <a:gd name="connsiteX4" fmla="*/ 3094893 w 5903905"/>
              <a:gd name="connsiteY4" fmla="*/ 2473569 h 3250864"/>
              <a:gd name="connsiteX5" fmla="*/ 3329354 w 5903905"/>
              <a:gd name="connsiteY5" fmla="*/ 3165231 h 3250864"/>
              <a:gd name="connsiteX6" fmla="*/ 4384431 w 5903905"/>
              <a:gd name="connsiteY6" fmla="*/ 3176954 h 3250864"/>
              <a:gd name="connsiteX7" fmla="*/ 5451231 w 5903905"/>
              <a:gd name="connsiteY7" fmla="*/ 3223846 h 3250864"/>
              <a:gd name="connsiteX8" fmla="*/ 5896708 w 5903905"/>
              <a:gd name="connsiteY8" fmla="*/ 2708031 h 3250864"/>
              <a:gd name="connsiteX9" fmla="*/ 5134708 w 5903905"/>
              <a:gd name="connsiteY9" fmla="*/ 1746739 h 3250864"/>
              <a:gd name="connsiteX10" fmla="*/ 4360985 w 5903905"/>
              <a:gd name="connsiteY10" fmla="*/ 750277 h 3250864"/>
              <a:gd name="connsiteX11" fmla="*/ 4501662 w 5903905"/>
              <a:gd name="connsiteY11" fmla="*/ 0 h 3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3905" h="3250864">
                <a:moveTo>
                  <a:pt x="0" y="1617785"/>
                </a:moveTo>
                <a:cubicBezTo>
                  <a:pt x="14654" y="1876669"/>
                  <a:pt x="29308" y="2135554"/>
                  <a:pt x="199293" y="2227385"/>
                </a:cubicBezTo>
                <a:cubicBezTo>
                  <a:pt x="369278" y="2319216"/>
                  <a:pt x="666262" y="2217615"/>
                  <a:pt x="1019908" y="2168769"/>
                </a:cubicBezTo>
                <a:cubicBezTo>
                  <a:pt x="1373554" y="2119923"/>
                  <a:pt x="1975339" y="1883508"/>
                  <a:pt x="2321170" y="1934308"/>
                </a:cubicBezTo>
                <a:cubicBezTo>
                  <a:pt x="2667001" y="1985108"/>
                  <a:pt x="2926862" y="2268415"/>
                  <a:pt x="3094893" y="2473569"/>
                </a:cubicBezTo>
                <a:cubicBezTo>
                  <a:pt x="3262924" y="2678723"/>
                  <a:pt x="3114431" y="3048000"/>
                  <a:pt x="3329354" y="3165231"/>
                </a:cubicBezTo>
                <a:cubicBezTo>
                  <a:pt x="3544277" y="3282462"/>
                  <a:pt x="4030785" y="3167185"/>
                  <a:pt x="4384431" y="3176954"/>
                </a:cubicBezTo>
                <a:cubicBezTo>
                  <a:pt x="4738077" y="3186723"/>
                  <a:pt x="5199185" y="3302000"/>
                  <a:pt x="5451231" y="3223846"/>
                </a:cubicBezTo>
                <a:cubicBezTo>
                  <a:pt x="5703277" y="3145692"/>
                  <a:pt x="5949462" y="2954215"/>
                  <a:pt x="5896708" y="2708031"/>
                </a:cubicBezTo>
                <a:cubicBezTo>
                  <a:pt x="5843954" y="2461847"/>
                  <a:pt x="5390662" y="2073031"/>
                  <a:pt x="5134708" y="1746739"/>
                </a:cubicBezTo>
                <a:cubicBezTo>
                  <a:pt x="4878754" y="1420447"/>
                  <a:pt x="4466493" y="1041400"/>
                  <a:pt x="4360985" y="750277"/>
                </a:cubicBezTo>
                <a:cubicBezTo>
                  <a:pt x="4255477" y="459154"/>
                  <a:pt x="4501662" y="0"/>
                  <a:pt x="4501662" y="0"/>
                </a:cubicBezTo>
              </a:path>
            </a:pathLst>
          </a:custGeom>
          <a:noFill/>
          <a:ln w="5080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DFE8F66-BA45-6E40-88F2-E4947741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10" y="953359"/>
            <a:ext cx="8614944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these choices</a:t>
            </a:r>
          </a:p>
          <a:p>
            <a:r>
              <a:rPr lang="en-US" dirty="0"/>
              <a:t>Consider the cut </a:t>
            </a:r>
            <a:r>
              <a:rPr lang="en-US" dirty="0">
                <a:solidFill>
                  <a:schemeClr val="accent4"/>
                </a:solidFill>
              </a:rPr>
              <a:t>{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visited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b="1" dirty="0">
                <a:solidFill>
                  <a:srgbClr val="16B4A1"/>
                </a:solidFill>
              </a:rPr>
              <a:t>unvisited</a:t>
            </a:r>
            <a:r>
              <a:rPr lang="en-US" dirty="0">
                <a:solidFill>
                  <a:schemeClr val="accent4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S.</a:t>
            </a:r>
          </a:p>
          <a:p>
            <a:r>
              <a:rPr lang="en-US" dirty="0"/>
              <a:t>The edge we add next is a </a:t>
            </a:r>
            <a:r>
              <a:rPr lang="en-US" b="1" dirty="0">
                <a:solidFill>
                  <a:srgbClr val="C244C6"/>
                </a:solidFill>
              </a:rPr>
              <a:t>light edge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Least weight of any edge crossing the cut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127000">
                <a:solidFill>
                  <a:srgbClr val="EA53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2461846" y="4044257"/>
            <a:ext cx="5270859" cy="2735050"/>
          </a:xfrm>
          <a:custGeom>
            <a:avLst/>
            <a:gdLst>
              <a:gd name="connsiteX0" fmla="*/ 0 w 5903905"/>
              <a:gd name="connsiteY0" fmla="*/ 1617785 h 3250864"/>
              <a:gd name="connsiteX1" fmla="*/ 199293 w 5903905"/>
              <a:gd name="connsiteY1" fmla="*/ 2227385 h 3250864"/>
              <a:gd name="connsiteX2" fmla="*/ 1019908 w 5903905"/>
              <a:gd name="connsiteY2" fmla="*/ 2168769 h 3250864"/>
              <a:gd name="connsiteX3" fmla="*/ 2321170 w 5903905"/>
              <a:gd name="connsiteY3" fmla="*/ 1934308 h 3250864"/>
              <a:gd name="connsiteX4" fmla="*/ 3094893 w 5903905"/>
              <a:gd name="connsiteY4" fmla="*/ 2473569 h 3250864"/>
              <a:gd name="connsiteX5" fmla="*/ 3329354 w 5903905"/>
              <a:gd name="connsiteY5" fmla="*/ 3165231 h 3250864"/>
              <a:gd name="connsiteX6" fmla="*/ 4384431 w 5903905"/>
              <a:gd name="connsiteY6" fmla="*/ 3176954 h 3250864"/>
              <a:gd name="connsiteX7" fmla="*/ 5451231 w 5903905"/>
              <a:gd name="connsiteY7" fmla="*/ 3223846 h 3250864"/>
              <a:gd name="connsiteX8" fmla="*/ 5896708 w 5903905"/>
              <a:gd name="connsiteY8" fmla="*/ 2708031 h 3250864"/>
              <a:gd name="connsiteX9" fmla="*/ 5134708 w 5903905"/>
              <a:gd name="connsiteY9" fmla="*/ 1746739 h 3250864"/>
              <a:gd name="connsiteX10" fmla="*/ 4360985 w 5903905"/>
              <a:gd name="connsiteY10" fmla="*/ 750277 h 3250864"/>
              <a:gd name="connsiteX11" fmla="*/ 4501662 w 5903905"/>
              <a:gd name="connsiteY11" fmla="*/ 0 h 3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3905" h="3250864">
                <a:moveTo>
                  <a:pt x="0" y="1617785"/>
                </a:moveTo>
                <a:cubicBezTo>
                  <a:pt x="14654" y="1876669"/>
                  <a:pt x="29308" y="2135554"/>
                  <a:pt x="199293" y="2227385"/>
                </a:cubicBezTo>
                <a:cubicBezTo>
                  <a:pt x="369278" y="2319216"/>
                  <a:pt x="666262" y="2217615"/>
                  <a:pt x="1019908" y="2168769"/>
                </a:cubicBezTo>
                <a:cubicBezTo>
                  <a:pt x="1373554" y="2119923"/>
                  <a:pt x="1975339" y="1883508"/>
                  <a:pt x="2321170" y="1934308"/>
                </a:cubicBezTo>
                <a:cubicBezTo>
                  <a:pt x="2667001" y="1985108"/>
                  <a:pt x="2926862" y="2268415"/>
                  <a:pt x="3094893" y="2473569"/>
                </a:cubicBezTo>
                <a:cubicBezTo>
                  <a:pt x="3262924" y="2678723"/>
                  <a:pt x="3114431" y="3048000"/>
                  <a:pt x="3329354" y="3165231"/>
                </a:cubicBezTo>
                <a:cubicBezTo>
                  <a:pt x="3544277" y="3282462"/>
                  <a:pt x="4030785" y="3167185"/>
                  <a:pt x="4384431" y="3176954"/>
                </a:cubicBezTo>
                <a:cubicBezTo>
                  <a:pt x="4738077" y="3186723"/>
                  <a:pt x="5199185" y="3302000"/>
                  <a:pt x="5451231" y="3223846"/>
                </a:cubicBezTo>
                <a:cubicBezTo>
                  <a:pt x="5703277" y="3145692"/>
                  <a:pt x="5949462" y="2954215"/>
                  <a:pt x="5896708" y="2708031"/>
                </a:cubicBezTo>
                <a:cubicBezTo>
                  <a:pt x="5843954" y="2461847"/>
                  <a:pt x="5390662" y="2073031"/>
                  <a:pt x="5134708" y="1746739"/>
                </a:cubicBezTo>
                <a:cubicBezTo>
                  <a:pt x="4878754" y="1420447"/>
                  <a:pt x="4466493" y="1041400"/>
                  <a:pt x="4360985" y="750277"/>
                </a:cubicBezTo>
                <a:cubicBezTo>
                  <a:pt x="4255477" y="459154"/>
                  <a:pt x="4501662" y="0"/>
                  <a:pt x="4501662" y="0"/>
                </a:cubicBezTo>
              </a:path>
            </a:pathLst>
          </a:custGeom>
          <a:noFill/>
          <a:ln w="5080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01262" y="6387750"/>
            <a:ext cx="201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add this one next</a:t>
            </a:r>
          </a:p>
        </p:txBody>
      </p:sp>
      <p:sp>
        <p:nvSpPr>
          <p:cNvPr id="48" name="Freeform 47"/>
          <p:cNvSpPr/>
          <p:nvPr/>
        </p:nvSpPr>
        <p:spPr>
          <a:xfrm>
            <a:off x="3059723" y="6564923"/>
            <a:ext cx="1688123" cy="239866"/>
          </a:xfrm>
          <a:custGeom>
            <a:avLst/>
            <a:gdLst>
              <a:gd name="connsiteX0" fmla="*/ 1688123 w 1688123"/>
              <a:gd name="connsiteY0" fmla="*/ 0 h 239866"/>
              <a:gd name="connsiteX1" fmla="*/ 1430215 w 1688123"/>
              <a:gd name="connsiteY1" fmla="*/ 234462 h 239866"/>
              <a:gd name="connsiteX2" fmla="*/ 762000 w 1688123"/>
              <a:gd name="connsiteY2" fmla="*/ 152400 h 239866"/>
              <a:gd name="connsiteX3" fmla="*/ 0 w 1688123"/>
              <a:gd name="connsiteY3" fmla="*/ 11723 h 2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123" h="239866">
                <a:moveTo>
                  <a:pt x="1688123" y="0"/>
                </a:moveTo>
                <a:cubicBezTo>
                  <a:pt x="1636346" y="104531"/>
                  <a:pt x="1584569" y="209062"/>
                  <a:pt x="1430215" y="234462"/>
                </a:cubicBezTo>
                <a:cubicBezTo>
                  <a:pt x="1275861" y="259862"/>
                  <a:pt x="1000369" y="189523"/>
                  <a:pt x="762000" y="152400"/>
                </a:cubicBezTo>
                <a:cubicBezTo>
                  <a:pt x="523631" y="115277"/>
                  <a:pt x="0" y="11723"/>
                  <a:pt x="0" y="11723"/>
                </a:cubicBezTo>
              </a:path>
            </a:pathLst>
          </a:custGeom>
          <a:noFill/>
          <a:ln w="22225">
            <a:solidFill>
              <a:srgbClr val="C244C6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4457" y="3813662"/>
            <a:ext cx="3321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By the Lemma, </a:t>
            </a:r>
            <a:r>
              <a:rPr lang="en-US" sz="2800" b="1" dirty="0">
                <a:solidFill>
                  <a:srgbClr val="C244C6"/>
                </a:solidFill>
              </a:rPr>
              <a:t>that edge </a:t>
            </a:r>
            <a:r>
              <a:rPr lang="en-US" sz="2800" dirty="0"/>
              <a:t>is safe to add.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8D9AFA-FEF9-B644-BD45-6A96DCCF081A}"/>
              </a:ext>
            </a:extLst>
          </p:cNvPr>
          <p:cNvSpPr/>
          <p:nvPr/>
        </p:nvSpPr>
        <p:spPr>
          <a:xfrm>
            <a:off x="630472" y="4720143"/>
            <a:ext cx="2098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There is still an MST consistent with  the new set of edges.</a:t>
            </a:r>
            <a:endParaRPr lang="en-US" sz="2000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886AF24-CBFC-D84D-BCA0-785DE7C2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Hooray!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greedy choices </a:t>
            </a:r>
            <a:r>
              <a:rPr lang="en-US" b="1" dirty="0"/>
              <a:t>don’t rule out success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enough </a:t>
            </a:r>
            <a:r>
              <a:rPr lang="en-US" dirty="0">
                <a:solidFill>
                  <a:schemeClr val="accent4"/>
                </a:solidFill>
              </a:rPr>
              <a:t>(along with an argument by induction) </a:t>
            </a:r>
            <a:r>
              <a:rPr lang="en-US" dirty="0"/>
              <a:t>to guarantee correctness of Prim’s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13036-2D84-F04D-975E-D84CB835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11" y="0"/>
            <a:ext cx="7886700" cy="1325563"/>
          </a:xfrm>
        </p:spPr>
        <p:txBody>
          <a:bodyPr/>
          <a:lstStyle/>
          <a:p>
            <a:r>
              <a:rPr lang="en-US" dirty="0"/>
              <a:t>Formally(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1" y="1207477"/>
            <a:ext cx="7886700" cy="52273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</a:t>
            </a:r>
            <a:r>
              <a:rPr lang="en-US" dirty="0" err="1">
                <a:solidFill>
                  <a:schemeClr val="accent4"/>
                </a:solidFill>
              </a:rPr>
              <a:t>t’th</a:t>
            </a:r>
            <a:r>
              <a:rPr lang="en-US" dirty="0">
                <a:solidFill>
                  <a:schemeClr val="accent4"/>
                </a:solidFill>
              </a:rPr>
              <a:t> edge, there exists an MST with the edges added so far.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the beginning, with no edges added, there exists an MST containing all the (zero) edges added so far.  </a:t>
            </a:r>
            <a:r>
              <a:rPr lang="en-US" b="1" dirty="0">
                <a:solidFill>
                  <a:schemeClr val="accent4"/>
                </a:solidFill>
              </a:rPr>
              <a:t>YEP.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 inductive hypothesis holds for t (aka, the choices so far are safe), then it holds for t+1 (aka, the next edge we add is safe).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That’s what we just showed.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n-1’st edge, there exists an MST with the edges added so far.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this point, we have a spanning tree, so it better be a minimum spanning tree.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041" y="263236"/>
            <a:ext cx="994804" cy="1302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59ED0-70D0-7F4B-AEDF-5AEEACEEDF3D}"/>
              </a:ext>
            </a:extLst>
          </p:cNvPr>
          <p:cNvSpPr txBox="1"/>
          <p:nvPr/>
        </p:nvSpPr>
        <p:spPr>
          <a:xfrm>
            <a:off x="4505251" y="181359"/>
            <a:ext cx="25464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3F52-BCF4-AD46-8A37-95B00195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Yes!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008E5-02A7-9540-9C62-3779FEA7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 </a:t>
            </a:r>
            <a:r>
              <a:rPr lang="en-US" sz="1600" dirty="0"/>
              <a:t>is a connected graph with no cycles!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2219" y="1898932"/>
            <a:ext cx="179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This is a spanning tree.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935" y="1764059"/>
            <a:ext cx="192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cost</a:t>
            </a:r>
            <a:r>
              <a:rPr lang="en-US" b="1" dirty="0"/>
              <a:t> </a:t>
            </a:r>
            <a:r>
              <a:rPr lang="en-US" dirty="0"/>
              <a:t>of a spanning tree is the sum of the weights on the edges.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62266" y="2588892"/>
            <a:ext cx="152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07B1A"/>
                </a:solidFill>
              </a:rPr>
              <a:t>It has </a:t>
            </a:r>
            <a:r>
              <a:rPr lang="en-US" dirty="0">
                <a:solidFill>
                  <a:srgbClr val="F07B1A"/>
                </a:solidFill>
              </a:rPr>
              <a:t>cost 67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37808F7-D389-2041-AAB2-5F1B3E69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(single-edge) 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ACE7-DCF2-6146-AECA-9BF0464F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3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(single-edge) 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95CB-FDF4-0746-84FD-A76A8B0F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(single-edge) 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25A99-3CA2-AF42-B350-77A13077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(single-edge) 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r>
              <a:rPr lang="en-US" dirty="0"/>
              <a:t>Update stored info.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10 away.  F is the closest.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DDB61-CD36-0F47-9EAA-F6F75759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00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DAC78E2B-480C-7644-AD6D-45D2C584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0BBC8A59-0877-DB41-B885-BCE57B36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7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>
            <a:stCxn id="6" idx="4"/>
            <a:endCxn id="7" idx="6"/>
          </p:cNvCxnSpPr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0"/>
            <a:endCxn id="7" idx="6"/>
          </p:cNvCxnSpPr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349014C-BC17-774E-8BC5-4EC5051C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7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03B95221-7D4A-1E49-93E5-24E83184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51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116F0E5-64BF-734D-8530-DCE14344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51B003A5-81E4-FC41-A541-95E0CEBB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</a:t>
            </a:r>
            <a:r>
              <a:rPr lang="en-US" sz="2400" dirty="0"/>
              <a:t> 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</a:t>
            </a:r>
            <a:r>
              <a:rPr lang="en-US" sz="1600" dirty="0"/>
              <a:t> is a connected graph with no cycles!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9714" y="1941359"/>
            <a:ext cx="179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07B1A"/>
                </a:solidFill>
              </a:rPr>
              <a:t>This is also a spanning tree.</a:t>
            </a:r>
            <a:endParaRPr lang="en-US" dirty="0">
              <a:solidFill>
                <a:srgbClr val="F07B1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96889" y="2574282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It has cost 37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DC010-8F66-DB42-B5F6-2D2A7882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1ED5E559-0E8D-6748-9E02-459E1238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84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B9F3F11-645B-0D4C-B003-7378FB8C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43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CE9A916D-042D-184F-99A9-6B70E7C8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11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89A0AA5B-5460-1B4D-A73A-402E9DB9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0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AFE2294-83CF-A748-9B9F-CA851C7A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42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DA029E9E-4BF5-A748-BEBC-4A14DA86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22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FA5CC0FF-A093-4540-89BE-9D554E55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89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88AC7291-E681-E44A-ABA6-E7B4855E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3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AD83AB53-4593-E442-A74D-22DE2C86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14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1079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B5A5D3F7-33C5-5146-B004-72889A24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</a:t>
            </a:r>
            <a:r>
              <a:rPr lang="en-US" sz="2400" dirty="0"/>
              <a:t> 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546" y="5658472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minimum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8943" y="5599596"/>
            <a:ext cx="245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of minimum cost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0822" y="6049452"/>
            <a:ext cx="0" cy="198947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767372" y="6023269"/>
            <a:ext cx="70338" cy="256695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540A2AD-B5AE-C748-A229-46D8833E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26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1079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10509" y="5403435"/>
            <a:ext cx="3557953" cy="12168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FEA9AD8D-F1F1-D149-AAA1-AA6EBBEC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7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should look pretty familiar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similar to Dijkstra’s algorithm!</a:t>
            </a:r>
          </a:p>
          <a:p>
            <a:r>
              <a:rPr lang="en-US" b="1" dirty="0"/>
              <a:t>Differences: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track of p[v] in order to return a tree at the end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But Dijkstra’s can do that too, that’s not a big difference.</a:t>
            </a:r>
          </a:p>
          <a:p>
            <a:pPr lvl="2"/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Instead of d[v] which we update by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marL="457200" lvl="1" indent="0">
              <a:buNone/>
            </a:pPr>
            <a:r>
              <a:rPr lang="en-US" dirty="0"/>
              <a:t>       we keep k[v] which we update by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k[v] = min( k[v],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r>
              <a:rPr lang="en-US" dirty="0"/>
              <a:t>To see the difference, consider:</a:t>
            </a:r>
          </a:p>
        </p:txBody>
      </p:sp>
      <p:sp>
        <p:nvSpPr>
          <p:cNvPr id="4" name="TextBox 3"/>
          <p:cNvSpPr txBox="1"/>
          <p:nvPr/>
        </p:nvSpPr>
        <p:spPr>
          <a:xfrm rot="21196553">
            <a:off x="6370872" y="4014235"/>
            <a:ext cx="181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244C6"/>
                </a:solidFill>
              </a:rPr>
              <a:t>Thing 2 is the big difference.</a:t>
            </a:r>
          </a:p>
        </p:txBody>
      </p:sp>
      <p:sp>
        <p:nvSpPr>
          <p:cNvPr id="5" name="Oval 4"/>
          <p:cNvSpPr/>
          <p:nvPr/>
        </p:nvSpPr>
        <p:spPr>
          <a:xfrm>
            <a:off x="6931682" y="5287871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5667642" y="5982433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8195723" y="6012304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>
          <a:xfrm>
            <a:off x="6230350" y="6237198"/>
            <a:ext cx="1965373" cy="298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6512" y="627454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9904" y="549194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3074" y="5589003"/>
            <a:ext cx="345540" cy="380833"/>
          </a:xfrm>
          <a:prstGeom prst="rect">
            <a:avLst/>
          </a:prstGeom>
        </p:spPr>
      </p:pic>
      <p:cxnSp>
        <p:nvCxnSpPr>
          <p:cNvPr id="168" name="Straight Connector 167"/>
          <p:cNvCxnSpPr>
            <a:stCxn id="7" idx="1"/>
            <a:endCxn id="5" idx="5"/>
          </p:cNvCxnSpPr>
          <p:nvPr/>
        </p:nvCxnSpPr>
        <p:spPr>
          <a:xfrm flipH="1" flipV="1">
            <a:off x="7411983" y="5722782"/>
            <a:ext cx="866147" cy="36414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6" idx="7"/>
            <a:endCxn id="5" idx="3"/>
          </p:cNvCxnSpPr>
          <p:nvPr/>
        </p:nvCxnSpPr>
        <p:spPr>
          <a:xfrm flipV="1">
            <a:off x="6147943" y="5722782"/>
            <a:ext cx="866146" cy="3342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260950" y="550817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CDAFDC-E7BC-744E-AC97-457A3BB4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10" grpId="0"/>
      <p:bldP spid="12" grpId="0"/>
      <p:bldP spid="17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 thing that is similar:</a:t>
            </a:r>
            <a:br>
              <a:rPr lang="en-US" dirty="0"/>
            </a:br>
            <a:r>
              <a:rPr lang="en-US" dirty="0"/>
              <a:t>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21386" cy="4351338"/>
          </a:xfrm>
        </p:spPr>
        <p:txBody>
          <a:bodyPr/>
          <a:lstStyle/>
          <a:p>
            <a:r>
              <a:rPr lang="en-US" dirty="0"/>
              <a:t>Exactly the same as 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using a Red-Black tree as a priority queue.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O(m + 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 amortized time if we use a Fibonacci Heap*.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38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*See CS166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142734"/>
            <a:ext cx="5245100" cy="3530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781E-2DC3-CC4B-BB84-F99D9C22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03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Yes!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sz="3200" b="1" dirty="0">
              <a:solidFill>
                <a:schemeClr val="accent4"/>
              </a:solidFill>
            </a:endParaRPr>
          </a:p>
          <a:p>
            <a:pPr lvl="2"/>
            <a:r>
              <a:rPr lang="en-US" sz="3200" b="1" dirty="0">
                <a:solidFill>
                  <a:srgbClr val="F07B1A"/>
                </a:solidFill>
              </a:rPr>
              <a:t>Implement it basically the same way we’d implement Dijkstra!</a:t>
            </a:r>
          </a:p>
          <a:p>
            <a:pPr lvl="2"/>
            <a:r>
              <a:rPr lang="en-US" dirty="0">
                <a:solidFill>
                  <a:srgbClr val="F07B1A"/>
                </a:solidFill>
              </a:rPr>
              <a:t>See </a:t>
            </a:r>
            <a:r>
              <a:rPr lang="en-US" dirty="0" err="1">
                <a:solidFill>
                  <a:srgbClr val="F07B1A"/>
                </a:solidFill>
              </a:rPr>
              <a:t>IPython</a:t>
            </a:r>
            <a:r>
              <a:rPr lang="en-US" dirty="0">
                <a:solidFill>
                  <a:srgbClr val="F07B1A"/>
                </a:solidFill>
              </a:rPr>
              <a:t> notebook for an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EA4F-7077-8C4E-957D-E9B078FB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6058" cy="4351338"/>
          </a:xfrm>
        </p:spPr>
        <p:txBody>
          <a:bodyPr/>
          <a:lstStyle/>
          <a:p>
            <a:r>
              <a:rPr lang="en-US" dirty="0"/>
              <a:t>Prim’s algorithm greedily grows a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smells a lot like Dijkstra’s algorithm</a:t>
            </a:r>
          </a:p>
          <a:p>
            <a:r>
              <a:rPr lang="en-US" dirty="0"/>
              <a:t>It finds a Minimum Spanning Tree!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time </a:t>
            </a:r>
            <a:r>
              <a:rPr lang="en-US" b="1" dirty="0">
                <a:solidFill>
                  <a:schemeClr val="accent4"/>
                </a:solidFill>
              </a:rPr>
              <a:t>O(</a:t>
            </a:r>
            <a:r>
              <a:rPr lang="en-US" b="1" dirty="0" err="1">
                <a:solidFill>
                  <a:schemeClr val="accent4"/>
                </a:solidFill>
              </a:rPr>
              <a:t>mlog</a:t>
            </a:r>
            <a:r>
              <a:rPr lang="en-US" b="1" dirty="0">
                <a:solidFill>
                  <a:schemeClr val="accent4"/>
                </a:solidFill>
              </a:rPr>
              <a:t>(n)) </a:t>
            </a:r>
            <a:r>
              <a:rPr lang="en-US" dirty="0">
                <a:solidFill>
                  <a:schemeClr val="accent4"/>
                </a:solidFill>
              </a:rPr>
              <a:t>if we implement it with a Red-Black Tree.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amortized time </a:t>
            </a:r>
            <a:r>
              <a:rPr lang="en-US" b="1" dirty="0">
                <a:solidFill>
                  <a:schemeClr val="accent4"/>
                </a:solidFill>
              </a:rPr>
              <a:t>O(m + </a:t>
            </a:r>
            <a:r>
              <a:rPr lang="en-US" b="1" dirty="0" err="1">
                <a:solidFill>
                  <a:schemeClr val="accent4"/>
                </a:solidFill>
              </a:rPr>
              <a:t>nlog</a:t>
            </a:r>
            <a:r>
              <a:rPr lang="en-US" b="1" dirty="0">
                <a:solidFill>
                  <a:schemeClr val="accent4"/>
                </a:solidFill>
              </a:rPr>
              <a:t>(n))</a:t>
            </a:r>
            <a:r>
              <a:rPr lang="en-US" dirty="0">
                <a:solidFill>
                  <a:schemeClr val="accent4"/>
                </a:solidFill>
              </a:rPr>
              <a:t> with a Fibonacci heap.</a:t>
            </a:r>
            <a:endParaRPr lang="en-US" dirty="0"/>
          </a:p>
          <a:p>
            <a:r>
              <a:rPr lang="en-US" dirty="0"/>
              <a:t>To prove it worked, we followed the same recipe for greedy algorithms we saw last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that, at every step, we </a:t>
            </a:r>
            <a:r>
              <a:rPr lang="en-US" b="1" dirty="0">
                <a:solidFill>
                  <a:schemeClr val="accent4"/>
                </a:solidFill>
              </a:rPr>
              <a:t>don’t rule out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23BDF-549B-FA46-BE82-C9E8CCEB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That’s not the only greedy algorithm for MST!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821A5-80CC-9D4E-A271-0549FADE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93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08DC9-F3D6-BC4E-BD67-0273A952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76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C17EF-E89A-CC4F-9A12-593969DC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6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29C7E-1DB2-9843-A2EA-3D776278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09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56316-8CAE-8D4B-99D0-2D551BA8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</a:t>
            </a:r>
            <a:r>
              <a:rPr lang="en-US" sz="2400" b="1" dirty="0"/>
              <a:t> tree </a:t>
            </a:r>
            <a:r>
              <a:rPr lang="en-US" sz="2400" dirty="0"/>
              <a:t>that connects all of the vertices.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9714" y="1941359"/>
            <a:ext cx="202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This is a minimum spanning tree.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96889" y="2574282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It has cost 37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546" y="5658472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minimum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8943" y="5599596"/>
            <a:ext cx="269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of minimum cost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20822" y="6049452"/>
            <a:ext cx="0" cy="198947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264A5-FBBF-5049-A996-7DC4800E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95FF39-B42A-B987-EC64-1ECF3250BCD0}"/>
              </a:ext>
            </a:extLst>
          </p:cNvPr>
          <p:cNvCxnSpPr/>
          <p:nvPr/>
        </p:nvCxnSpPr>
        <p:spPr>
          <a:xfrm flipH="1">
            <a:off x="3767372" y="6023269"/>
            <a:ext cx="70338" cy="256695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517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48E19-9E97-C04F-9810-78BE64B6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58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96359-42D9-E542-8D6E-915E2B55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989855">
            <a:off x="4023601" y="4477948"/>
            <a:ext cx="14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!!!!!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1C7856D3-C3B7-8E40-BC76-3559B952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A46AB-2220-254C-81CE-4B9681B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69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AB784-24B0-6847-946F-18C71430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7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98591-3506-5243-BE34-8AE19100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34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1E788-C37B-274E-B9E0-3130D7DE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93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We’ve discovered </a:t>
            </a:r>
            <a:br>
              <a:rPr lang="en-US" sz="4000" dirty="0"/>
            </a:br>
            <a:r>
              <a:rPr lang="en-US" sz="4000" dirty="0" err="1"/>
              <a:t>Kruskal’s</a:t>
            </a:r>
            <a:r>
              <a:rPr lang="en-US" sz="4000" dirty="0"/>
              <a:t>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slowKruskal</a:t>
            </a:r>
            <a:r>
              <a:rPr lang="en-US" dirty="0"/>
              <a:t>(G = (V,E)):</a:t>
            </a:r>
          </a:p>
          <a:p>
            <a:pPr lvl="1"/>
            <a:r>
              <a:rPr lang="en-US" dirty="0"/>
              <a:t>Sort the edges in E by non-decreasing weight.</a:t>
            </a:r>
          </a:p>
          <a:p>
            <a:pPr lvl="1"/>
            <a:r>
              <a:rPr lang="en-US" dirty="0"/>
              <a:t>MST = {}</a:t>
            </a:r>
          </a:p>
          <a:p>
            <a:pPr lvl="1"/>
            <a:r>
              <a:rPr lang="en-US" b="1" dirty="0"/>
              <a:t>for</a:t>
            </a:r>
            <a:r>
              <a:rPr lang="en-US" dirty="0"/>
              <a:t> e in E (in sorted order):</a:t>
            </a:r>
          </a:p>
          <a:p>
            <a:pPr lvl="2"/>
            <a:r>
              <a:rPr lang="en-US" sz="2400" b="1" dirty="0"/>
              <a:t>if </a:t>
            </a:r>
            <a:r>
              <a:rPr lang="en-US" sz="2400" dirty="0"/>
              <a:t>adding e to MST won’t cause a cycle:</a:t>
            </a:r>
          </a:p>
          <a:p>
            <a:pPr lvl="3"/>
            <a:r>
              <a:rPr lang="en-US" sz="2400" dirty="0"/>
              <a:t>add e to MST.</a:t>
            </a:r>
          </a:p>
          <a:p>
            <a:pPr lvl="1"/>
            <a:r>
              <a:rPr lang="en-US" sz="2800" b="1" dirty="0"/>
              <a:t>return</a:t>
            </a:r>
            <a:r>
              <a:rPr lang="en-US" sz="2800" dirty="0"/>
              <a:t> MST</a:t>
            </a:r>
            <a:endParaRPr lang="en-US" sz="3000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9262" y="5371849"/>
            <a:ext cx="4607169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Naively, the running time is ???: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For each of m iterations of the for loop: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Check if adding e would cause a cycle</a:t>
            </a:r>
            <a:r>
              <a:rPr lang="mr-IN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09" y="2903162"/>
            <a:ext cx="314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m iterations through this loop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2119" y="3960494"/>
            <a:ext cx="240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How do we check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336494"/>
            <a:ext cx="193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How </a:t>
            </a:r>
            <a:r>
              <a:rPr lang="en-US" sz="1600" b="1" dirty="0">
                <a:solidFill>
                  <a:srgbClr val="7030A0"/>
                </a:solidFill>
              </a:rPr>
              <a:t>would</a:t>
            </a:r>
            <a:r>
              <a:rPr lang="en-US" sz="1600" dirty="0">
                <a:solidFill>
                  <a:srgbClr val="7030A0"/>
                </a:solidFill>
              </a:rPr>
              <a:t> you figure out if added e would make a cycle in this algorithm?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29909" y="3100713"/>
            <a:ext cx="762000" cy="152400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3924980"/>
            <a:ext cx="1460991" cy="220181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39" y="5336494"/>
            <a:ext cx="1325904" cy="1399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FA8-1E12-144D-9518-501935D1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ldLvl="2" animBg="1"/>
      <p:bldP spid="5" grpId="0"/>
      <p:bldP spid="6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sz="3200" b="1" dirty="0">
              <a:solidFill>
                <a:schemeClr val="accent4"/>
              </a:solidFill>
            </a:endParaRPr>
          </a:p>
          <a:p>
            <a:pPr lvl="2"/>
            <a:endParaRPr lang="en-US" sz="3200" b="1" dirty="0">
              <a:solidFill>
                <a:srgbClr val="F07B1A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20231924">
            <a:off x="6717324" y="3128226"/>
            <a:ext cx="984738" cy="43375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1908" y="3412676"/>
            <a:ext cx="15591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Let’s do this one first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B44B5-FF24-364A-AB6A-D19903D7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45" name="Title 40"/>
          <p:cNvSpPr>
            <a:spLocks noGrp="1"/>
          </p:cNvSpPr>
          <p:nvPr>
            <p:ph type="title"/>
          </p:nvPr>
        </p:nvSpPr>
        <p:spPr>
          <a:xfrm>
            <a:off x="183087" y="8671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forest.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A12D7-B20D-FB42-95B2-2B535D33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Connecting cities with roads/electricity/telephone/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/>
          </a:p>
          <a:p>
            <a:r>
              <a:rPr lang="en-US" dirty="0"/>
              <a:t>Cluster analysis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genetic distance</a:t>
            </a:r>
          </a:p>
          <a:p>
            <a:r>
              <a:rPr lang="en-US" dirty="0"/>
              <a:t>Image processing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image segmentation</a:t>
            </a:r>
          </a:p>
          <a:p>
            <a:r>
              <a:rPr lang="en-US" dirty="0"/>
              <a:t>Useful primitive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For other graph </a:t>
            </a:r>
            <a:r>
              <a:rPr lang="en-US" dirty="0" err="1">
                <a:solidFill>
                  <a:schemeClr val="accent4"/>
                </a:solidFill>
              </a:rPr>
              <a:t>algs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21" y="3028721"/>
            <a:ext cx="4345408" cy="301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6176963"/>
            <a:ext cx="43609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Figure 2: Fully parsimonious minimal spanning tree of 933 SNPs for 282 isolates of </a:t>
            </a:r>
            <a:r>
              <a:rPr lang="en-US" sz="700" i="1" dirty="0"/>
              <a:t>Y. </a:t>
            </a:r>
            <a:r>
              <a:rPr lang="en-US" sz="700" i="1" dirty="0" err="1"/>
              <a:t>pestis</a:t>
            </a:r>
            <a:r>
              <a:rPr lang="en-US" sz="700" dirty="0"/>
              <a:t> colored by location.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864" y="6311899"/>
            <a:ext cx="3821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Morelli et al. Nature genetics 2010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83" y="0"/>
            <a:ext cx="2198781" cy="219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123" y="5557105"/>
            <a:ext cx="2174939" cy="123971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33BA5-90E9-A44F-A2F6-B6AC2E9A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64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2B4B2-0BBF-0745-B538-467048CB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4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38FCFA98-9B29-0047-A1D9-E501BF0E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5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F2CF45E-3303-A443-BBC3-545BFC88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01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0532" y="6378970"/>
            <a:ext cx="86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 never add an edge within a tree since that would create a cycle.</a:t>
            </a:r>
          </a:p>
        </p:txBody>
      </p:sp>
      <p:sp>
        <p:nvSpPr>
          <p:cNvPr id="49" name="Freeform 48"/>
          <p:cNvSpPr/>
          <p:nvPr/>
        </p:nvSpPr>
        <p:spPr>
          <a:xfrm>
            <a:off x="1821760" y="2285503"/>
            <a:ext cx="5402259" cy="4026715"/>
          </a:xfrm>
          <a:custGeom>
            <a:avLst/>
            <a:gdLst>
              <a:gd name="connsiteX0" fmla="*/ 2293040 w 5402259"/>
              <a:gd name="connsiteY0" fmla="*/ 375635 h 4026715"/>
              <a:gd name="connsiteX1" fmla="*/ 1284855 w 5402259"/>
              <a:gd name="connsiteY1" fmla="*/ 1829297 h 4026715"/>
              <a:gd name="connsiteX2" fmla="*/ 1437255 w 5402259"/>
              <a:gd name="connsiteY2" fmla="*/ 2520959 h 4026715"/>
              <a:gd name="connsiteX3" fmla="*/ 2210978 w 5402259"/>
              <a:gd name="connsiteY3" fmla="*/ 2438897 h 4026715"/>
              <a:gd name="connsiteX4" fmla="*/ 2926086 w 5402259"/>
              <a:gd name="connsiteY4" fmla="*/ 2157543 h 4026715"/>
              <a:gd name="connsiteX5" fmla="*/ 2984702 w 5402259"/>
              <a:gd name="connsiteY5" fmla="*/ 2661635 h 4026715"/>
              <a:gd name="connsiteX6" fmla="*/ 2093748 w 5402259"/>
              <a:gd name="connsiteY6" fmla="*/ 3095389 h 4026715"/>
              <a:gd name="connsiteX7" fmla="*/ 968332 w 5402259"/>
              <a:gd name="connsiteY7" fmla="*/ 2849205 h 4026715"/>
              <a:gd name="connsiteX8" fmla="*/ 18763 w 5402259"/>
              <a:gd name="connsiteY8" fmla="*/ 3306405 h 4026715"/>
              <a:gd name="connsiteX9" fmla="*/ 745594 w 5402259"/>
              <a:gd name="connsiteY9" fmla="*/ 3951174 h 4026715"/>
              <a:gd name="connsiteX10" fmla="*/ 4989348 w 5402259"/>
              <a:gd name="connsiteY10" fmla="*/ 3833943 h 4026715"/>
              <a:gd name="connsiteX11" fmla="*/ 5024517 w 5402259"/>
              <a:gd name="connsiteY11" fmla="*/ 2345112 h 4026715"/>
              <a:gd name="connsiteX12" fmla="*/ 3090209 w 5402259"/>
              <a:gd name="connsiteY12" fmla="*/ 152897 h 4026715"/>
              <a:gd name="connsiteX13" fmla="*/ 2293040 w 5402259"/>
              <a:gd name="connsiteY13" fmla="*/ 375635 h 402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2259" h="4026715">
                <a:moveTo>
                  <a:pt x="2293040" y="375635"/>
                </a:moveTo>
                <a:cubicBezTo>
                  <a:pt x="1992148" y="655035"/>
                  <a:pt x="1427486" y="1471743"/>
                  <a:pt x="1284855" y="1829297"/>
                </a:cubicBezTo>
                <a:cubicBezTo>
                  <a:pt x="1142224" y="2186851"/>
                  <a:pt x="1282901" y="2419359"/>
                  <a:pt x="1437255" y="2520959"/>
                </a:cubicBezTo>
                <a:cubicBezTo>
                  <a:pt x="1591609" y="2622559"/>
                  <a:pt x="1962839" y="2499466"/>
                  <a:pt x="2210978" y="2438897"/>
                </a:cubicBezTo>
                <a:cubicBezTo>
                  <a:pt x="2459117" y="2378328"/>
                  <a:pt x="2797132" y="2120420"/>
                  <a:pt x="2926086" y="2157543"/>
                </a:cubicBezTo>
                <a:cubicBezTo>
                  <a:pt x="3055040" y="2194666"/>
                  <a:pt x="3123425" y="2505327"/>
                  <a:pt x="2984702" y="2661635"/>
                </a:cubicBezTo>
                <a:cubicBezTo>
                  <a:pt x="2845979" y="2817943"/>
                  <a:pt x="2429810" y="3064127"/>
                  <a:pt x="2093748" y="3095389"/>
                </a:cubicBezTo>
                <a:cubicBezTo>
                  <a:pt x="1757686" y="3126651"/>
                  <a:pt x="1314163" y="2814036"/>
                  <a:pt x="968332" y="2849205"/>
                </a:cubicBezTo>
                <a:cubicBezTo>
                  <a:pt x="622501" y="2884374"/>
                  <a:pt x="55886" y="3122744"/>
                  <a:pt x="18763" y="3306405"/>
                </a:cubicBezTo>
                <a:cubicBezTo>
                  <a:pt x="-18360" y="3490067"/>
                  <a:pt x="-82837" y="3863251"/>
                  <a:pt x="745594" y="3951174"/>
                </a:cubicBezTo>
                <a:cubicBezTo>
                  <a:pt x="1574025" y="4039097"/>
                  <a:pt x="4276194" y="4101620"/>
                  <a:pt x="4989348" y="3833943"/>
                </a:cubicBezTo>
                <a:cubicBezTo>
                  <a:pt x="5702502" y="3566266"/>
                  <a:pt x="5341040" y="2958620"/>
                  <a:pt x="5024517" y="2345112"/>
                </a:cubicBezTo>
                <a:cubicBezTo>
                  <a:pt x="4707994" y="1731604"/>
                  <a:pt x="3549363" y="487005"/>
                  <a:pt x="3090209" y="152897"/>
                </a:cubicBezTo>
                <a:cubicBezTo>
                  <a:pt x="2631055" y="-181211"/>
                  <a:pt x="2593932" y="96235"/>
                  <a:pt x="2293040" y="375635"/>
                </a:cubicBezTo>
                <a:close/>
              </a:path>
            </a:pathLst>
          </a:custGeom>
          <a:noFill/>
          <a:ln w="2222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BC3C201-C916-0444-8B74-12AB2E6F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81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Keep the trees in a special data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698870"/>
            <a:ext cx="78740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262" y="1887415"/>
            <a:ext cx="293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“treehouse”?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7EC9F-4443-9E4B-950E-AA6A45D6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6989606" y="437270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43601" y="4025049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64291" y="4605047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9602E-798C-DC4C-9AF7-E5F7C5AC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3" grpId="0" uiExpand="1" build="p" bldLvl="2"/>
      <p:bldP spid="5" grpId="0" uiExpand="1" build="p"/>
      <p:bldP spid="6" grpId="0" animBg="1"/>
      <p:bldP spid="8" grpId="0" animBg="1"/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50017" y="3988763"/>
            <a:ext cx="2639003" cy="1289830"/>
          </a:xfrm>
          <a:custGeom>
            <a:avLst/>
            <a:gdLst>
              <a:gd name="connsiteX0" fmla="*/ 2499645 w 2639003"/>
              <a:gd name="connsiteY0" fmla="*/ 208099 h 1289830"/>
              <a:gd name="connsiteX1" fmla="*/ 2581706 w 2639003"/>
              <a:gd name="connsiteY1" fmla="*/ 899760 h 1289830"/>
              <a:gd name="connsiteX2" fmla="*/ 2065891 w 2639003"/>
              <a:gd name="connsiteY2" fmla="*/ 1274899 h 1289830"/>
              <a:gd name="connsiteX3" fmla="*/ 237091 w 2639003"/>
              <a:gd name="connsiteY3" fmla="*/ 1099052 h 1289830"/>
              <a:gd name="connsiteX4" fmla="*/ 155029 w 2639003"/>
              <a:gd name="connsiteY4" fmla="*/ 67422 h 1289830"/>
              <a:gd name="connsiteX5" fmla="*/ 1456291 w 2639003"/>
              <a:gd name="connsiteY5" fmla="*/ 114314 h 1289830"/>
              <a:gd name="connsiteX6" fmla="*/ 2499645 w 2639003"/>
              <a:gd name="connsiteY6" fmla="*/ 208099 h 12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03" h="1289830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99020" y="4372708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9B28AD-3FA5-4D4D-9BA4-6D140B77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3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50017" y="3988763"/>
            <a:ext cx="2639003" cy="1289830"/>
          </a:xfrm>
          <a:custGeom>
            <a:avLst/>
            <a:gdLst>
              <a:gd name="connsiteX0" fmla="*/ 2499645 w 2639003"/>
              <a:gd name="connsiteY0" fmla="*/ 208099 h 1289830"/>
              <a:gd name="connsiteX1" fmla="*/ 2581706 w 2639003"/>
              <a:gd name="connsiteY1" fmla="*/ 899760 h 1289830"/>
              <a:gd name="connsiteX2" fmla="*/ 2065891 w 2639003"/>
              <a:gd name="connsiteY2" fmla="*/ 1274899 h 1289830"/>
              <a:gd name="connsiteX3" fmla="*/ 237091 w 2639003"/>
              <a:gd name="connsiteY3" fmla="*/ 1099052 h 1289830"/>
              <a:gd name="connsiteX4" fmla="*/ 155029 w 2639003"/>
              <a:gd name="connsiteY4" fmla="*/ 67422 h 1289830"/>
              <a:gd name="connsiteX5" fmla="*/ 1456291 w 2639003"/>
              <a:gd name="connsiteY5" fmla="*/ 114314 h 1289830"/>
              <a:gd name="connsiteX6" fmla="*/ 2499645 w 2639003"/>
              <a:gd name="connsiteY6" fmla="*/ 208099 h 12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03" h="1289830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find(x)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99020" y="4372708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 rot="20268127">
            <a:off x="4294941" y="4773471"/>
            <a:ext cx="811117" cy="362378"/>
          </a:xfrm>
          <a:prstGeom prst="rightArrow">
            <a:avLst/>
          </a:prstGeom>
          <a:solidFill>
            <a:srgbClr val="F07B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D19DBF-808D-1546-AE4F-221591DD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</a:t>
            </a:r>
            <a:r>
              <a:rPr lang="en-US" dirty="0"/>
              <a:t> pseudo-code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612" cy="4351338"/>
          </a:xfrm>
        </p:spPr>
        <p:txBody>
          <a:bodyPr/>
          <a:lstStyle/>
          <a:p>
            <a:r>
              <a:rPr lang="en-US" b="1" dirty="0" err="1"/>
              <a:t>kruskal</a:t>
            </a:r>
            <a:r>
              <a:rPr lang="en-US" dirty="0"/>
              <a:t>(G = (V,E)):</a:t>
            </a:r>
          </a:p>
          <a:p>
            <a:pPr lvl="1"/>
            <a:r>
              <a:rPr lang="en-US" dirty="0"/>
              <a:t>Sort E by weight in non-decreasing order</a:t>
            </a:r>
          </a:p>
          <a:p>
            <a:pPr lvl="1"/>
            <a:r>
              <a:rPr lang="en-US" dirty="0"/>
              <a:t>MST = {}                                   </a:t>
            </a:r>
            <a:r>
              <a:rPr lang="en-US" sz="1600" dirty="0">
                <a:solidFill>
                  <a:srgbClr val="7030A0"/>
                </a:solidFill>
              </a:rPr>
              <a:t>// initialize an empty tree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b="1" dirty="0"/>
              <a:t>for</a:t>
            </a:r>
            <a:r>
              <a:rPr lang="en-US" dirty="0"/>
              <a:t> v in V:</a:t>
            </a:r>
          </a:p>
          <a:p>
            <a:pPr lvl="2"/>
            <a:r>
              <a:rPr lang="en-US" b="1" dirty="0" err="1"/>
              <a:t>makeSet</a:t>
            </a:r>
            <a:r>
              <a:rPr lang="en-US" dirty="0"/>
              <a:t>(v)                               </a:t>
            </a:r>
            <a:r>
              <a:rPr lang="en-US" sz="1600" dirty="0">
                <a:solidFill>
                  <a:srgbClr val="7030A0"/>
                </a:solidFill>
              </a:rPr>
              <a:t>// put each vertex in its own tree in the forest</a:t>
            </a:r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b="1" dirty="0"/>
              <a:t>for</a:t>
            </a:r>
            <a:r>
              <a:rPr lang="en-US" dirty="0"/>
              <a:t> (</a:t>
            </a:r>
            <a:r>
              <a:rPr lang="en-US" dirty="0" err="1"/>
              <a:t>u,v</a:t>
            </a:r>
            <a:r>
              <a:rPr lang="en-US" dirty="0"/>
              <a:t>) in E:                           </a:t>
            </a:r>
            <a:r>
              <a:rPr lang="en-US" sz="1600" dirty="0">
                <a:solidFill>
                  <a:srgbClr val="7030A0"/>
                </a:solidFill>
              </a:rPr>
              <a:t>// go through the edges in sorted order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b="1" dirty="0"/>
              <a:t>find</a:t>
            </a:r>
            <a:r>
              <a:rPr lang="en-US" sz="2400" dirty="0"/>
              <a:t>(u) != </a:t>
            </a:r>
            <a:r>
              <a:rPr lang="en-US" sz="2400" b="1" dirty="0"/>
              <a:t>find</a:t>
            </a:r>
            <a:r>
              <a:rPr lang="en-US" sz="2400" dirty="0"/>
              <a:t>(v):         </a:t>
            </a:r>
            <a:r>
              <a:rPr lang="en-US" sz="1600" dirty="0">
                <a:solidFill>
                  <a:srgbClr val="7030A0"/>
                </a:solidFill>
              </a:rPr>
              <a:t>// if u and v are not in the same tree</a:t>
            </a:r>
          </a:p>
          <a:p>
            <a:pPr lvl="3"/>
            <a:r>
              <a:rPr lang="en-US" sz="2000" dirty="0"/>
              <a:t>add (</a:t>
            </a:r>
            <a:r>
              <a:rPr lang="en-US" sz="2000" dirty="0" err="1"/>
              <a:t>u,v</a:t>
            </a:r>
            <a:r>
              <a:rPr lang="en-US" sz="2000" dirty="0"/>
              <a:t>) to MST</a:t>
            </a:r>
          </a:p>
          <a:p>
            <a:pPr lvl="3"/>
            <a:r>
              <a:rPr lang="en-US" sz="2000" b="1" dirty="0"/>
              <a:t>union</a:t>
            </a:r>
            <a:r>
              <a:rPr lang="en-US" sz="2000" dirty="0"/>
              <a:t>(</a:t>
            </a:r>
            <a:r>
              <a:rPr lang="en-US" sz="2000" dirty="0" err="1"/>
              <a:t>u,v</a:t>
            </a:r>
            <a:r>
              <a:rPr lang="en-US" sz="2000" dirty="0"/>
              <a:t>)                         </a:t>
            </a:r>
            <a:r>
              <a:rPr lang="en-US" sz="1600" dirty="0">
                <a:solidFill>
                  <a:srgbClr val="7030A0"/>
                </a:solidFill>
              </a:rPr>
              <a:t>// merge u’s tree with v’s tree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b="1" dirty="0"/>
              <a:t>return</a:t>
            </a:r>
            <a:r>
              <a:rPr lang="en-US" dirty="0"/>
              <a:t> MST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D5BB-B150-CC49-AB87-BE8B5239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59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021987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352349" y="3745265"/>
            <a:ext cx="922639" cy="99697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936465" y="510374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70000" y="505906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 start, every vertex is in its own tree.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430A4F5B-FD45-5143-AF22-24F750A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11810</TotalTime>
  <Words>9642</Words>
  <Application>Microsoft Macintosh PowerPoint</Application>
  <PresentationFormat>On-screen Show (4:3)</PresentationFormat>
  <Paragraphs>3060</Paragraphs>
  <Slides>124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0" baseType="lpstr">
      <vt:lpstr>Arial</vt:lpstr>
      <vt:lpstr>Calibri</vt:lpstr>
      <vt:lpstr>Calibri Light</vt:lpstr>
      <vt:lpstr>Cambria Math</vt:lpstr>
      <vt:lpstr>Courier</vt:lpstr>
      <vt:lpstr>Office Theme</vt:lpstr>
      <vt:lpstr>Lecture 15</vt:lpstr>
      <vt:lpstr>Last time</vt:lpstr>
      <vt:lpstr>Today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Why MSTs?</vt:lpstr>
      <vt:lpstr>How to find an MST?</vt:lpstr>
      <vt:lpstr>Let’s brainstorm some greedy algorithms!</vt:lpstr>
      <vt:lpstr>Brief aside</vt:lpstr>
      <vt:lpstr>Cuts in graphs</vt:lpstr>
      <vt:lpstr>Cuts in graphs</vt:lpstr>
      <vt:lpstr>Cuts in graphs</vt:lpstr>
      <vt:lpstr>Let S be a set of edges in G</vt:lpstr>
      <vt:lpstr>Let S be a set of edges in G</vt:lpstr>
      <vt:lpstr>Lemma</vt:lpstr>
      <vt:lpstr>Lemma</vt:lpstr>
      <vt:lpstr>Proof of Lemma</vt:lpstr>
      <vt:lpstr>Proof of Lemma</vt:lpstr>
      <vt:lpstr>Proof of Lemma</vt:lpstr>
      <vt:lpstr>Proof of Lemma</vt:lpstr>
      <vt:lpstr>Proof of Lemma</vt:lpstr>
      <vt:lpstr>Proof of Lemma ctd.</vt:lpstr>
      <vt:lpstr>Proof of Lemma ctd.</vt:lpstr>
      <vt:lpstr>Why is T’ still a spanning tree?</vt:lpstr>
      <vt:lpstr>Lemma</vt:lpstr>
      <vt:lpstr>End aside</vt:lpstr>
      <vt:lpstr>Back to MSTs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We’ve discovered  Prim’s algorithm!</vt:lpstr>
      <vt:lpstr>Two questions</vt:lpstr>
      <vt:lpstr>Does it work?</vt:lpstr>
      <vt:lpstr>Lemma</vt:lpstr>
      <vt:lpstr>Partway through Prim</vt:lpstr>
      <vt:lpstr>Partway through Prim</vt:lpstr>
      <vt:lpstr>Partway through Prim</vt:lpstr>
      <vt:lpstr>Hooray!</vt:lpstr>
      <vt:lpstr>Formally(ish)</vt:lpstr>
      <vt:lpstr>Two questions</vt:lpstr>
      <vt:lpstr>How do we actually implement this? </vt:lpstr>
      <vt:lpstr>How do we actually implement this? </vt:lpstr>
      <vt:lpstr>How do we actually implement this? </vt:lpstr>
      <vt:lpstr>How do we actually implement this? 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This should look pretty familiar</vt:lpstr>
      <vt:lpstr>One thing that is similar: Running time</vt:lpstr>
      <vt:lpstr>Two questions</vt:lpstr>
      <vt:lpstr>What have we learned?</vt:lpstr>
      <vt:lpstr>That’s not the only greedy algorithm for MST!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We’ve discovered  Kruskal’s algorithm!</vt:lpstr>
      <vt:lpstr>Two questions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Keep the trees in a special data structure</vt:lpstr>
      <vt:lpstr>Union-find data structure also called disjoint-set data structure</vt:lpstr>
      <vt:lpstr>Union-find data structure also called disjoint-set data structure</vt:lpstr>
      <vt:lpstr>Union-find data structure also called disjoint-set data structure</vt:lpstr>
      <vt:lpstr>Kruskal pseudo-code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Running time</vt:lpstr>
      <vt:lpstr>Two questions</vt:lpstr>
      <vt:lpstr>Does it work?</vt:lpstr>
      <vt:lpstr>Lemma</vt:lpstr>
      <vt:lpstr>Partway through Kruskal</vt:lpstr>
      <vt:lpstr>Partway through Kruskal</vt:lpstr>
      <vt:lpstr>Partway through Kruskal</vt:lpstr>
      <vt:lpstr>Partway through Kruskal</vt:lpstr>
      <vt:lpstr>Hooray!</vt:lpstr>
      <vt:lpstr>Formally(ish)</vt:lpstr>
      <vt:lpstr>Two questions</vt:lpstr>
      <vt:lpstr>What have we learned?</vt:lpstr>
      <vt:lpstr>Compare and contrast</vt:lpstr>
      <vt:lpstr>Both Prim and Kruskal</vt:lpstr>
      <vt:lpstr>Can we do better? State-of-the-art MST on connected undirected graphs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Mary Katherine Wootters</dc:creator>
  <cp:lastModifiedBy>Nima Anari</cp:lastModifiedBy>
  <cp:revision>136</cp:revision>
  <cp:lastPrinted>2022-02-28T16:57:21Z</cp:lastPrinted>
  <dcterms:created xsi:type="dcterms:W3CDTF">2017-05-24T00:23:10Z</dcterms:created>
  <dcterms:modified xsi:type="dcterms:W3CDTF">2024-03-03T06:56:36Z</dcterms:modified>
</cp:coreProperties>
</file>