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3" r:id="rId3"/>
    <p:sldId id="301" r:id="rId4"/>
    <p:sldId id="282" r:id="rId5"/>
    <p:sldId id="285" r:id="rId6"/>
    <p:sldId id="303" r:id="rId7"/>
    <p:sldId id="304" r:id="rId8"/>
    <p:sldId id="328" r:id="rId9"/>
    <p:sldId id="329" r:id="rId10"/>
    <p:sldId id="330" r:id="rId11"/>
    <p:sldId id="332" r:id="rId12"/>
    <p:sldId id="333" r:id="rId13"/>
    <p:sldId id="334" r:id="rId14"/>
    <p:sldId id="335" r:id="rId15"/>
    <p:sldId id="336" r:id="rId16"/>
    <p:sldId id="305" r:id="rId17"/>
    <p:sldId id="288" r:id="rId18"/>
    <p:sldId id="289" r:id="rId19"/>
    <p:sldId id="290" r:id="rId20"/>
    <p:sldId id="306" r:id="rId21"/>
    <p:sldId id="320" r:id="rId22"/>
    <p:sldId id="337" r:id="rId23"/>
    <p:sldId id="338" r:id="rId24"/>
    <p:sldId id="321" r:id="rId25"/>
    <p:sldId id="339" r:id="rId26"/>
    <p:sldId id="307" r:id="rId27"/>
    <p:sldId id="308" r:id="rId28"/>
    <p:sldId id="292" r:id="rId29"/>
    <p:sldId id="291" r:id="rId30"/>
    <p:sldId id="296" r:id="rId31"/>
    <p:sldId id="293" r:id="rId32"/>
    <p:sldId id="294" r:id="rId33"/>
    <p:sldId id="295" r:id="rId34"/>
    <p:sldId id="340" r:id="rId35"/>
    <p:sldId id="341" r:id="rId36"/>
    <p:sldId id="297" r:id="rId37"/>
    <p:sldId id="298" r:id="rId38"/>
    <p:sldId id="324" r:id="rId39"/>
    <p:sldId id="300" r:id="rId40"/>
    <p:sldId id="315" r:id="rId41"/>
    <p:sldId id="319" r:id="rId42"/>
    <p:sldId id="318" r:id="rId43"/>
    <p:sldId id="314" r:id="rId44"/>
    <p:sldId id="323" r:id="rId45"/>
    <p:sldId id="316" r:id="rId46"/>
    <p:sldId id="317" r:id="rId47"/>
    <p:sldId id="32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  <a:srgbClr val="E6FCC7"/>
    <a:srgbClr val="0026FF"/>
    <a:srgbClr val="FF7F00"/>
    <a:srgbClr val="FDFFC2"/>
    <a:srgbClr val="F3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2791"/>
  </p:normalViewPr>
  <p:slideViewPr>
    <p:cSldViewPr snapToGrid="0" snapToObjects="1">
      <p:cViewPr varScale="1">
        <p:scale>
          <a:sx n="98" d="100"/>
          <a:sy n="98" d="100"/>
        </p:scale>
        <p:origin x="1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F74B-A0F6-CA4D-9BAB-8FC27C491CE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4752-F3A2-0746-91A6-DC592B697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AF6E-45E5-8C4D-ACF1-08F4F8309725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E58D-E9C3-B948-8798-DA0C777A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7C61-9AC3-A149-AC4A-F0BD5182F863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Randomized algorithms and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1 </a:t>
                </a:r>
                <a:r>
                  <a:rPr lang="en-US" dirty="0" err="1"/>
                  <a:t>iff</a:t>
                </a:r>
                <a:r>
                  <a:rPr lang="en-US" dirty="0"/>
                  <a:t> A is sorted on iteration </a:t>
                </a:r>
                <a:r>
                  <a:rPr lang="en-US" dirty="0" err="1"/>
                  <a:t>i</a:t>
                </a:r>
                <a:r>
                  <a:rPr lang="en-US" dirty="0"/>
                  <a:t>. 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Okay.  (There wasn’t actually a question for part (a)…)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 since there are n! possible orderings of A and only one is sorted.  (Suppose A has distinct entries).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Let N be the index of the first 1.  Then E[N] = n!.</a:t>
                </a:r>
              </a:p>
              <a:p>
                <a:pPr marL="0" indent="0">
                  <a:buNone/>
                </a:pPr>
                <a:r>
                  <a:rPr lang="en-US" dirty="0"/>
                  <a:t>Part (c) is similar to part (c) in exercise 1:</a:t>
                </a:r>
              </a:p>
              <a:p>
                <a:r>
                  <a:rPr lang="en-US" sz="2100" dirty="0"/>
                  <a:t>You saw in CS109 that N is a geometric random variable, and you know a formula for that.  Or, </a:t>
                </a:r>
              </a:p>
              <a:p>
                <a:r>
                  <a:rPr lang="en-US" sz="2100" dirty="0"/>
                  <a:t>Suppose you do the first trial.  If it comes up 1 (with probability 1/n!),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n!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1291" t="-245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162242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sorted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iteration</m:t>
                              </m:r>
                              <m: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057" b="-3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88375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1BB6-B489-8241-9F13-ED9E7523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769"/>
            <a:ext cx="8713058" cy="1325563"/>
          </a:xfrm>
        </p:spPr>
        <p:txBody>
          <a:bodyPr/>
          <a:lstStyle/>
          <a:p>
            <a:r>
              <a:rPr lang="en-US" dirty="0"/>
              <a:t>Expected Running time of </a:t>
            </a: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E[ running time on a list of length n ]</a:t>
                </a:r>
              </a:p>
              <a:p>
                <a:pPr marL="0" indent="0">
                  <a:buNone/>
                </a:pPr>
                <a:r>
                  <a:rPr lang="en-US" dirty="0"/>
                  <a:t>   = E[ (number of iterations) * (time per iteration) ]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(time per iteration) * E[number of iterations]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:r>
                  <a:rPr lang="en-US" dirty="0">
                    <a:solidFill>
                      <a:srgbClr val="CF6E6C"/>
                    </a:solidFill>
                  </a:rPr>
                  <a:t>REALLY REALLY BIG.</a:t>
                </a:r>
                <a:endParaRPr lang="en-US" b="0" dirty="0">
                  <a:solidFill>
                    <a:srgbClr val="CF6E6C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7FF940-48E2-1D43-AF61-04465A23472D}"/>
              </a:ext>
            </a:extLst>
          </p:cNvPr>
          <p:cNvSpPr/>
          <p:nvPr/>
        </p:nvSpPr>
        <p:spPr>
          <a:xfrm>
            <a:off x="4917989" y="2162432"/>
            <a:ext cx="3126259" cy="729048"/>
          </a:xfrm>
          <a:prstGeom prst="ellipse">
            <a:avLst/>
          </a:prstGeom>
          <a:noFill/>
          <a:ln w="2857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57128-BEF8-FB42-B1A9-4CC313ED6BF7}"/>
              </a:ext>
            </a:extLst>
          </p:cNvPr>
          <p:cNvSpPr txBox="1"/>
          <p:nvPr/>
        </p:nvSpPr>
        <p:spPr>
          <a:xfrm>
            <a:off x="5776782" y="1322983"/>
            <a:ext cx="33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This isn’t random, so we can pull it out of the expectation.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9EB576-CB6E-6C4A-918A-C3A7EA3EBE4F}"/>
              </a:ext>
            </a:extLst>
          </p:cNvPr>
          <p:cNvCxnSpPr>
            <a:cxnSpLocks/>
          </p:cNvCxnSpPr>
          <p:nvPr/>
        </p:nvCxnSpPr>
        <p:spPr>
          <a:xfrm flipH="1">
            <a:off x="7451125" y="1982404"/>
            <a:ext cx="265670" cy="18002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EFFA62-19F9-2043-B276-80F1A90C3755}"/>
              </a:ext>
            </a:extLst>
          </p:cNvPr>
          <p:cNvSpPr/>
          <p:nvPr/>
        </p:nvSpPr>
        <p:spPr>
          <a:xfrm>
            <a:off x="4041433" y="3233595"/>
            <a:ext cx="4151096" cy="729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6602-57E1-4149-9E75-5D3ACDC10866}"/>
              </a:ext>
            </a:extLst>
          </p:cNvPr>
          <p:cNvSpPr txBox="1"/>
          <p:nvPr/>
        </p:nvSpPr>
        <p:spPr>
          <a:xfrm>
            <a:off x="6592330" y="4348878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just computed this.  It’s n!.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ADF45-9D64-DC42-A30D-B01593EA6E8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54563" y="4012071"/>
            <a:ext cx="562232" cy="33680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7DE922-FA4F-A240-99F5-A8344995E752}"/>
              </a:ext>
            </a:extLst>
          </p:cNvPr>
          <p:cNvSpPr/>
          <p:nvPr/>
        </p:nvSpPr>
        <p:spPr>
          <a:xfrm>
            <a:off x="990090" y="3262545"/>
            <a:ext cx="3174912" cy="729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02960-77AE-A341-9520-BF81D06C40EC}"/>
              </a:ext>
            </a:extLst>
          </p:cNvPr>
          <p:cNvSpPr txBox="1"/>
          <p:nvPr/>
        </p:nvSpPr>
        <p:spPr>
          <a:xfrm>
            <a:off x="3387301" y="4325630"/>
            <a:ext cx="26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is O(n) (to permute and then check if sorted)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EF3D3-0AE7-D340-9C82-AF2D7746B927}"/>
              </a:ext>
            </a:extLst>
          </p:cNvPr>
          <p:cNvCxnSpPr>
            <a:cxnSpLocks/>
          </p:cNvCxnSpPr>
          <p:nvPr/>
        </p:nvCxnSpPr>
        <p:spPr>
          <a:xfrm flipH="1" flipV="1">
            <a:off x="3423601" y="3990208"/>
            <a:ext cx="562232" cy="33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2A57-681F-1841-896D-DB380DA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4" y="130347"/>
            <a:ext cx="8799555" cy="1325563"/>
          </a:xfrm>
        </p:spPr>
        <p:txBody>
          <a:bodyPr/>
          <a:lstStyle/>
          <a:p>
            <a:r>
              <a:rPr lang="en-US" dirty="0"/>
              <a:t>Worst-case running time of </a:t>
            </a:r>
            <a:r>
              <a:rPr lang="en-US" dirty="0" err="1"/>
              <a:t>BogoSort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3B54D-1271-5A4E-B23B-45321BC21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DD4E5-2F70-DF40-AE62-011FD571F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5365266-C49C-B74A-A3E4-3BCB7B4C46E5}"/>
              </a:ext>
            </a:extLst>
          </p:cNvPr>
          <p:cNvSpPr/>
          <p:nvPr/>
        </p:nvSpPr>
        <p:spPr>
          <a:xfrm>
            <a:off x="5622324" y="1523684"/>
            <a:ext cx="2893026" cy="612648"/>
          </a:xfrm>
          <a:prstGeom prst="wedgeEllipseCallout">
            <a:avLst>
              <a:gd name="adj1" fmla="val -76082"/>
              <a:gd name="adj2" fmla="val 17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Infinite!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14DCA-7D1D-CE4F-8167-0D0A7A16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4C56-45EB-FA40-A140-20839107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8F027-160F-DA42-8DA6-514AF7B2A4EB}"/>
              </a:ext>
            </a:extLst>
          </p:cNvPr>
          <p:cNvSpPr txBox="1">
            <a:spLocks/>
          </p:cNvSpPr>
          <p:nvPr/>
        </p:nvSpPr>
        <p:spPr>
          <a:xfrm>
            <a:off x="271074" y="130347"/>
            <a:ext cx="879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Worst-case running time of BogoSort?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CA2-7F8B-B94E-B1A3-4B3F7A0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A81C-2E6B-B74B-B045-D501577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Expected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get to roll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Worst-case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gets to “roll”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Don’t use </a:t>
            </a:r>
            <a:r>
              <a:rPr lang="en-US" dirty="0" err="1"/>
              <a:t>BogoSort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0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806490" y="27134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45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better randomized algorithm: </a:t>
            </a:r>
            <a:br>
              <a:rPr lang="en-US" dirty="0"/>
            </a:br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3952875"/>
          </a:xfrm>
        </p:spPr>
        <p:txBody>
          <a:bodyPr/>
          <a:lstStyle/>
          <a:p>
            <a:r>
              <a:rPr lang="en-US" dirty="0"/>
              <a:t>Expected runtime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  <a:p>
            <a:endParaRPr lang="en-US" sz="1400" dirty="0"/>
          </a:p>
          <a:p>
            <a:r>
              <a:rPr lang="en-US" dirty="0"/>
              <a:t>Worst-case runtime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sz="1600" dirty="0"/>
          </a:p>
          <a:p>
            <a:r>
              <a:rPr lang="en-US" dirty="0"/>
              <a:t>In practice works great!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AE618-08AA-7B4B-83FE-AE1FA968C16A}"/>
              </a:ext>
            </a:extLst>
          </p:cNvPr>
          <p:cNvGrpSpPr/>
          <p:nvPr/>
        </p:nvGrpSpPr>
        <p:grpSpPr>
          <a:xfrm>
            <a:off x="1181265" y="4998026"/>
            <a:ext cx="8068721" cy="1445421"/>
            <a:chOff x="1181265" y="5354389"/>
            <a:chExt cx="8068721" cy="1445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11EF90-6F80-604B-9D00-7C31B2F73F91}"/>
                </a:ext>
              </a:extLst>
            </p:cNvPr>
            <p:cNvGrpSpPr/>
            <p:nvPr/>
          </p:nvGrpSpPr>
          <p:grpSpPr>
            <a:xfrm>
              <a:off x="1181265" y="5354389"/>
              <a:ext cx="7390275" cy="1148533"/>
              <a:chOff x="2344143" y="5589375"/>
              <a:chExt cx="7390275" cy="11485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FBBE05-3F1A-504B-9689-9281D133C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3018" y="5589375"/>
                <a:ext cx="1041400" cy="11485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5B84B-8BBE-784F-AADE-08399E5F0318}"/>
                  </a:ext>
                </a:extLst>
              </p:cNvPr>
              <p:cNvSpPr txBox="1"/>
              <p:nvPr/>
            </p:nvSpPr>
            <p:spPr>
              <a:xfrm>
                <a:off x="2344143" y="5709082"/>
                <a:ext cx="6456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uses very similar methods to the Select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 saw last time. Can you modify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we’ll learn today to make sure its worst-case runtime is O(</a:t>
                </a:r>
                <a:r>
                  <a:rPr lang="en-US" dirty="0" err="1">
                    <a:solidFill>
                      <a:srgbClr val="7030A0"/>
                    </a:solidFill>
                  </a:rPr>
                  <a:t>nlog</a:t>
                </a:r>
                <a:r>
                  <a:rPr lang="en-US" dirty="0">
                    <a:solidFill>
                      <a:srgbClr val="7030A0"/>
                    </a:solidFill>
                  </a:rPr>
                  <a:t>(n))?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0AFB1-C5BD-4949-892B-163158249B0A}"/>
                </a:ext>
              </a:extLst>
            </p:cNvPr>
            <p:cNvSpPr txBox="1"/>
            <p:nvPr/>
          </p:nvSpPr>
          <p:spPr>
            <a:xfrm>
              <a:off x="6699855" y="6461256"/>
              <a:ext cx="255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030A0"/>
                  </a:solidFill>
                </a:rPr>
                <a:t>Siggi</a:t>
              </a:r>
              <a:r>
                <a:rPr lang="en-US" sz="1600" dirty="0">
                  <a:solidFill>
                    <a:srgbClr val="7030A0"/>
                  </a:solidFill>
                </a:rPr>
                <a:t> the Studious Stork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3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7287"/>
            <a:ext cx="7886700" cy="1123829"/>
          </a:xfrm>
        </p:spPr>
        <p:txBody>
          <a:bodyPr/>
          <a:lstStyle/>
          <a:p>
            <a:r>
              <a:rPr lang="en-US" dirty="0"/>
              <a:t>Quicksort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8215" y="1694611"/>
            <a:ext cx="5040183" cy="718565"/>
            <a:chOff x="1573619" y="3296093"/>
            <a:chExt cx="5040183" cy="705201"/>
          </a:xfrm>
        </p:grpSpPr>
        <p:sp>
          <p:nvSpPr>
            <p:cNvPr id="7" name="Rectangle 6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43701" y="544383"/>
            <a:ext cx="24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sort this array.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61" y="1671348"/>
            <a:ext cx="271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pick a “</a:t>
            </a:r>
            <a:r>
              <a:rPr lang="en-US" sz="2400" dirty="0">
                <a:solidFill>
                  <a:schemeClr val="accent1"/>
                </a:solidFill>
              </a:rPr>
              <a:t>pivot</a:t>
            </a:r>
            <a:r>
              <a:rPr lang="en-US" sz="2400" dirty="0"/>
              <a:t>.”</a:t>
            </a:r>
          </a:p>
          <a:p>
            <a:r>
              <a:rPr lang="en-US" sz="2400" b="1" dirty="0">
                <a:solidFill>
                  <a:srgbClr val="CF6E6C"/>
                </a:solidFill>
              </a:rPr>
              <a:t>Do it at random.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94444" y="2564598"/>
            <a:ext cx="1549878" cy="967306"/>
            <a:chOff x="5494444" y="2564598"/>
            <a:chExt cx="1549878" cy="967306"/>
          </a:xfrm>
        </p:grpSpPr>
        <p:sp>
          <p:nvSpPr>
            <p:cNvPr id="17" name="Triangle 16"/>
            <p:cNvSpPr/>
            <p:nvPr/>
          </p:nvSpPr>
          <p:spPr>
            <a:xfrm>
              <a:off x="5782025" y="2564598"/>
              <a:ext cx="857471" cy="6141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4444" y="3162572"/>
              <a:ext cx="154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random pivot!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976" y="2858092"/>
            <a:ext cx="41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partition the array into “bigger than 5” or “less than 5”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4384" y="171828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058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844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4578" y="2611870"/>
            <a:ext cx="192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PARTITION step takes time O(n).  (Notice that we don’t sort each half).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[same as in SELECT]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570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707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2311" y="171550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1558" y="169461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8085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 = array with things smaller than A[pivot]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9226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 = array with things larger than A[pivot]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261" y="4285068"/>
            <a:ext cx="17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Arrange them like so: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261" y="5712044"/>
            <a:ext cx="20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Recurse</a:t>
            </a:r>
            <a:r>
              <a:rPr lang="en-US" sz="2400" dirty="0"/>
              <a:t> on </a:t>
            </a:r>
          </a:p>
          <a:p>
            <a:r>
              <a:rPr lang="en-US" sz="2400" dirty="0"/>
              <a:t>L and R: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5878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9226" y="571204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821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3253" y="570272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780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807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17575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7CDE4-7723-2E47-8815-B1086480FFAC}"/>
              </a:ext>
            </a:extLst>
          </p:cNvPr>
          <p:cNvSpPr txBox="1"/>
          <p:nvPr/>
        </p:nvSpPr>
        <p:spPr>
          <a:xfrm>
            <a:off x="5429204" y="121871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For the rest of the lecture, assume all elements of A are distinct.</a:t>
            </a:r>
          </a:p>
        </p:txBody>
      </p:sp>
    </p:spTree>
    <p:extLst>
      <p:ext uri="{BB962C8B-B14F-4D97-AF65-F5344CB8AC3E}">
        <p14:creationId xmlns:p14="http://schemas.microsoft.com/office/powerpoint/2010/main" val="1257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C 0.02882 -0.0155 0.05903 -0.03101 0.1 -0.04236 C 0.14097 -0.05393 0.21319 -0.07291 0.24444 -0.06828 C 0.27569 -0.06365 0.28785 -0.02986 0.2875 -0.01458 C 0.28733 0.00047 0.26441 0.02084 0.24306 0.02223 C 0.22188 0.02385 0.19167 0.00625 0.15972 -0.00555 C 0.12778 -0.01713 0.10122 -0.03495 0.05139 -0.04791 C 0.00174 -0.06088 -0.07986 -0.07986 -0.13889 -0.0831 C -0.19792 -0.08657 -0.27049 -0.08287 -0.30278 -0.06828 C -0.3349 -0.05393 -0.33299 -0.01134 -0.33194 0.00371 C -0.33073 0.01899 -0.31493 0.02084 -0.29583 0.02223 C -0.27656 0.02385 -0.25781 0.02315 -0.21667 0.01297 C -0.17535 0.00278 -0.12187 -0.02338 -0.04861 -0.03865 C 0.02483 -0.05416 0.17222 -0.09004 0.22361 -0.07939 C 0.275 -0.06898 0.27882 0.0044 0.25972 0.02408 C 0.2408 0.04399 0.1526 0.04445 0.10972 0.03889 C 0.06701 0.03334 0.00278 -0.00902 0.00278 -0.0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0.39271 0.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2.96296E-6 L 0.39878 0.3495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139 L -0.32587 0.342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996 L -0.39322 0.334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181 L -0.36841 0.343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35313 0.33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76 L 0.0066 0.32824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 animBg="1"/>
      <p:bldP spid="26" grpId="0" animBg="1"/>
      <p:bldP spid="27" grpId="0" animBg="1"/>
      <p:bldP spid="3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PseudoPseudoCode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what we just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351338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(A)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60649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Lecture 5 Python notebook for actual code.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611301"/>
            <a:ext cx="21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F6E6C"/>
                </a:solidFill>
              </a:rPr>
              <a:t>Assume that all elements of A are distinct.  How would you change this if that’s not the case?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02" y="3611301"/>
            <a:ext cx="1056948" cy="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439"/>
            <a:ext cx="7886700" cy="5323561"/>
          </a:xfrm>
        </p:spPr>
        <p:txBody>
          <a:bodyPr>
            <a:normAutofit/>
          </a:bodyPr>
          <a:lstStyle/>
          <a:p>
            <a:r>
              <a:rPr lang="en-US" dirty="0"/>
              <a:t>Homework 2 is due today by midnight</a:t>
            </a:r>
          </a:p>
          <a:p>
            <a:r>
              <a:rPr lang="en-US" dirty="0"/>
              <a:t>Homework 3 will be released today (still solo)</a:t>
            </a:r>
          </a:p>
          <a:p>
            <a:endParaRPr lang="en-US" dirty="0"/>
          </a:p>
          <a:p>
            <a:r>
              <a:rPr lang="en-US" dirty="0"/>
              <a:t>This Friday we will have an </a:t>
            </a:r>
            <a:r>
              <a:rPr lang="en-US" dirty="0" err="1"/>
              <a:t>EthiCS</a:t>
            </a:r>
            <a:r>
              <a:rPr lang="en-US" dirty="0"/>
              <a:t> lecture taught by Justin Shin </a:t>
            </a:r>
            <a:br>
              <a:rPr lang="en-US" dirty="0"/>
            </a:br>
            <a:r>
              <a:rPr lang="en-US" dirty="0"/>
              <a:t>(same place/time as regular lecture)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Friday Jan 23, 1:30-2:50pm (STLC 111)</a:t>
            </a:r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 an ideal world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the pivot splits the array exactly in half</a:t>
                </a:r>
                <a:r>
                  <a:rPr lang="mr-IN" dirty="0"/>
                  <a:t>…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=2⋅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We’ve seen that a bunch: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  <a:blipFill>
                <a:blip r:embed="rId2"/>
                <a:stretch>
                  <a:fillRect l="-1447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7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1" y="3461675"/>
            <a:ext cx="1912161" cy="10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Aside</a:t>
                </a:r>
                <a:br>
                  <a:rPr lang="en-US" dirty="0"/>
                </a:b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33" t="-1523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symmetry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because L and R make up everything except the pivot.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linearity of expectation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Plugging in the first bullet point.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  <a:blipFill>
                <a:blip r:embed="rId3"/>
                <a:stretch>
                  <a:fillRect l="-1447" t="-262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4BA6FC-FD75-B142-BFF5-AA7B8D60DD11}"/>
              </a:ext>
            </a:extLst>
          </p:cNvPr>
          <p:cNvSpPr txBox="1"/>
          <p:nvPr/>
        </p:nvSpPr>
        <p:spPr>
          <a:xfrm>
            <a:off x="6042454" y="4196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Remember, we are assuming  all elements of A are distinct</a:t>
            </a:r>
          </a:p>
        </p:txBody>
      </p:sp>
    </p:spTree>
    <p:extLst>
      <p:ext uri="{BB962C8B-B14F-4D97-AF65-F5344CB8AC3E}">
        <p14:creationId xmlns:p14="http://schemas.microsoft.com/office/powerpoint/2010/main" val="1446144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512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Red flag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904" y="1246715"/>
            <a:ext cx="9012096" cy="5171017"/>
          </a:xfrm>
        </p:spPr>
        <p:txBody>
          <a:bodyPr>
            <a:normAutofit/>
          </a:bodyPr>
          <a:lstStyle/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/>
              <a:t>pivot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0290" flipH="1">
            <a:off x="5434961" y="-75450"/>
            <a:ext cx="1253943" cy="2046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Same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But now, one of |L| or |R| is always n-1.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You check: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), with probability 1.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blipFill>
                <a:blip r:embed="rId3"/>
                <a:stretch>
                  <a:fillRect l="-645" t="-2143" b="-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0095" y="1501084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We can use the same argument to prove something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72699"/>
            <a:ext cx="8195733" cy="769441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CF6E6C"/>
                </a:solidFill>
              </a:rPr>
              <a:t>Pick the pivot x to be either max(A) or min(A), randomly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>
                <a:solidFill>
                  <a:srgbClr val="CF6E6C"/>
                </a:solidFill>
              </a:rPr>
              <a:t>\\ We can find the max and min in O(n)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716" y="1175754"/>
            <a:ext cx="895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508" y="4802893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74" y="5175424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512713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uiExpand="1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SlowSort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2BA2C-F7B2-7946-B379-10C3A220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6" y="2020238"/>
            <a:ext cx="2998745" cy="95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1332-C5D7-E449-AD3F-34AE194F4A73}"/>
              </a:ext>
            </a:extLst>
          </p:cNvPr>
          <p:cNvSpPr txBox="1"/>
          <p:nvPr/>
        </p:nvSpPr>
        <p:spPr>
          <a:xfrm>
            <a:off x="6336413" y="1699211"/>
            <a:ext cx="273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wrong???</a:t>
            </a:r>
          </a:p>
        </p:txBody>
      </p:sp>
    </p:spTree>
    <p:extLst>
      <p:ext uri="{BB962C8B-B14F-4D97-AF65-F5344CB8AC3E}">
        <p14:creationId xmlns:p14="http://schemas.microsoft.com/office/powerpoint/2010/main" val="200543895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-11882"/>
            <a:ext cx="7886700" cy="1325563"/>
          </a:xfrm>
        </p:spPr>
        <p:txBody>
          <a:bodyPr/>
          <a:lstStyle/>
          <a:p>
            <a:r>
              <a:rPr lang="en-US" dirty="0"/>
              <a:t>What’s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5405848"/>
            <a:ext cx="792883" cy="110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67" y="6429736"/>
            <a:ext cx="29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Plucky the Pedantic Penguin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67" y="4608582"/>
            <a:ext cx="26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F6E6C"/>
                </a:solidFill>
              </a:rPr>
              <a:t>That’s not how expectations work!</a:t>
            </a:r>
            <a:endParaRPr lang="en-US" sz="1200" dirty="0">
              <a:solidFill>
                <a:srgbClr val="CF6E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F53F-1F61-8A4C-888A-066FBC25827A}"/>
              </a:ext>
            </a:extLst>
          </p:cNvPr>
          <p:cNvSpPr txBox="1"/>
          <p:nvPr/>
        </p:nvSpPr>
        <p:spPr>
          <a:xfrm>
            <a:off x="3471323" y="5106297"/>
            <a:ext cx="55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The running time in the “expected” situation is not the same as the expected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Sort of like how E[X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] is not the same as (E[X])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621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We’ll have to think a little harder about how the algorithm works.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99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goal: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654072"/>
            <a:ext cx="6093427" cy="163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Get the same conclusion, correctly!</a:t>
            </a:r>
          </a:p>
        </p:txBody>
      </p:sp>
    </p:spTree>
    <p:extLst>
      <p:ext uri="{BB962C8B-B14F-4D97-AF65-F5344CB8AC3E}">
        <p14:creationId xmlns:p14="http://schemas.microsoft.com/office/powerpoint/2010/main" val="4639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0" y="289328"/>
            <a:ext cx="7886700" cy="6000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recursive calls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215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71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1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716" y="1113283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091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69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419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8172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667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75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266" y="196418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426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3864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6360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765" y="2823466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9275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878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374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172" y="2831849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667" y="2831849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1226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8677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4433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929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2266" y="284261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485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4664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776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8677" y="44860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8929" y="4486024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698" y="44860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3949" y="4472182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485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4664" y="4435167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776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688" y="12545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5 as a pivot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6414" y="1985067"/>
            <a:ext cx="28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4919" y="278800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[76] and pick 6 as a pivot.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565" y="3611586"/>
            <a:ext cx="162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72" y="2820713"/>
            <a:ext cx="21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[3142] and pick 3 as a pivot.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4354" y="4415454"/>
            <a:ext cx="222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[7], it has size 1 so we’re done.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8" y="3650861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 around 3.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0379" y="46131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[4] (done).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2" y="4360136"/>
            <a:ext cx="118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Recurse</a:t>
            </a:r>
            <a:r>
              <a:rPr lang="en-US" sz="1600" dirty="0"/>
              <a:t> on [12] and pick 2 as a pivot.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959" y="5480820"/>
            <a:ext cx="103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partition around 2.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4921" y="5297777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573" y="529777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24" y="61244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[1] (done).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4921" y="6022935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6505" y="528515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1756" y="5271312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9266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2471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557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573" y="603653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86505" y="6023910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756" y="6010068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9266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2471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7557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73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long does this take to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26" y="1180215"/>
            <a:ext cx="7886700" cy="15550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will count the number of </a:t>
            </a:r>
            <a:r>
              <a:rPr lang="en-US" dirty="0">
                <a:solidFill>
                  <a:srgbClr val="CF6E6C"/>
                </a:solidFill>
              </a:rPr>
              <a:t>comparisons</a:t>
            </a:r>
            <a:r>
              <a:rPr lang="en-US" dirty="0"/>
              <a:t> that the algorithm does.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turns out to give us a good idea of the runtime. (Not obvious, but we can “charge” all operations to comparisons).</a:t>
            </a:r>
          </a:p>
          <a:p>
            <a:r>
              <a:rPr lang="en-US" dirty="0"/>
              <a:t>How many times are any two items compared?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6965" y="2810440"/>
            <a:ext cx="3055485" cy="573347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32217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4712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9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6311" y="3598062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830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7909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0405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200" y="2918524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example before, everything was compared to 5 once in the first step</a:t>
            </a:r>
            <a:r>
              <a:rPr lang="mr-IN" dirty="0"/>
              <a:t>…</a:t>
            </a:r>
            <a:r>
              <a:rPr lang="en-US" dirty="0"/>
              <a:t>.and never again.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17504" y="5175017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5014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617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113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911" y="5183400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6406" y="5183400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6965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416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0172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668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005" y="5194164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059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0403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350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150" y="5194164"/>
            <a:ext cx="313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everything was compared to 3.  </a:t>
            </a:r>
          </a:p>
          <a:p>
            <a:r>
              <a:rPr lang="en-US" dirty="0"/>
              <a:t>5 was, and so were 1,2 and 4.  </a:t>
            </a:r>
          </a:p>
          <a:p>
            <a:r>
              <a:rPr lang="en-US" dirty="0"/>
              <a:t>But not 6 or 7.</a:t>
            </a:r>
          </a:p>
        </p:txBody>
      </p:sp>
    </p:spTree>
    <p:extLst>
      <p:ext uri="{BB962C8B-B14F-4D97-AF65-F5344CB8AC3E}">
        <p14:creationId xmlns:p14="http://schemas.microsoft.com/office/powerpoint/2010/main" val="1542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683"/>
            <a:ext cx="8110746" cy="4351338"/>
          </a:xfrm>
        </p:spPr>
        <p:txBody>
          <a:bodyPr/>
          <a:lstStyle/>
          <a:p>
            <a:r>
              <a:rPr lang="en-US" dirty="0"/>
              <a:t>We saw a divide-and-conquer algorithm to solve the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dirty="0"/>
              <a:t> problem in time O(n) in the worst-case.</a:t>
            </a:r>
          </a:p>
          <a:p>
            <a:r>
              <a:rPr lang="en-US" dirty="0">
                <a:solidFill>
                  <a:srgbClr val="CF6E6C"/>
                </a:solidFill>
              </a:rPr>
              <a:t>It all came down to picking the pivot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136739"/>
            <a:ext cx="4652651" cy="335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894" y="4233689"/>
            <a:ext cx="300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choose a pivot </a:t>
            </a:r>
            <a:r>
              <a:rPr lang="en-US" b="1" dirty="0">
                <a:solidFill>
                  <a:schemeClr val="accent1"/>
                </a:solidFill>
              </a:rPr>
              <a:t>cleverly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78" y="5330639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We choose a pivot </a:t>
            </a:r>
            <a:r>
              <a:rPr lang="en-US" b="1" dirty="0">
                <a:solidFill>
                  <a:srgbClr val="CF6E6C"/>
                </a:solidFill>
              </a:rPr>
              <a:t>randomly.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173884" y="4418355"/>
            <a:ext cx="544010" cy="4584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173884" y="5515305"/>
            <a:ext cx="556094" cy="261645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pair of items is compared either 0 or 1 times.  Which is it?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0200" y="2000712"/>
            <a:ext cx="4686300" cy="887456"/>
            <a:chOff x="1573619" y="3296093"/>
            <a:chExt cx="5040183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3458" y="2077969"/>
            <a:ext cx="340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Let’s assume that the numbers in the array are actually the numbers 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100" b="1" dirty="0">
                    <a:solidFill>
                      <a:schemeClr val="accent4"/>
                    </a:solidFill>
                  </a:rPr>
                  <a:t>Whether or not a, b are compared </a:t>
                </a:r>
                <a:r>
                  <a:rPr lang="en-US" sz="2100" dirty="0"/>
                  <a:t>is a random variable, that depends on the choice of pivots.  Let’s say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𝒂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compared</m:t>
                              </m:r>
                            </m:e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never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compared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In the previous example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1,5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1</a:t>
                </a:r>
                <a:r>
                  <a:rPr lang="en-US" sz="2100" dirty="0"/>
                  <a:t>, because item 1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5 were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But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3,6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0</a:t>
                </a:r>
                <a:r>
                  <a:rPr lang="en-US" sz="2100" dirty="0"/>
                  <a:t>, because item 3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6 were NOT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  <a:blipFill>
                <a:blip r:embed="rId2"/>
                <a:stretch>
                  <a:fillRect l="-576" t="-36019" b="-4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88" y="3145831"/>
            <a:ext cx="754924" cy="93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500" y="3198192"/>
            <a:ext cx="49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Of course this doesn’t have to be the case!  It’s a good exercise to convince yourself that the analysis will still go through without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60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uiExpand="1" build="p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The number of comparisons total during the algorithm is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expected number of comparisons is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by using linearity of expectations.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  <a:blipFill>
                <a:blip r:embed="rId2"/>
                <a:stretch>
                  <a:fillRect l="-965" t="-895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</p:spPr>
            <p:txBody>
              <a:bodyPr/>
              <a:lstStyle/>
              <a:p>
                <a:r>
                  <a:rPr lang="en-US" dirty="0"/>
                  <a:t>So we just need to figure out </a:t>
                </a:r>
                <a:r>
                  <a:rPr lang="en-US" dirty="0">
                    <a:solidFill>
                      <a:schemeClr val="accent4"/>
                    </a:solidFill>
                  </a:rPr>
                  <a:t>E[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=1)⋅1+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=0)⋅0=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(by the definition of expectation)</a:t>
                </a:r>
              </a:p>
              <a:p>
                <a:r>
                  <a:rPr lang="en-US" dirty="0"/>
                  <a:t>So we need to figure out: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= 1) = the probability that a and b are ever compared.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  <a:blipFill>
                <a:blip r:embed="rId2"/>
                <a:stretch>
                  <a:fillRect l="-129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865" y="4343294"/>
            <a:ext cx="3096630" cy="573347"/>
            <a:chOff x="1573619" y="3296093"/>
            <a:chExt cx="5108054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6473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76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500" y="430680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that a = 2 and b = 6.  What is the probability that 2 and 6 are ever compared?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378" y="5169305"/>
            <a:ext cx="3110817" cy="573347"/>
            <a:chOff x="1573619" y="3296093"/>
            <a:chExt cx="5131455" cy="705201"/>
          </a:xfrm>
        </p:grpSpPr>
        <p:sp>
          <p:nvSpPr>
            <p:cNvPr id="14" name="Rectangle 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987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4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500" y="509632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exactly the probability that either 2 or 6 is first picked to be a pivot out of the highlighted entries.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995" y="5949341"/>
            <a:ext cx="51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If, say, 5 were picked first, then 2 and 6 would be separated and never see each other again.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917873" y="3963081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 rot="10800000">
            <a:off x="2728029" y="3981966"/>
            <a:ext cx="329012" cy="239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9785" y="3797300"/>
            <a:ext cx="6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28029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0524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60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2123" y="6007323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11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3721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6217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>
                    <a:solidFill>
                      <a:schemeClr val="accent4"/>
                    </a:solidFill>
                    <a:latin typeface="Cambria Math" charset="0"/>
                  </a:rPr>
                  <a:t>expected number of comparisons:</a:t>
                </a:r>
                <a:endParaRPr lang="is-IS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  <a:blipFill>
                <a:blip r:embed="rId3"/>
                <a:stretch>
                  <a:fillRect l="-1439" t="-47253" r="-360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  <p:bldP spid="22" grpId="0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</a:t>
                </a:r>
                <a:r>
                  <a:rPr lang="en-US" dirty="0" err="1"/>
                  <a:t>a,b</a:t>
                </a:r>
                <a:r>
                  <a:rPr lang="en-US" dirty="0"/>
                  <a:t> are ever compared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that one of </a:t>
                </a:r>
                <a:r>
                  <a:rPr lang="en-US" dirty="0" err="1"/>
                  <a:t>a,b</a:t>
                </a:r>
                <a:r>
                  <a:rPr lang="en-US" dirty="0"/>
                  <a:t> are picked first out of </a:t>
                </a:r>
              </a:p>
              <a:p>
                <a:pPr marL="0" indent="0">
                  <a:buNone/>
                </a:pPr>
                <a:r>
                  <a:rPr lang="en-US" dirty="0"/>
                  <a:t>            all of the </a:t>
                </a:r>
                <a:r>
                  <a:rPr lang="en-US" dirty="0">
                    <a:solidFill>
                      <a:schemeClr val="accent4"/>
                    </a:solidFill>
                  </a:rPr>
                  <a:t>b </a:t>
                </a:r>
                <a:r>
                  <a:rPr lang="mr-IN" dirty="0">
                    <a:solidFill>
                      <a:schemeClr val="accent4"/>
                    </a:solidFill>
                  </a:rPr>
                  <a:t>–</a:t>
                </a:r>
                <a:r>
                  <a:rPr lang="en-US" dirty="0">
                    <a:solidFill>
                      <a:schemeClr val="accent4"/>
                    </a:solidFill>
                  </a:rPr>
                  <a:t> a +1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numbers between them.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9501" y="5448300"/>
            <a:ext cx="4000856" cy="863599"/>
            <a:chOff x="1573619" y="3296093"/>
            <a:chExt cx="5113684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2043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0800000">
            <a:off x="5578773" y="5027829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7863149" y="4992327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816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2 choices out of b-a+1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9565-7FD7-D446-9EB1-C62D4D87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Aside: </a:t>
            </a:r>
            <a:br>
              <a:rPr lang="en-US" dirty="0"/>
            </a:br>
            <a:r>
              <a:rPr lang="en-US" dirty="0"/>
              <a:t>Why don’t we care about 1 and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Let S = {a,a+1,…,b}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ever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compared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where the sum is over all the stuff that does not involve S.  (In this example, stuff having to do with 1 or 7)</a:t>
                </a: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But since that stuff is independent of what happens with S, this is equal to:</a:t>
                </a:r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  <a:blipFill>
                <a:blip r:embed="rId2"/>
                <a:stretch>
                  <a:fillRect l="-3279" t="-3499" r="-1341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2AB13B-0BEC-2E42-9FB9-BCD637F4A04C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9F8D-DC4D-B643-831C-CC6B3B0DB21C}"/>
              </a:ext>
            </a:extLst>
          </p:cNvPr>
          <p:cNvSpPr txBox="1"/>
          <p:nvPr/>
        </p:nvSpPr>
        <p:spPr>
          <a:xfrm>
            <a:off x="176163" y="230801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a bit more detail: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D939-CD82-3245-A10F-792B50421826}"/>
              </a:ext>
            </a:extLst>
          </p:cNvPr>
          <p:cNvSpPr txBox="1"/>
          <p:nvPr/>
        </p:nvSpPr>
        <p:spPr>
          <a:xfrm>
            <a:off x="152661" y="117677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ED7BF9-6FA8-B940-A181-D5A35A6A383D}"/>
              </a:ext>
            </a:extLst>
          </p:cNvPr>
          <p:cNvSpPr txBox="1">
            <a:spLocks/>
          </p:cNvSpPr>
          <p:nvPr/>
        </p:nvSpPr>
        <p:spPr>
          <a:xfrm>
            <a:off x="354080" y="1445746"/>
            <a:ext cx="8515350" cy="13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what happens to 1 and 7 is independent of whether or not 2 and 6 get compared.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E67-57BF-4841-BBFB-0FAF34A4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Aside:</a:t>
            </a:r>
            <a:br>
              <a:rPr lang="en-US" dirty="0"/>
            </a:br>
            <a:r>
              <a:rPr lang="en-US" dirty="0"/>
              <a:t>Why can we assume that the elements of the array are {1,2,..,n}?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More generally, say the elements of the array are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 the array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we’d do exactly the same thing, except we’d focus on the subscripts instead of the values.  For example,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and a</a:t>
                </a:r>
                <a:r>
                  <a:rPr lang="en-US" baseline="-25000" dirty="0"/>
                  <a:t>6 </a:t>
                </a:r>
                <a:r>
                  <a:rPr lang="en-US" dirty="0"/>
                  <a:t>are ever compared is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or a</a:t>
                </a:r>
                <a:r>
                  <a:rPr lang="en-US" baseline="-25000" dirty="0"/>
                  <a:t>6</a:t>
                </a:r>
                <a:r>
                  <a:rPr lang="en-US" dirty="0"/>
                  <a:t> are picked as a pivot before a</a:t>
                </a:r>
                <a:r>
                  <a:rPr lang="en-US" baseline="-25000" dirty="0"/>
                  <a:t>3</a:t>
                </a:r>
                <a:r>
                  <a:rPr lang="en-US" dirty="0"/>
                  <a:t>,a</a:t>
                </a:r>
                <a:r>
                  <a:rPr lang="en-US" baseline="-25000" dirty="0"/>
                  <a:t>4</a:t>
                </a:r>
                <a:r>
                  <a:rPr lang="en-US" dirty="0"/>
                  <a:t>,or a</a:t>
                </a:r>
                <a:r>
                  <a:rPr lang="en-US" baseline="-25000" dirty="0"/>
                  <a:t>5 </a:t>
                </a:r>
                <a:r>
                  <a:rPr lang="en-US" dirty="0"/>
                  <a:t>are.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  <a:blipFill>
                <a:blip r:embed="rId2"/>
                <a:stretch>
                  <a:fillRect l="-1286" t="-2326" r="-322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1F17FB-AECA-8841-8FBC-D0E37D26C3F8}"/>
              </a:ext>
            </a:extLst>
          </p:cNvPr>
          <p:cNvGrpSpPr/>
          <p:nvPr/>
        </p:nvGrpSpPr>
        <p:grpSpPr>
          <a:xfrm>
            <a:off x="2132496" y="3206659"/>
            <a:ext cx="4686300" cy="887456"/>
            <a:chOff x="1573619" y="3296093"/>
            <a:chExt cx="5040183" cy="705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32E29F-7B78-634C-AF11-2C716D193616}"/>
                </a:ext>
              </a:extLst>
            </p:cNvPr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7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13912-A918-3045-9F7C-D18437E30AFC}"/>
                </a:ext>
              </a:extLst>
            </p:cNvPr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6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D70AA-AC8D-344C-A410-E3C9300C98AE}"/>
                </a:ext>
              </a:extLst>
            </p:cNvPr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3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AE7F4-3B97-174A-A96C-BD12430AD7B4}"/>
                </a:ext>
              </a:extLst>
            </p:cNvPr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FCA5E-4F69-8643-A411-FAE9C028DFF9}"/>
                </a:ext>
              </a:extLst>
            </p:cNvPr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8BF37D-B5CB-8640-B799-FD5BDEA6468A}"/>
                </a:ext>
              </a:extLst>
            </p:cNvPr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606744-7F8A-0D43-ADBA-FBD5338CE3C6}"/>
                </a:ext>
              </a:extLst>
            </p:cNvPr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4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4DAA26-E039-CF4F-A798-9B04ED3694CB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674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together now</a:t>
            </a:r>
            <a:r>
              <a:rPr lang="mr-IN" sz="2800" dirty="0"/>
              <a:t>…</a:t>
            </a:r>
            <a:br>
              <a:rPr lang="en-US" dirty="0"/>
            </a:br>
            <a:r>
              <a:rPr lang="en-US" dirty="0"/>
              <a:t>Expected number of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[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]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(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=1)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mr-IN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big nasty sum, but we can do it.</a:t>
                </a:r>
              </a:p>
              <a:p>
                <a:r>
                  <a:rPr lang="en-US" dirty="0"/>
                  <a:t>We get that this is less than </a:t>
                </a:r>
                <a:r>
                  <a:rPr lang="en-US" dirty="0">
                    <a:solidFill>
                      <a:schemeClr val="accent4"/>
                    </a:solidFill>
                  </a:rPr>
                  <a:t>2n ln(n).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asymptotics</a:t>
                </a:r>
                <a:r>
                  <a:rPr lang="en-US" dirty="0">
                    <a:solidFill>
                      <a:schemeClr val="accent4"/>
                    </a:solidFill>
                  </a:rPr>
                  <a:t> on board if time …)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698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1100" y="2425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 </a:t>
            </a:r>
            <a:r>
              <a:rPr lang="en-US"/>
              <a:t>of expectation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929968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000" y="354330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reasoning we just 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1748522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expected number of comparisons throughout the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217" y="4947439"/>
            <a:ext cx="14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Do this sum!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1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saw that </a:t>
            </a:r>
            <a:r>
              <a:rPr lang="en-US" dirty="0">
                <a:solidFill>
                  <a:schemeClr val="accent4"/>
                </a:solidFill>
              </a:rPr>
              <a:t>E[ number of comparisons ] = O(n log(n))</a:t>
            </a:r>
          </a:p>
          <a:p>
            <a:r>
              <a:rPr lang="en-US" dirty="0"/>
              <a:t>Is that the same as </a:t>
            </a:r>
            <a:r>
              <a:rPr lang="en-US" dirty="0">
                <a:solidFill>
                  <a:schemeClr val="accent4"/>
                </a:solidFill>
              </a:rPr>
              <a:t>E[ running time ]?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0" y="3454400"/>
            <a:ext cx="4648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99" y="3340100"/>
            <a:ext cx="355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In this case, </a:t>
            </a:r>
            <a:r>
              <a:rPr lang="en-US" sz="2400" b="1" dirty="0"/>
              <a:t>yes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We need to argue that the running time is dominated by the time to do comparisons.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See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585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O(n log(n))</a:t>
            </a:r>
          </a:p>
        </p:txBody>
      </p:sp>
    </p:spTree>
    <p:extLst>
      <p:ext uri="{BB962C8B-B14F-4D97-AF65-F5344CB8AC3E}">
        <p14:creationId xmlns:p14="http://schemas.microsoft.com/office/powerpoint/2010/main" val="1489323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7" y="93278"/>
            <a:ext cx="8119934" cy="1325563"/>
          </a:xfrm>
        </p:spPr>
        <p:txBody>
          <a:bodyPr/>
          <a:lstStyle/>
          <a:p>
            <a:r>
              <a:rPr lang="en-US" dirty="0"/>
              <a:t>Worst-case running time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9" y="1317633"/>
            <a:ext cx="7886700" cy="2479675"/>
          </a:xfrm>
        </p:spPr>
        <p:txBody>
          <a:bodyPr/>
          <a:lstStyle/>
          <a:p>
            <a:r>
              <a:rPr lang="en-US" dirty="0"/>
              <a:t>Suppose that an adversary is choosing the “random” pivots for you.</a:t>
            </a:r>
          </a:p>
          <a:p>
            <a:r>
              <a:rPr lang="en-US" dirty="0"/>
              <a:t>Then the running time might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they’d choose to implement </a:t>
            </a:r>
            <a:r>
              <a:rPr lang="en-US" dirty="0" err="1">
                <a:solidFill>
                  <a:schemeClr val="accent4"/>
                </a:solidFill>
              </a:rPr>
              <a:t>SlowSort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CF6E6C"/>
                </a:solidFill>
              </a:rPr>
              <a:t>In practice, this doesn’t usually happen.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744" y="4580742"/>
            <a:ext cx="2981833" cy="2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22" y="3281470"/>
            <a:ext cx="974455" cy="12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690689"/>
            <a:ext cx="840105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make some random choices during the algorithm.</a:t>
            </a:r>
          </a:p>
          <a:p>
            <a:r>
              <a:rPr lang="en-US" dirty="0"/>
              <a:t>We hope the algorithm works.</a:t>
            </a:r>
          </a:p>
          <a:p>
            <a:r>
              <a:rPr lang="en-US" dirty="0"/>
              <a:t>We hope the algorithm is fast.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5" y="4208702"/>
            <a:ext cx="3066143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63" y="3712430"/>
            <a:ext cx="456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ourier" charset="0"/>
                <a:cs typeface="Courier" charset="0"/>
              </a:rPr>
              <a:t>E.g.,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sz="2400" dirty="0"/>
              <a:t> with a random pivot is a randomized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Always works (aka, is correct).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Probably 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9F9CC-032E-5A41-9FB3-DFFE941477D9}"/>
              </a:ext>
            </a:extLst>
          </p:cNvPr>
          <p:cNvSpPr txBox="1"/>
          <p:nvPr/>
        </p:nvSpPr>
        <p:spPr>
          <a:xfrm>
            <a:off x="5869459" y="2245001"/>
            <a:ext cx="287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today we will look at algorithms that always work and are probably fast. These are called “Las Vegas”.</a:t>
            </a:r>
          </a:p>
        </p:txBody>
      </p:sp>
    </p:spTree>
    <p:extLst>
      <p:ext uri="{BB962C8B-B14F-4D97-AF65-F5344CB8AC3E}">
        <p14:creationId xmlns:p14="http://schemas.microsoft.com/office/powerpoint/2010/main" val="757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" y="-275696"/>
            <a:ext cx="7886700" cy="1325563"/>
          </a:xfrm>
        </p:spPr>
        <p:txBody>
          <a:bodyPr/>
          <a:lstStyle/>
          <a:p>
            <a:r>
              <a:rPr lang="en-US" dirty="0"/>
              <a:t>How should we implement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6" y="1049867"/>
            <a:ext cx="8038471" cy="5970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Our pseudocode is easy to understand and analyze, but is not a good way to implement this algorithm.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Instead, implement it </a:t>
            </a:r>
            <a:r>
              <a:rPr lang="en-US" b="1" dirty="0">
                <a:solidFill>
                  <a:schemeClr val="accent4"/>
                </a:solidFill>
              </a:rPr>
              <a:t>in-place</a:t>
            </a:r>
            <a:r>
              <a:rPr lang="en-US" dirty="0"/>
              <a:t> (without separate L and 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 may have seen this in CS 106b.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Here are some Hungarian Folk Dancers showing you how it’s done: </a:t>
            </a:r>
            <a:r>
              <a:rPr lang="en-US" dirty="0">
                <a:solidFill>
                  <a:srgbClr val="0026FF"/>
                </a:solidFill>
                <a:hlinkClick r:id="rId2"/>
              </a:rPr>
              <a:t>https://www.youtube.com/watch?v=ywWBy6J5gz8</a:t>
            </a:r>
            <a:endParaRPr lang="en-US" dirty="0">
              <a:solidFill>
                <a:srgbClr val="002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Check out Python notebook for Lecture 5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two different ways.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651" y="2132227"/>
            <a:ext cx="5715394" cy="2493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04189" y="2573217"/>
            <a:ext cx="639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better way to do Partition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5540" y="543902"/>
            <a:ext cx="4129549" cy="606476"/>
            <a:chOff x="1120876" y="1325563"/>
            <a:chExt cx="4232781" cy="753960"/>
          </a:xfrm>
        </p:grpSpPr>
        <p:sp>
          <p:nvSpPr>
            <p:cNvPr id="5" name="Rectangle 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5540" y="1470913"/>
            <a:ext cx="4129549" cy="606476"/>
            <a:chOff x="1120876" y="1325563"/>
            <a:chExt cx="4232781" cy="753960"/>
          </a:xfrm>
        </p:grpSpPr>
        <p:sp>
          <p:nvSpPr>
            <p:cNvPr id="15" name="Rectangle 1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541" y="3091098"/>
            <a:ext cx="4129549" cy="606476"/>
            <a:chOff x="1120876" y="1325563"/>
            <a:chExt cx="4232781" cy="753960"/>
          </a:xfrm>
        </p:grpSpPr>
        <p:sp>
          <p:nvSpPr>
            <p:cNvPr id="24" name="Rectangle 23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05541" y="4018109"/>
            <a:ext cx="4129549" cy="606476"/>
            <a:chOff x="1120876" y="1325563"/>
            <a:chExt cx="4232781" cy="753960"/>
          </a:xfrm>
        </p:grpSpPr>
        <p:sp>
          <p:nvSpPr>
            <p:cNvPr id="33" name="Rectangle 32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5540" y="4945120"/>
            <a:ext cx="4129549" cy="606476"/>
            <a:chOff x="1120876" y="1325563"/>
            <a:chExt cx="4232781" cy="753960"/>
          </a:xfrm>
        </p:grpSpPr>
        <p:sp>
          <p:nvSpPr>
            <p:cNvPr id="42" name="Rectangle 41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05540" y="5872131"/>
            <a:ext cx="4129549" cy="606476"/>
            <a:chOff x="1120876" y="1325563"/>
            <a:chExt cx="4232781" cy="753960"/>
          </a:xfrm>
        </p:grpSpPr>
        <p:sp>
          <p:nvSpPr>
            <p:cNvPr id="51" name="Rectangle 50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973140" y="356745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02304" y="356746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5540" y="1300643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80495" y="1312610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95475" y="2922387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75346" y="292238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370664" y="386628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55450" y="384939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12416" y="368713"/>
            <a:ext cx="870155" cy="943897"/>
          </a:xfrm>
          <a:prstGeom prst="roundRect">
            <a:avLst/>
          </a:prstGeom>
          <a:noFill/>
          <a:ln w="7620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84711" y="143792"/>
            <a:ext cx="120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F6E6C"/>
                </a:solidFill>
              </a:rPr>
              <a:t>Pivot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385414" y="479329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45153" y="4776409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480956" y="2182765"/>
            <a:ext cx="1240557" cy="440317"/>
          </a:xfrm>
          <a:custGeom>
            <a:avLst/>
            <a:gdLst>
              <a:gd name="connsiteX0" fmla="*/ 49057 w 1240557"/>
              <a:gd name="connsiteY0" fmla="*/ 0 h 314331"/>
              <a:gd name="connsiteX1" fmla="*/ 122799 w 1240557"/>
              <a:gd name="connsiteY1" fmla="*/ 280220 h 314331"/>
              <a:gd name="connsiteX2" fmla="*/ 1110940 w 1240557"/>
              <a:gd name="connsiteY2" fmla="*/ 280220 h 314331"/>
              <a:gd name="connsiteX3" fmla="*/ 1228928 w 1240557"/>
              <a:gd name="connsiteY3" fmla="*/ 14749 h 31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557" h="314331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w="28575">
            <a:solidFill>
              <a:srgbClr val="CF6E6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54112" y="2269045"/>
            <a:ext cx="14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Swap!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087963" y="1179871"/>
            <a:ext cx="3583867" cy="4984955"/>
            <a:chOff x="6032081" y="1179871"/>
            <a:chExt cx="3583867" cy="4984955"/>
          </a:xfrm>
        </p:grpSpPr>
        <p:sp>
          <p:nvSpPr>
            <p:cNvPr id="127" name="Rounded Rectangle 126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/>
            </a:prstGeom>
            <a:solidFill>
              <a:srgbClr val="E6FCC7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292619" y="1479667"/>
              <a:ext cx="2792377" cy="4419752"/>
              <a:chOff x="6231172" y="1368039"/>
              <a:chExt cx="2792377" cy="441975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231172" y="1550806"/>
                <a:ext cx="2271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Initialize       and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7366797" y="1416388"/>
                <a:ext cx="1" cy="653092"/>
              </a:xfrm>
              <a:prstGeom prst="line">
                <a:avLst/>
              </a:prstGeom>
              <a:ln w="76200">
                <a:solidFill>
                  <a:srgbClr val="FF6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163834" y="1368039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75422" y="2248176"/>
                <a:ext cx="2182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Step    forward.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6915142" y="2121685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75422" y="2941325"/>
                <a:ext cx="27481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When    sees something smaller than the pivot, </a:t>
                </a:r>
                <a:r>
                  <a:rPr lang="en-US" sz="2000" b="1" dirty="0">
                    <a:solidFill>
                      <a:srgbClr val="CF6E6C"/>
                    </a:solidFill>
                  </a:rPr>
                  <a:t>swap</a:t>
                </a:r>
                <a:r>
                  <a:rPr lang="en-US" sz="2000" dirty="0"/>
                  <a:t> the things ahead of the bars and </a:t>
                </a:r>
                <a:r>
                  <a:rPr lang="en-US" sz="2000"/>
                  <a:t>increment both bars.</a:t>
                </a:r>
                <a:endParaRPr lang="en-US" sz="2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31172" y="4772128"/>
                <a:ext cx="2748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Repeat till the end, then put the pivot in the right place.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5362008" y="6189805"/>
            <a:ext cx="374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See lecture 5 Python notebook.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874" y="466331"/>
            <a:ext cx="36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Choose it randomly, then swap it with the last one, so it’s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6" y="196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QuickSort</a:t>
            </a:r>
            <a:r>
              <a:rPr lang="en-US" dirty="0"/>
              <a:t> vs. </a:t>
            </a:r>
            <a:br>
              <a:rPr lang="en-US" dirty="0"/>
            </a:br>
            <a:r>
              <a:rPr lang="en-US" dirty="0"/>
              <a:t>smarter </a:t>
            </a:r>
            <a:r>
              <a:rPr lang="en-US" dirty="0" err="1"/>
              <a:t>QuickSort</a:t>
            </a:r>
            <a:r>
              <a:rPr lang="en-US" dirty="0"/>
              <a:t> vs.</a:t>
            </a:r>
            <a:br>
              <a:rPr lang="en-US" dirty="0"/>
            </a:b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All seem pretty comparable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04" y="-20124"/>
            <a:ext cx="2170165" cy="1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0" y="767262"/>
            <a:ext cx="2246540" cy="75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5243" y="1544514"/>
            <a:ext cx="36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Python notebook for Lecture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791" y="4774304"/>
            <a:ext cx="227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In-place partition function uses less space, and also is a smidge faster in this implementation.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791" y="2216850"/>
            <a:ext cx="22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Hoare Partition is a different way of doing it (c.f. CLRS Problem 7-1), which you might have seen elsewhere.  You are not responsible for knowing it for this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D426F-08FD-524C-9966-19B422F7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99" y="2527821"/>
            <a:ext cx="6272212" cy="416107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5686816" y="4032732"/>
            <a:ext cx="1150221" cy="8028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A04E1-FDC2-5746-8B74-EAAE1E5CD7F9}"/>
              </a:ext>
            </a:extLst>
          </p:cNvPr>
          <p:cNvSpPr/>
          <p:nvPr/>
        </p:nvSpPr>
        <p:spPr>
          <a:xfrm>
            <a:off x="3031299" y="3444658"/>
            <a:ext cx="1149257" cy="20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1" y="50799"/>
            <a:ext cx="7886700" cy="1017215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vs </a:t>
            </a:r>
            <a:r>
              <a:rPr lang="en-US" dirty="0" err="1"/>
              <a:t>MergeSort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64999"/>
              </p:ext>
            </p:extLst>
          </p:nvPr>
        </p:nvGraphicFramePr>
        <p:xfrm>
          <a:off x="319730" y="1096118"/>
          <a:ext cx="7095867" cy="555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QuickSort</a:t>
                      </a:r>
                      <a:r>
                        <a:rPr lang="en-US" dirty="0"/>
                        <a:t> (random pivot)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MergeSort</a:t>
                      </a:r>
                      <a:r>
                        <a:rPr lang="en-US" dirty="0"/>
                        <a:t> (deterministic)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Worst-case: O(n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Expected: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Worst-case:</a:t>
                      </a:r>
                      <a:r>
                        <a:rPr lang="en-US" baseline="0" dirty="0"/>
                        <a:t>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</a:t>
                      </a:r>
                      <a:r>
                        <a:rPr lang="en-US" baseline="0" dirty="0"/>
                        <a:t> for primitive types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 </a:t>
                      </a:r>
                      <a:r>
                        <a:rPr lang="en-US" baseline="0" dirty="0" err="1"/>
                        <a:t>qsort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Unix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g++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 for objects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Perl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Python (variant of it called </a:t>
                      </a:r>
                      <a:r>
                        <a:rPr lang="en-US" dirty="0" err="1"/>
                        <a:t>Timsort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In-Place?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1400" dirty="0"/>
                        <a:t>(With</a:t>
                      </a:r>
                      <a:r>
                        <a:rPr lang="en-US" sz="1400" baseline="0" dirty="0"/>
                        <a:t> O(log(n)) extra bits of memory)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pretty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easily* if you want to maintain</a:t>
                      </a:r>
                      <a:r>
                        <a:rPr lang="en-US" baseline="0" dirty="0"/>
                        <a:t> both stability and runtime.</a:t>
                      </a:r>
                    </a:p>
                    <a:p>
                      <a:r>
                        <a:rPr lang="en-US" sz="1400" baseline="0" dirty="0"/>
                        <a:t>(But pretty easily if you can sacrifice runtime).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cache locality if implemented for arrays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step is really</a:t>
                      </a:r>
                      <a:r>
                        <a:rPr lang="en-US" baseline="0" dirty="0"/>
                        <a:t> efficient with linked 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7415597" y="1748973"/>
            <a:ext cx="715148" cy="741405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27268" y="179637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Understand this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415597" y="2490377"/>
            <a:ext cx="680388" cy="4254639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8234" y="4286714"/>
            <a:ext cx="23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These are just for fun. (Not on exam).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5329" y="52167"/>
            <a:ext cx="292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*What if you want O(n log(n)) worst-case runtime and stability?  Check out “Block Sort” on Wikipedia!</a:t>
            </a:r>
          </a:p>
        </p:txBody>
      </p:sp>
    </p:spTree>
    <p:extLst>
      <p:ext uri="{BB962C8B-B14F-4D97-AF65-F5344CB8AC3E}">
        <p14:creationId xmlns:p14="http://schemas.microsoft.com/office/powerpoint/2010/main" val="1766840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6531016" y="53601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0650" y="56399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2310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the runtime of a </a:t>
            </a:r>
            <a:r>
              <a:rPr lang="en-US" dirty="0">
                <a:solidFill>
                  <a:schemeClr val="accent4"/>
                </a:solidFill>
              </a:rPr>
              <a:t>randomized algorithm?</a:t>
            </a:r>
          </a:p>
          <a:p>
            <a:pPr lvl="1"/>
            <a:r>
              <a:rPr lang="en-US" dirty="0"/>
              <a:t>Expected runtime</a:t>
            </a:r>
          </a:p>
          <a:p>
            <a:pPr lvl="1"/>
            <a:r>
              <a:rPr lang="en-US" dirty="0"/>
              <a:t>Worst-case runtime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(with a random pivot) is a randomized sorting algorithm.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QuickSort</a:t>
            </a:r>
            <a:r>
              <a:rPr lang="en-US" dirty="0"/>
              <a:t> is nicer than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MergeSort</a:t>
            </a:r>
            <a:r>
              <a:rPr lang="en-US" dirty="0"/>
              <a:t> is nicer than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92" y="2594813"/>
            <a:ext cx="774532" cy="103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37" y="2419840"/>
            <a:ext cx="794845" cy="55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333" y="5556315"/>
            <a:ext cx="7486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Code up </a:t>
            </a:r>
            <a:r>
              <a:rPr lang="en-US" dirty="0" err="1">
                <a:solidFill>
                  <a:srgbClr val="7030A0"/>
                </a:solidFill>
              </a:rPr>
              <a:t>QuickSort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dirty="0" err="1">
                <a:solidFill>
                  <a:srgbClr val="7030A0"/>
                </a:solidFill>
              </a:rPr>
              <a:t>MergeSort</a:t>
            </a:r>
            <a:r>
              <a:rPr lang="en-US" dirty="0">
                <a:solidFill>
                  <a:srgbClr val="7030A0"/>
                </a:solidFill>
              </a:rPr>
              <a:t> in a few different languages, with a few different implementations of lists A (array vs linked list, 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).  What’s faster?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</a:rPr>
              <a:t>(This is an exercise best done in C where you have a bit more control than in Python).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6" y="5641397"/>
            <a:ext cx="617462" cy="91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9164" y="6488668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308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sort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CF6E6C"/>
                    </a:solidFill>
                  </a:rPr>
                  <a:t>Pre-lecture</a:t>
                </a:r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CF6E6C"/>
                    </a:solidFill>
                  </a:rPr>
                  <a:t>exercise</a:t>
                </a:r>
                <a:r>
                  <a:rPr lang="en-US" b="1" i="1" dirty="0"/>
                  <a:t> </a:t>
                </a:r>
                <a:r>
                  <a:rPr lang="en-US" dirty="0"/>
                  <a:t>for Lecture 6.</a:t>
                </a:r>
              </a:p>
              <a:p>
                <a:pPr lvl="1"/>
                <a:r>
                  <a:rPr lang="en-US" dirty="0"/>
                  <a:t>Can we sort even faster than </a:t>
                </a:r>
                <a:r>
                  <a:rPr lang="en-US" dirty="0" err="1"/>
                  <a:t>QuickSort</a:t>
                </a:r>
                <a:r>
                  <a:rPr lang="en-US" dirty="0"/>
                  <a:t>/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28650" y="26757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7F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599826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51" y="0"/>
            <a:ext cx="73309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https://</a:t>
            </a:r>
            <a:r>
              <a:rPr lang="en-US" dirty="0" err="1">
                <a:solidFill>
                  <a:schemeClr val="accent4"/>
                </a:solidFill>
              </a:rPr>
              <a:t>xkcd.com</a:t>
            </a:r>
            <a:r>
              <a:rPr lang="en-US" dirty="0">
                <a:solidFill>
                  <a:schemeClr val="accent4"/>
                </a:solidFill>
              </a:rPr>
              <a:t>/1185/</a:t>
            </a:r>
          </a:p>
        </p:txBody>
      </p:sp>
    </p:spTree>
    <p:extLst>
      <p:ext uri="{BB962C8B-B14F-4D97-AF65-F5344CB8AC3E}">
        <p14:creationId xmlns:p14="http://schemas.microsoft.com/office/powerpoint/2010/main" val="2617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2306746">
            <a:off x="7285891" y="1044402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886" y="4339188"/>
            <a:ext cx="974455" cy="129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the runtime of a randomized algorithm?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4180143" cy="2165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run your randomized algorithm.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Scenario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984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chooses the randomness (fixes the dice) and runs your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708" flipH="1">
            <a:off x="-777797" y="2470622"/>
            <a:ext cx="2061693" cy="1574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93" y="4321094"/>
            <a:ext cx="911977" cy="63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6149">
            <a:off x="7947859" y="2338938"/>
            <a:ext cx="2308603" cy="157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9326">
            <a:off x="7757434" y="4176009"/>
            <a:ext cx="2308603" cy="157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2" y="4174014"/>
            <a:ext cx="580559" cy="941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582" y="5209392"/>
            <a:ext cx="79521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Scenario 1</a:t>
            </a:r>
            <a:r>
              <a:rPr lang="en-US" sz="2000" dirty="0"/>
              <a:t>, the running time is a </a:t>
            </a:r>
            <a:r>
              <a:rPr lang="en-US" sz="2000" b="1" dirty="0"/>
              <a:t>random variable.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It makes sense to talk about </a:t>
            </a:r>
            <a:r>
              <a:rPr lang="en-US" b="1" dirty="0">
                <a:solidFill>
                  <a:schemeClr val="accent1"/>
                </a:solidFill>
              </a:rPr>
              <a:t>expected running time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7030A0"/>
                </a:solidFill>
              </a:rPr>
              <a:t>Scenario 2</a:t>
            </a:r>
            <a:r>
              <a:rPr lang="en-US" sz="2000" dirty="0"/>
              <a:t>, the running time is </a:t>
            </a:r>
            <a:r>
              <a:rPr lang="en-US" sz="2000" b="1" dirty="0"/>
              <a:t>not random</a:t>
            </a:r>
            <a:r>
              <a:rPr lang="en-US" sz="2000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We call this the </a:t>
            </a:r>
            <a:r>
              <a:rPr lang="en-US" b="1" dirty="0">
                <a:solidFill>
                  <a:srgbClr val="7030A0"/>
                </a:solidFill>
              </a:rPr>
              <a:t>worst-case running time</a:t>
            </a:r>
            <a:r>
              <a:rPr lang="en-US" dirty="0"/>
              <a:t> of the randomized algorithm.</a:t>
            </a:r>
          </a:p>
        </p:txBody>
      </p:sp>
    </p:spTree>
    <p:extLst>
      <p:ext uri="{BB962C8B-B14F-4D97-AF65-F5344CB8AC3E}">
        <p14:creationId xmlns:p14="http://schemas.microsoft.com/office/powerpoint/2010/main" val="16120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783340" y="2349170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34349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X be a random variable which is 1 with probability 1/100 and 0 with probability 99/100.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E[X] = 1/100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iid</a:t>
                </a:r>
                <a:r>
                  <a:rPr lang="en-US" dirty="0"/>
                  <a:t> copies of X, by linearity of expectation,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c) Let N be the index of the first 1.  Then E[N] = 100.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see part (c), either:</a:t>
                </a:r>
              </a:p>
              <a:p>
                <a:r>
                  <a:rPr lang="en-US" sz="2100" dirty="0"/>
                  <a:t>You saw in CS109 that N is a geometric random variable, and you know a formula for that.</a:t>
                </a:r>
              </a:p>
              <a:p>
                <a:r>
                  <a:rPr lang="en-US" sz="2100" dirty="0"/>
                  <a:t>Suppose you do the first trial.  If it comes up 1 (with probability 1/100),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100.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861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27150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10819</TotalTime>
  <Words>4036</Words>
  <Application>Microsoft Macintosh PowerPoint</Application>
  <PresentationFormat>On-screen Show (4:3)</PresentationFormat>
  <Paragraphs>673</Paragraphs>
  <Slides>47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</vt:lpstr>
      <vt:lpstr>Office Theme</vt:lpstr>
      <vt:lpstr>Lecture 5</vt:lpstr>
      <vt:lpstr>Announcements</vt:lpstr>
      <vt:lpstr>Last time</vt:lpstr>
      <vt:lpstr>Randomized algorithms</vt:lpstr>
      <vt:lpstr>Today</vt:lpstr>
      <vt:lpstr>How do we measure the runtime of a randomized algorithm?</vt:lpstr>
      <vt:lpstr>Today</vt:lpstr>
      <vt:lpstr>From your pre-lecture exercise: BogoSort</vt:lpstr>
      <vt:lpstr>Solutions to pre-lecture exercise 1</vt:lpstr>
      <vt:lpstr>Solutions to pre-lecture exercise 2</vt:lpstr>
      <vt:lpstr>From your pre-lecture exercise: BogoSort</vt:lpstr>
      <vt:lpstr>Expected Running time of BogoSort</vt:lpstr>
      <vt:lpstr>Worst-case running time of BogoSort?</vt:lpstr>
      <vt:lpstr>PowerPoint Presentation</vt:lpstr>
      <vt:lpstr>What have we learned?</vt:lpstr>
      <vt:lpstr>Today</vt:lpstr>
      <vt:lpstr>a better randomized algorithm:  QuickSort</vt:lpstr>
      <vt:lpstr>Quicksort</vt:lpstr>
      <vt:lpstr>PseudoPseudoCode  for what we just saw</vt:lpstr>
      <vt:lpstr>Running time?</vt:lpstr>
      <vt:lpstr>The expected running time of QuickSort is O(nlog(n)).</vt:lpstr>
      <vt:lpstr>Aside why is E[|L|]=(n-1)/2  ?</vt:lpstr>
      <vt:lpstr>The expected running time of QuickSort is O(nlog(n)).</vt:lpstr>
      <vt:lpstr>Red flag</vt:lpstr>
      <vt:lpstr>The expected running time of SlowSort is O(nlog(n)).</vt:lpstr>
      <vt:lpstr>What’s wrong?</vt:lpstr>
      <vt:lpstr>Instead</vt:lpstr>
      <vt:lpstr>Example of recursive calls</vt:lpstr>
      <vt:lpstr>How long does this take to run?</vt:lpstr>
      <vt:lpstr>Each pair of items is compared either 0 or 1 times.  Which is it?</vt:lpstr>
      <vt:lpstr>Counting comparisons</vt:lpstr>
      <vt:lpstr>Counting comparisons</vt:lpstr>
      <vt:lpstr>Counting comparisons</vt:lpstr>
      <vt:lpstr>Aside:  Why don’t we care about 1 and 7?</vt:lpstr>
      <vt:lpstr>Aside: Why can we assume that the elements of the array are {1,2,..,n}?</vt:lpstr>
      <vt:lpstr>All together now… Expected number of comparisons</vt:lpstr>
      <vt:lpstr>Almost done</vt:lpstr>
      <vt:lpstr>What have we learned?</vt:lpstr>
      <vt:lpstr>Worst-case running time </vt:lpstr>
      <vt:lpstr>How should we implement this?</vt:lpstr>
      <vt:lpstr>A better way to do Partition</vt:lpstr>
      <vt:lpstr>QuickSort vs.  smarter QuickSort vs. Mergesort?</vt:lpstr>
      <vt:lpstr>QuickSort vs MergeSort</vt:lpstr>
      <vt:lpstr>Today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Mary Katherine Wootters</dc:creator>
  <cp:lastModifiedBy>Moses Samson Charikar</cp:lastModifiedBy>
  <cp:revision>199</cp:revision>
  <cp:lastPrinted>2019-01-24T18:51:26Z</cp:lastPrinted>
  <dcterms:created xsi:type="dcterms:W3CDTF">2017-04-16T03:53:05Z</dcterms:created>
  <dcterms:modified xsi:type="dcterms:W3CDTF">2026-01-21T19:46:32Z</dcterms:modified>
</cp:coreProperties>
</file>